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81" r:id="rId3"/>
    <p:sldId id="257" r:id="rId4"/>
    <p:sldId id="258" r:id="rId5"/>
    <p:sldId id="289" r:id="rId6"/>
    <p:sldId id="259" r:id="rId7"/>
    <p:sldId id="261" r:id="rId8"/>
    <p:sldId id="260" r:id="rId9"/>
    <p:sldId id="292" r:id="rId10"/>
    <p:sldId id="262" r:id="rId11"/>
    <p:sldId id="290" r:id="rId12"/>
    <p:sldId id="263" r:id="rId13"/>
    <p:sldId id="264" r:id="rId14"/>
    <p:sldId id="265" r:id="rId15"/>
    <p:sldId id="266" r:id="rId16"/>
    <p:sldId id="267" r:id="rId17"/>
    <p:sldId id="268" r:id="rId18"/>
    <p:sldId id="269" r:id="rId19"/>
    <p:sldId id="270" r:id="rId20"/>
    <p:sldId id="271" r:id="rId21"/>
    <p:sldId id="291" r:id="rId22"/>
    <p:sldId id="272" r:id="rId23"/>
    <p:sldId id="273" r:id="rId24"/>
    <p:sldId id="274" r:id="rId25"/>
    <p:sldId id="276" r:id="rId26"/>
    <p:sldId id="277" r:id="rId27"/>
    <p:sldId id="278" r:id="rId28"/>
    <p:sldId id="279" r:id="rId29"/>
    <p:sldId id="293" r:id="rId30"/>
    <p:sldId id="275" r:id="rId31"/>
    <p:sldId id="288"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51"/>
    <p:restoredTop sz="69690"/>
  </p:normalViewPr>
  <p:slideViewPr>
    <p:cSldViewPr snapToGrid="0" snapToObjects="1">
      <p:cViewPr>
        <p:scale>
          <a:sx n="73" d="100"/>
          <a:sy n="73" d="100"/>
        </p:scale>
        <p:origin x="32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A2F90-11CD-8F49-AF5D-78B834E90ECC}" type="datetimeFigureOut">
              <a:rPr lang="en-US" smtClean="0"/>
              <a:t>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C5D2E-38EA-0243-B2EF-AD7634BE96D8}" type="slidenum">
              <a:rPr lang="en-US" smtClean="0"/>
              <a:t>‹#›</a:t>
            </a:fld>
            <a:endParaRPr lang="en-US"/>
          </a:p>
        </p:txBody>
      </p:sp>
    </p:spTree>
    <p:extLst>
      <p:ext uri="{BB962C8B-B14F-4D97-AF65-F5344CB8AC3E}">
        <p14:creationId xmlns:p14="http://schemas.microsoft.com/office/powerpoint/2010/main" val="249239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Agent-based modelling is one of the most popular approaches used in social and spatial simulation.  However, there are several other alternative approaches that are available to the researcher including Cellular Automata, Microsimulation, Discreet Event Simulation, System Dynamics and Spatial Interaction models. This chapter presents an overview of these other approaches giving simple examples on how they can be used and </a:t>
            </a:r>
            <a:r>
              <a:rPr lang="en-US" dirty="0" err="1"/>
              <a:t>summarising</a:t>
            </a:r>
            <a:r>
              <a:rPr lang="en-US" dirty="0"/>
              <a:t> the main differences between them.  To compare these models, they are applied to the same issue, the spread of a disease using a Susceptible-Infected-Recovered (SIR) epidemic model.  This shows that while the same general patterns emerge, the reasons for this are very different. The chapter ends with a discussion and summary.</a:t>
            </a:r>
          </a:p>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1</a:t>
            </a:fld>
            <a:endParaRPr lang="en-US"/>
          </a:p>
        </p:txBody>
      </p:sp>
    </p:spTree>
    <p:extLst>
      <p:ext uri="{BB962C8B-B14F-4D97-AF65-F5344CB8AC3E}">
        <p14:creationId xmlns:p14="http://schemas.microsoft.com/office/powerpoint/2010/main" val="2289569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23</a:t>
            </a:fld>
            <a:endParaRPr lang="en-US"/>
          </a:p>
        </p:txBody>
      </p:sp>
    </p:spTree>
    <p:extLst>
      <p:ext uri="{BB962C8B-B14F-4D97-AF65-F5344CB8AC3E}">
        <p14:creationId xmlns:p14="http://schemas.microsoft.com/office/powerpoint/2010/main" val="597743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C5D2E-38EA-0243-B2EF-AD7634BE96D8}" type="slidenum">
              <a:rPr lang="en-US" smtClean="0"/>
              <a:t>26</a:t>
            </a:fld>
            <a:endParaRPr lang="en-US"/>
          </a:p>
        </p:txBody>
      </p:sp>
    </p:spTree>
    <p:extLst>
      <p:ext uri="{BB962C8B-B14F-4D97-AF65-F5344CB8AC3E}">
        <p14:creationId xmlns:p14="http://schemas.microsoft.com/office/powerpoint/2010/main" val="140996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parameters used in each model are: </a:t>
            </a:r>
          </a:p>
          <a:p>
            <a:r>
              <a:rPr lang="en-US" dirty="0"/>
              <a:t>Number of susceptible people at set-up = 2500, </a:t>
            </a:r>
          </a:p>
          <a:p>
            <a:r>
              <a:rPr lang="en-US" dirty="0"/>
              <a:t>Infection rate = 0.002,</a:t>
            </a:r>
          </a:p>
          <a:p>
            <a:r>
              <a:rPr lang="en-US" dirty="0"/>
              <a:t>Recovery rate = 0.5, </a:t>
            </a:r>
          </a:p>
          <a:p>
            <a:r>
              <a:rPr lang="en-US" dirty="0"/>
              <a:t>Change in time (</a:t>
            </a:r>
            <a:r>
              <a:rPr lang="en-US" dirty="0" err="1"/>
              <a:t>dt</a:t>
            </a:r>
            <a:r>
              <a:rPr lang="en-US" dirty="0"/>
              <a:t>) = 0.001;</a:t>
            </a:r>
          </a:p>
          <a:p>
            <a:r>
              <a:rPr lang="en-US" dirty="0"/>
              <a:t>The models record the number of people in each status are recorded.</a:t>
            </a:r>
          </a:p>
        </p:txBody>
      </p:sp>
      <p:sp>
        <p:nvSpPr>
          <p:cNvPr id="4" name="Slide Number Placeholder 3"/>
          <p:cNvSpPr>
            <a:spLocks noGrp="1"/>
          </p:cNvSpPr>
          <p:nvPr>
            <p:ph type="sldNum" sz="quarter" idx="5"/>
          </p:nvPr>
        </p:nvSpPr>
        <p:spPr/>
        <p:txBody>
          <a:bodyPr/>
          <a:lstStyle/>
          <a:p>
            <a:fld id="{D0AC5D2E-38EA-0243-B2EF-AD7634BE96D8}" type="slidenum">
              <a:rPr lang="en-US" smtClean="0"/>
              <a:t>28</a:t>
            </a:fld>
            <a:endParaRPr lang="en-US"/>
          </a:p>
        </p:txBody>
      </p:sp>
    </p:spTree>
    <p:extLst>
      <p:ext uri="{BB962C8B-B14F-4D97-AF65-F5344CB8AC3E}">
        <p14:creationId xmlns:p14="http://schemas.microsoft.com/office/powerpoint/2010/main" val="2916818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29</a:t>
            </a:fld>
            <a:endParaRPr lang="en-US"/>
          </a:p>
        </p:txBody>
      </p:sp>
    </p:spTree>
    <p:extLst>
      <p:ext uri="{BB962C8B-B14F-4D97-AF65-F5344CB8AC3E}">
        <p14:creationId xmlns:p14="http://schemas.microsoft.com/office/powerpoint/2010/main" val="18604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C5D2E-38EA-0243-B2EF-AD7634BE96D8}" type="slidenum">
              <a:rPr lang="en-US" smtClean="0"/>
              <a:t>30</a:t>
            </a:fld>
            <a:endParaRPr lang="en-US"/>
          </a:p>
        </p:txBody>
      </p:sp>
    </p:spTree>
    <p:extLst>
      <p:ext uri="{BB962C8B-B14F-4D97-AF65-F5344CB8AC3E}">
        <p14:creationId xmlns:p14="http://schemas.microsoft.com/office/powerpoint/2010/main" val="366482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2</a:t>
            </a:fld>
            <a:endParaRPr lang="en-US"/>
          </a:p>
        </p:txBody>
      </p:sp>
    </p:spTree>
    <p:extLst>
      <p:ext uri="{BB962C8B-B14F-4D97-AF65-F5344CB8AC3E}">
        <p14:creationId xmlns:p14="http://schemas.microsoft.com/office/powerpoint/2010/main" val="183944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C5D2E-38EA-0243-B2EF-AD7634BE96D8}" type="slidenum">
              <a:rPr lang="en-US" smtClean="0"/>
              <a:t>3</a:t>
            </a:fld>
            <a:endParaRPr lang="en-US"/>
          </a:p>
        </p:txBody>
      </p:sp>
    </p:spTree>
    <p:extLst>
      <p:ext uri="{BB962C8B-B14F-4D97-AF65-F5344CB8AC3E}">
        <p14:creationId xmlns:p14="http://schemas.microsoft.com/office/powerpoint/2010/main" val="226974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Link to Model </a:t>
            </a:r>
          </a:p>
        </p:txBody>
      </p:sp>
      <p:sp>
        <p:nvSpPr>
          <p:cNvPr id="4" name="Slide Number Placeholder 3"/>
          <p:cNvSpPr>
            <a:spLocks noGrp="1"/>
          </p:cNvSpPr>
          <p:nvPr>
            <p:ph type="sldNum" sz="quarter" idx="10"/>
          </p:nvPr>
        </p:nvSpPr>
        <p:spPr/>
        <p:txBody>
          <a:bodyPr/>
          <a:lstStyle/>
          <a:p>
            <a:fld id="{D0AC5D2E-38EA-0243-B2EF-AD7634BE96D8}" type="slidenum">
              <a:rPr lang="en-US" smtClean="0"/>
              <a:t>8</a:t>
            </a:fld>
            <a:endParaRPr lang="en-US"/>
          </a:p>
        </p:txBody>
      </p:sp>
    </p:spTree>
    <p:extLst>
      <p:ext uri="{BB962C8B-B14F-4D97-AF65-F5344CB8AC3E}">
        <p14:creationId xmlns:p14="http://schemas.microsoft.com/office/powerpoint/2010/main" val="2035646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9</a:t>
            </a:fld>
            <a:endParaRPr lang="en-US"/>
          </a:p>
        </p:txBody>
      </p:sp>
    </p:spTree>
    <p:extLst>
      <p:ext uri="{BB962C8B-B14F-4D97-AF65-F5344CB8AC3E}">
        <p14:creationId xmlns:p14="http://schemas.microsoft.com/office/powerpoint/2010/main" val="2766670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URL Takes you to the model. </a:t>
            </a:r>
          </a:p>
        </p:txBody>
      </p:sp>
      <p:sp>
        <p:nvSpPr>
          <p:cNvPr id="4" name="Slide Number Placeholder 3"/>
          <p:cNvSpPr>
            <a:spLocks noGrp="1"/>
          </p:cNvSpPr>
          <p:nvPr>
            <p:ph type="sldNum" sz="quarter" idx="5"/>
          </p:nvPr>
        </p:nvSpPr>
        <p:spPr/>
        <p:txBody>
          <a:bodyPr/>
          <a:lstStyle/>
          <a:p>
            <a:fld id="{D0AC5D2E-38EA-0243-B2EF-AD7634BE96D8}" type="slidenum">
              <a:rPr lang="en-US" smtClean="0"/>
              <a:t>16</a:t>
            </a:fld>
            <a:endParaRPr lang="en-US"/>
          </a:p>
        </p:txBody>
      </p:sp>
    </p:spTree>
    <p:extLst>
      <p:ext uri="{BB962C8B-B14F-4D97-AF65-F5344CB8AC3E}">
        <p14:creationId xmlns:p14="http://schemas.microsoft.com/office/powerpoint/2010/main" val="368537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17</a:t>
            </a:fld>
            <a:endParaRPr lang="en-US"/>
          </a:p>
        </p:txBody>
      </p:sp>
    </p:spTree>
    <p:extLst>
      <p:ext uri="{BB962C8B-B14F-4D97-AF65-F5344CB8AC3E}">
        <p14:creationId xmlns:p14="http://schemas.microsoft.com/office/powerpoint/2010/main" val="1705741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19</a:t>
            </a:fld>
            <a:endParaRPr lang="en-US"/>
          </a:p>
        </p:txBody>
      </p:sp>
    </p:spTree>
    <p:extLst>
      <p:ext uri="{BB962C8B-B14F-4D97-AF65-F5344CB8AC3E}">
        <p14:creationId xmlns:p14="http://schemas.microsoft.com/office/powerpoint/2010/main" val="1732063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models were based on mathematical assumptions analogous to</a:t>
            </a:r>
          </a:p>
          <a:p>
            <a:r>
              <a:rPr lang="en-US" dirty="0"/>
              <a:t>Newton’s law of universal gravitational attraction. The gravitational model has a</a:t>
            </a:r>
          </a:p>
          <a:p>
            <a:r>
              <a:rPr lang="en-US" dirty="0"/>
              <a:t>direct analogy in geography: the greater the distance, the less travel occurs because</a:t>
            </a:r>
          </a:p>
          <a:p>
            <a:r>
              <a:rPr lang="en-US" dirty="0"/>
              <a:t>of the distance decay effect which discourages flows over longer distances.</a:t>
            </a:r>
          </a:p>
        </p:txBody>
      </p:sp>
      <p:sp>
        <p:nvSpPr>
          <p:cNvPr id="4" name="Slide Number Placeholder 3"/>
          <p:cNvSpPr>
            <a:spLocks noGrp="1"/>
          </p:cNvSpPr>
          <p:nvPr>
            <p:ph type="sldNum" sz="quarter" idx="5"/>
          </p:nvPr>
        </p:nvSpPr>
        <p:spPr/>
        <p:txBody>
          <a:bodyPr/>
          <a:lstStyle/>
          <a:p>
            <a:fld id="{D0AC5D2E-38EA-0243-B2EF-AD7634BE96D8}" type="slidenum">
              <a:rPr lang="en-US" smtClean="0"/>
              <a:t>20</a:t>
            </a:fld>
            <a:endParaRPr lang="en-US"/>
          </a:p>
        </p:txBody>
      </p:sp>
    </p:spTree>
    <p:extLst>
      <p:ext uri="{BB962C8B-B14F-4D97-AF65-F5344CB8AC3E}">
        <p14:creationId xmlns:p14="http://schemas.microsoft.com/office/powerpoint/2010/main" val="81627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1/14/19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1/14/19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1/14/19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1/14/19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1/14/19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1/14/19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1/14/19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1/14/19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1/14/19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1/14/19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1/14/19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1/14/19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abmgis/abmgis/blob/master/Chapter11-AlternativeModellingApproaches/Models/DES_Airport_Queue_Example.nlogo"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abmgis/abmgis/blob/master/Chapter11-AlternativeModellingApproaches/Models/System_Dynamics_Wolf_Sheep_Predation_Example.nlog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bmgis/abmgis/blob/master/Chapter11-AlternativeModellingApproaches/Models/SIR_Models/SIR_CA.nlog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github.com/abmgis/abmgis/blob/master/Chapter11-AlternativeModellingApproaches/Models/SIR_Models/SIR_ABM.nlogo" TargetMode="External"/><Relationship Id="rId5" Type="http://schemas.openxmlformats.org/officeDocument/2006/relationships/hyperlink" Target="https://github.com/abmgis/abmgis/blob/master/Chapter11-AlternativeModellingApproaches/Models/SIR_Models/SIR_SD.nlogo" TargetMode="External"/><Relationship Id="rId4" Type="http://schemas.openxmlformats.org/officeDocument/2006/relationships/hyperlink" Target="https://github.com/abmgis/abmgis/blob/master/Chapter11-AlternativeModellingApproaches/Models/SIR_Models/SIR_DES.nlogo"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ics.wofford-ecs.org/" TargetMode="External"/><Relationship Id="rId2" Type="http://schemas.openxmlformats.org/officeDocument/2006/relationships/hyperlink" Target="http://cress.soc.surrey.ac.uk/s4s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abmgis/abmgis/tree/master/Chapter11-AlternativeModellingApproach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abmgis/abmgis/blob/master/Chapter11-AlternativeModellingApproaches/Models/CA_LifeModifed_Example.nlogo"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github.com/abmgis/abmgis/blob/master/Chapter11-AlternativeModellingApproaches/Models/CA_LifeModifed_Example.nlog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C4175D-478A-EC41-84D6-83CDAEFD0DB3}"/>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11</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Alternative Modelling Approaches</a:t>
            </a:r>
          </a:p>
          <a:p>
            <a:pPr algn="l"/>
            <a:endParaRPr lang="en-US">
              <a:solidFill>
                <a:schemeClr val="bg1"/>
              </a:solidFill>
            </a:endParaRP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FAC9-677A-E248-A930-440E87FFE244}"/>
              </a:ext>
            </a:extLst>
          </p:cNvPr>
          <p:cNvSpPr>
            <a:spLocks noGrp="1"/>
          </p:cNvSpPr>
          <p:nvPr>
            <p:ph type="title"/>
          </p:nvPr>
        </p:nvSpPr>
        <p:spPr/>
        <p:txBody>
          <a:bodyPr/>
          <a:lstStyle/>
          <a:p>
            <a:r>
              <a:rPr lang="en-US" dirty="0"/>
              <a:t>Microsimulation Models (MSM)</a:t>
            </a:r>
          </a:p>
        </p:txBody>
      </p:sp>
      <p:sp>
        <p:nvSpPr>
          <p:cNvPr id="3" name="Content Placeholder 2">
            <a:extLst>
              <a:ext uri="{FF2B5EF4-FFF2-40B4-BE49-F238E27FC236}">
                <a16:creationId xmlns:a16="http://schemas.microsoft.com/office/drawing/2014/main" id="{3A8933DF-84D9-7B49-A2DC-3C855EA8C1E1}"/>
              </a:ext>
            </a:extLst>
          </p:cNvPr>
          <p:cNvSpPr>
            <a:spLocks noGrp="1"/>
          </p:cNvSpPr>
          <p:nvPr>
            <p:ph idx="1"/>
          </p:nvPr>
        </p:nvSpPr>
        <p:spPr/>
        <p:txBody>
          <a:bodyPr/>
          <a:lstStyle/>
          <a:p>
            <a:r>
              <a:rPr lang="en-US" dirty="0"/>
              <a:t>Representative database of individuals</a:t>
            </a:r>
          </a:p>
          <a:p>
            <a:pPr lvl="1"/>
            <a:r>
              <a:rPr lang="en-US" dirty="0"/>
              <a:t>e.g. sex, age, marital status, education, employment....</a:t>
            </a:r>
          </a:p>
          <a:p>
            <a:pPr lvl="1"/>
            <a:r>
              <a:rPr lang="en-US" dirty="0"/>
              <a:t>Weighted to reflect aggregate characteristics</a:t>
            </a:r>
          </a:p>
          <a:p>
            <a:pPr lvl="1"/>
            <a:r>
              <a:rPr lang="en-US" dirty="0"/>
              <a:t>Have a number of transition probabilities</a:t>
            </a:r>
          </a:p>
          <a:p>
            <a:pPr lvl="2"/>
            <a:r>
              <a:rPr lang="en-US" dirty="0"/>
              <a:t>Subjected to model treatment</a:t>
            </a:r>
          </a:p>
          <a:p>
            <a:pPr lvl="3"/>
            <a:r>
              <a:rPr lang="en-US" dirty="0"/>
              <a:t>Aging, marriage etc.</a:t>
            </a:r>
          </a:p>
          <a:p>
            <a:r>
              <a:rPr lang="en-US" dirty="0"/>
              <a:t>Combined to generate aggregate predictions based on initial micro-units</a:t>
            </a:r>
          </a:p>
        </p:txBody>
      </p:sp>
    </p:spTree>
    <p:extLst>
      <p:ext uri="{BB962C8B-B14F-4D97-AF65-F5344CB8AC3E}">
        <p14:creationId xmlns:p14="http://schemas.microsoft.com/office/powerpoint/2010/main" val="91649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48423-A9D0-B347-9299-1EFFFF96DD80}"/>
              </a:ext>
            </a:extLst>
          </p:cNvPr>
          <p:cNvSpPr>
            <a:spLocks noGrp="1"/>
          </p:cNvSpPr>
          <p:nvPr>
            <p:ph type="title"/>
          </p:nvPr>
        </p:nvSpPr>
        <p:spPr/>
        <p:txBody>
          <a:bodyPr/>
          <a:lstStyle/>
          <a:p>
            <a:r>
              <a:rPr lang="en-US" dirty="0"/>
              <a:t>Static vs. Dynamic Microsimulation Models</a:t>
            </a:r>
          </a:p>
        </p:txBody>
      </p:sp>
      <p:sp>
        <p:nvSpPr>
          <p:cNvPr id="3" name="Content Placeholder 2">
            <a:extLst>
              <a:ext uri="{FF2B5EF4-FFF2-40B4-BE49-F238E27FC236}">
                <a16:creationId xmlns:a16="http://schemas.microsoft.com/office/drawing/2014/main" id="{FF2B1525-81C2-B849-AA09-195909762171}"/>
              </a:ext>
            </a:extLst>
          </p:cNvPr>
          <p:cNvSpPr>
            <a:spLocks noGrp="1"/>
          </p:cNvSpPr>
          <p:nvPr>
            <p:ph idx="1"/>
          </p:nvPr>
        </p:nvSpPr>
        <p:spPr/>
        <p:txBody>
          <a:bodyPr>
            <a:normAutofit fontScale="92500" lnSpcReduction="20000"/>
          </a:bodyPr>
          <a:lstStyle/>
          <a:p>
            <a:r>
              <a:rPr lang="en-US" dirty="0"/>
              <a:t>There are two types of Microsimulation Models</a:t>
            </a:r>
          </a:p>
          <a:p>
            <a:r>
              <a:rPr lang="en-US" dirty="0"/>
              <a:t>Static: </a:t>
            </a:r>
          </a:p>
          <a:p>
            <a:pPr lvl="1"/>
            <a:r>
              <a:rPr lang="en-US" dirty="0"/>
              <a:t>Creates a micro-level population from aggregate data</a:t>
            </a:r>
          </a:p>
          <a:p>
            <a:pPr lvl="1"/>
            <a:r>
              <a:rPr lang="en-US" dirty="0"/>
              <a:t>Uses measured characteristics, </a:t>
            </a:r>
          </a:p>
          <a:p>
            <a:pPr lvl="1"/>
            <a:r>
              <a:rPr lang="en-US" dirty="0"/>
              <a:t>Re-weights according to model treatment</a:t>
            </a:r>
          </a:p>
          <a:p>
            <a:pPr lvl="1"/>
            <a:r>
              <a:rPr lang="en-US" dirty="0"/>
              <a:t>Example: Change of tax code</a:t>
            </a:r>
          </a:p>
          <a:p>
            <a:r>
              <a:rPr lang="en-US" dirty="0"/>
              <a:t>Dynamic:</a:t>
            </a:r>
          </a:p>
          <a:p>
            <a:pPr lvl="1"/>
            <a:r>
              <a:rPr lang="en-US" dirty="0"/>
              <a:t>Moves a population through space and time </a:t>
            </a:r>
          </a:p>
          <a:p>
            <a:pPr lvl="1"/>
            <a:r>
              <a:rPr lang="en-US" dirty="0"/>
              <a:t>Ages sample</a:t>
            </a:r>
          </a:p>
          <a:p>
            <a:pPr lvl="1"/>
            <a:r>
              <a:rPr lang="en-US" dirty="0"/>
              <a:t>Uses measured or assumed transition probabilities</a:t>
            </a:r>
          </a:p>
          <a:p>
            <a:pPr lvl="1"/>
            <a:r>
              <a:rPr lang="en-US" dirty="0"/>
              <a:t>Example: Population projection, social security</a:t>
            </a:r>
          </a:p>
          <a:p>
            <a:r>
              <a:rPr lang="en-US" dirty="0"/>
              <a:t>MSMs have been widely used to study the impact of social, administrative, and environmental changes on population</a:t>
            </a:r>
          </a:p>
          <a:p>
            <a:endParaRPr lang="en-US" dirty="0"/>
          </a:p>
        </p:txBody>
      </p:sp>
    </p:spTree>
    <p:extLst>
      <p:ext uri="{BB962C8B-B14F-4D97-AF65-F5344CB8AC3E}">
        <p14:creationId xmlns:p14="http://schemas.microsoft.com/office/powerpoint/2010/main" val="148327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1F06-973F-6C45-9183-102512A78CDA}"/>
              </a:ext>
            </a:extLst>
          </p:cNvPr>
          <p:cNvSpPr>
            <a:spLocks noGrp="1"/>
          </p:cNvSpPr>
          <p:nvPr>
            <p:ph type="title"/>
          </p:nvPr>
        </p:nvSpPr>
        <p:spPr/>
        <p:txBody>
          <a:bodyPr/>
          <a:lstStyle/>
          <a:p>
            <a:r>
              <a:rPr lang="en-US" dirty="0"/>
              <a:t>Creating a Synthetic Population using Microsimulation</a:t>
            </a:r>
          </a:p>
        </p:txBody>
      </p:sp>
      <p:pic>
        <p:nvPicPr>
          <p:cNvPr id="6" name="Content Placeholder 5">
            <a:extLst>
              <a:ext uri="{FF2B5EF4-FFF2-40B4-BE49-F238E27FC236}">
                <a16:creationId xmlns:a16="http://schemas.microsoft.com/office/drawing/2014/main" id="{1D20284C-AC36-FB48-84F8-F8F854F50738}"/>
              </a:ext>
            </a:extLst>
          </p:cNvPr>
          <p:cNvPicPr>
            <a:picLocks noGrp="1" noChangeAspect="1"/>
          </p:cNvPicPr>
          <p:nvPr>
            <p:ph idx="1"/>
          </p:nvPr>
        </p:nvPicPr>
        <p:blipFill>
          <a:blip r:embed="rId2"/>
          <a:stretch>
            <a:fillRect/>
          </a:stretch>
        </p:blipFill>
        <p:spPr>
          <a:xfrm>
            <a:off x="2617967" y="1825625"/>
            <a:ext cx="6956065" cy="4351338"/>
          </a:xfrm>
        </p:spPr>
      </p:pic>
      <p:sp>
        <p:nvSpPr>
          <p:cNvPr id="4" name="TextBox 3">
            <a:extLst>
              <a:ext uri="{FF2B5EF4-FFF2-40B4-BE49-F238E27FC236}">
                <a16:creationId xmlns:a16="http://schemas.microsoft.com/office/drawing/2014/main" id="{BBA7B527-897C-1A44-BB15-08D3D5482C16}"/>
              </a:ext>
            </a:extLst>
          </p:cNvPr>
          <p:cNvSpPr txBox="1"/>
          <p:nvPr/>
        </p:nvSpPr>
        <p:spPr>
          <a:xfrm>
            <a:off x="1405467" y="6434667"/>
            <a:ext cx="10349243" cy="369332"/>
          </a:xfrm>
          <a:prstGeom prst="rect">
            <a:avLst/>
          </a:prstGeom>
          <a:noFill/>
        </p:spPr>
        <p:txBody>
          <a:bodyPr wrap="none" rtlCol="0">
            <a:spAutoFit/>
          </a:bodyPr>
          <a:lstStyle/>
          <a:p>
            <a:r>
              <a:rPr lang="en-US" dirty="0"/>
              <a:t>Figure 11.3: Schematic outlining the basic process of creating a synthetic population using microsimulation.</a:t>
            </a:r>
          </a:p>
        </p:txBody>
      </p:sp>
    </p:spTree>
    <p:extLst>
      <p:ext uri="{BB962C8B-B14F-4D97-AF65-F5344CB8AC3E}">
        <p14:creationId xmlns:p14="http://schemas.microsoft.com/office/powerpoint/2010/main" val="3668698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04DA-43DD-7144-916F-0C6009982744}"/>
              </a:ext>
            </a:extLst>
          </p:cNvPr>
          <p:cNvSpPr>
            <a:spLocks noGrp="1"/>
          </p:cNvSpPr>
          <p:nvPr>
            <p:ph type="title"/>
          </p:nvPr>
        </p:nvSpPr>
        <p:spPr/>
        <p:txBody>
          <a:bodyPr/>
          <a:lstStyle/>
          <a:p>
            <a:r>
              <a:rPr lang="en-US" dirty="0"/>
              <a:t>Changing  the Population Over Time</a:t>
            </a:r>
          </a:p>
        </p:txBody>
      </p:sp>
      <p:pic>
        <p:nvPicPr>
          <p:cNvPr id="6" name="Content Placeholder 5">
            <a:extLst>
              <a:ext uri="{FF2B5EF4-FFF2-40B4-BE49-F238E27FC236}">
                <a16:creationId xmlns:a16="http://schemas.microsoft.com/office/drawing/2014/main" id="{76CCCD9E-24B3-A440-BB05-26327F8348EA}"/>
              </a:ext>
            </a:extLst>
          </p:cNvPr>
          <p:cNvPicPr>
            <a:picLocks noGrp="1" noChangeAspect="1"/>
          </p:cNvPicPr>
          <p:nvPr>
            <p:ph idx="1"/>
          </p:nvPr>
        </p:nvPicPr>
        <p:blipFill>
          <a:blip r:embed="rId2"/>
          <a:stretch>
            <a:fillRect/>
          </a:stretch>
        </p:blipFill>
        <p:spPr>
          <a:xfrm>
            <a:off x="2942010" y="1533017"/>
            <a:ext cx="6307979" cy="4351338"/>
          </a:xfrm>
        </p:spPr>
      </p:pic>
      <p:sp>
        <p:nvSpPr>
          <p:cNvPr id="4" name="TextBox 3">
            <a:extLst>
              <a:ext uri="{FF2B5EF4-FFF2-40B4-BE49-F238E27FC236}">
                <a16:creationId xmlns:a16="http://schemas.microsoft.com/office/drawing/2014/main" id="{3A4541D5-1D7D-304B-ACF0-4623F4AE05F7}"/>
              </a:ext>
            </a:extLst>
          </p:cNvPr>
          <p:cNvSpPr txBox="1"/>
          <p:nvPr/>
        </p:nvSpPr>
        <p:spPr>
          <a:xfrm>
            <a:off x="2942010" y="5884355"/>
            <a:ext cx="6141030" cy="923330"/>
          </a:xfrm>
          <a:prstGeom prst="rect">
            <a:avLst/>
          </a:prstGeom>
          <a:noFill/>
        </p:spPr>
        <p:txBody>
          <a:bodyPr wrap="square" rtlCol="0">
            <a:spAutoFit/>
          </a:bodyPr>
          <a:lstStyle/>
          <a:p>
            <a:r>
              <a:rPr lang="en-US" dirty="0"/>
              <a:t>Figure 11.4: A simple example of dynamic microsimulation process where individuals change over time (m = married, d = divorced, w = widowed).</a:t>
            </a:r>
          </a:p>
        </p:txBody>
      </p:sp>
    </p:spTree>
    <p:extLst>
      <p:ext uri="{BB962C8B-B14F-4D97-AF65-F5344CB8AC3E}">
        <p14:creationId xmlns:p14="http://schemas.microsoft.com/office/powerpoint/2010/main" val="747957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8525-DD58-2842-AAE5-AF5C424F2C55}"/>
              </a:ext>
            </a:extLst>
          </p:cNvPr>
          <p:cNvSpPr>
            <a:spLocks noGrp="1"/>
          </p:cNvSpPr>
          <p:nvPr>
            <p:ph type="title"/>
          </p:nvPr>
        </p:nvSpPr>
        <p:spPr/>
        <p:txBody>
          <a:bodyPr/>
          <a:lstStyle/>
          <a:p>
            <a:r>
              <a:rPr lang="en-US" dirty="0"/>
              <a:t>Discreet Event Simulation (DES) (aka Queuing Models)</a:t>
            </a:r>
          </a:p>
        </p:txBody>
      </p:sp>
      <p:sp>
        <p:nvSpPr>
          <p:cNvPr id="3" name="Content Placeholder 2">
            <a:extLst>
              <a:ext uri="{FF2B5EF4-FFF2-40B4-BE49-F238E27FC236}">
                <a16:creationId xmlns:a16="http://schemas.microsoft.com/office/drawing/2014/main" id="{E1D28718-2FB2-B347-8F88-6AF9196B3256}"/>
              </a:ext>
            </a:extLst>
          </p:cNvPr>
          <p:cNvSpPr>
            <a:spLocks noGrp="1"/>
          </p:cNvSpPr>
          <p:nvPr>
            <p:ph idx="1"/>
          </p:nvPr>
        </p:nvSpPr>
        <p:spPr/>
        <p:txBody>
          <a:bodyPr/>
          <a:lstStyle/>
          <a:p>
            <a:r>
              <a:rPr lang="en-US" dirty="0"/>
              <a:t>Abstracts the world into three abstract types of objects:</a:t>
            </a:r>
          </a:p>
          <a:p>
            <a:pPr lvl="1"/>
            <a:r>
              <a:rPr lang="en-US" dirty="0"/>
              <a:t>1) Servers, 2) customers, 3) queues</a:t>
            </a:r>
          </a:p>
          <a:p>
            <a:pPr lvl="1"/>
            <a:r>
              <a:rPr lang="en-US" dirty="0"/>
              <a:t>Example: DMV clerks, Drivers, Lines (or lists)</a:t>
            </a:r>
          </a:p>
          <a:p>
            <a:r>
              <a:rPr lang="en-US" dirty="0"/>
              <a:t>Aim is to create efficient process with minimum resources</a:t>
            </a:r>
          </a:p>
          <a:p>
            <a:pPr lvl="1"/>
            <a:r>
              <a:rPr lang="en-US" dirty="0"/>
              <a:t>Identify bottlenecks</a:t>
            </a:r>
          </a:p>
          <a:p>
            <a:r>
              <a:rPr lang="en-US" dirty="0"/>
              <a:t>Makes use of stochastic arrival and service times </a:t>
            </a:r>
          </a:p>
          <a:p>
            <a:pPr lvl="1"/>
            <a:r>
              <a:rPr lang="en-US" dirty="0"/>
              <a:t>Generally based on observed behavior of target system (or similar system used as proxy)</a:t>
            </a:r>
          </a:p>
        </p:txBody>
      </p:sp>
    </p:spTree>
    <p:extLst>
      <p:ext uri="{BB962C8B-B14F-4D97-AF65-F5344CB8AC3E}">
        <p14:creationId xmlns:p14="http://schemas.microsoft.com/office/powerpoint/2010/main" val="3698698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4AAC-A51D-C341-A7E2-5111BF5541DE}"/>
              </a:ext>
            </a:extLst>
          </p:cNvPr>
          <p:cNvSpPr>
            <a:spLocks noGrp="1"/>
          </p:cNvSpPr>
          <p:nvPr>
            <p:ph type="title"/>
          </p:nvPr>
        </p:nvSpPr>
        <p:spPr/>
        <p:txBody>
          <a:bodyPr/>
          <a:lstStyle/>
          <a:p>
            <a:r>
              <a:rPr lang="en-US" dirty="0"/>
              <a:t>Basic Properties of a Discrete Event Simulation</a:t>
            </a:r>
          </a:p>
        </p:txBody>
      </p:sp>
      <p:pic>
        <p:nvPicPr>
          <p:cNvPr id="5" name="Content Placeholder 4">
            <a:extLst>
              <a:ext uri="{FF2B5EF4-FFF2-40B4-BE49-F238E27FC236}">
                <a16:creationId xmlns:a16="http://schemas.microsoft.com/office/drawing/2014/main" id="{B4EB73A0-3F51-7C4F-8B36-B70029F525A4}"/>
              </a:ext>
            </a:extLst>
          </p:cNvPr>
          <p:cNvPicPr>
            <a:picLocks noGrp="1" noChangeAspect="1"/>
          </p:cNvPicPr>
          <p:nvPr>
            <p:ph idx="1"/>
          </p:nvPr>
        </p:nvPicPr>
        <p:blipFill>
          <a:blip r:embed="rId2"/>
          <a:stretch>
            <a:fillRect/>
          </a:stretch>
        </p:blipFill>
        <p:spPr>
          <a:xfrm>
            <a:off x="838200" y="2924059"/>
            <a:ext cx="10515600" cy="2154470"/>
          </a:xfrm>
        </p:spPr>
      </p:pic>
      <p:sp>
        <p:nvSpPr>
          <p:cNvPr id="6" name="TextBox 5">
            <a:extLst>
              <a:ext uri="{FF2B5EF4-FFF2-40B4-BE49-F238E27FC236}">
                <a16:creationId xmlns:a16="http://schemas.microsoft.com/office/drawing/2014/main" id="{EB7AED56-F6C1-2E4C-B5AD-992A7B7DF216}"/>
              </a:ext>
            </a:extLst>
          </p:cNvPr>
          <p:cNvSpPr txBox="1"/>
          <p:nvPr/>
        </p:nvSpPr>
        <p:spPr>
          <a:xfrm>
            <a:off x="3228612" y="5942568"/>
            <a:ext cx="5734775" cy="369332"/>
          </a:xfrm>
          <a:prstGeom prst="rect">
            <a:avLst/>
          </a:prstGeom>
          <a:noFill/>
        </p:spPr>
        <p:txBody>
          <a:bodyPr wrap="none" rtlCol="0">
            <a:spAutoFit/>
          </a:bodyPr>
          <a:lstStyle/>
          <a:p>
            <a:r>
              <a:rPr lang="en-US" dirty="0"/>
              <a:t>Figure 11.5: Simple example of a Discreet Event Simulation.</a:t>
            </a:r>
          </a:p>
        </p:txBody>
      </p:sp>
    </p:spTree>
    <p:extLst>
      <p:ext uri="{BB962C8B-B14F-4D97-AF65-F5344CB8AC3E}">
        <p14:creationId xmlns:p14="http://schemas.microsoft.com/office/powerpoint/2010/main" val="3977533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31AD-6C7D-044D-8B6F-109530CE8445}"/>
              </a:ext>
            </a:extLst>
          </p:cNvPr>
          <p:cNvSpPr>
            <a:spLocks noGrp="1"/>
          </p:cNvSpPr>
          <p:nvPr>
            <p:ph type="title"/>
          </p:nvPr>
        </p:nvSpPr>
        <p:spPr/>
        <p:txBody>
          <a:bodyPr/>
          <a:lstStyle/>
          <a:p>
            <a:r>
              <a:rPr lang="en-US" dirty="0"/>
              <a:t>Airport Security via a Discrete Event Simulation Model</a:t>
            </a:r>
          </a:p>
        </p:txBody>
      </p:sp>
      <p:pic>
        <p:nvPicPr>
          <p:cNvPr id="6" name="Content Placeholder 5">
            <a:extLst>
              <a:ext uri="{FF2B5EF4-FFF2-40B4-BE49-F238E27FC236}">
                <a16:creationId xmlns:a16="http://schemas.microsoft.com/office/drawing/2014/main" id="{33650B19-4556-7242-AA1C-939255906084}"/>
              </a:ext>
            </a:extLst>
          </p:cNvPr>
          <p:cNvPicPr>
            <a:picLocks noGrp="1" noChangeAspect="1"/>
          </p:cNvPicPr>
          <p:nvPr>
            <p:ph idx="1"/>
          </p:nvPr>
        </p:nvPicPr>
        <p:blipFill>
          <a:blip r:embed="rId3"/>
          <a:stretch>
            <a:fillRect/>
          </a:stretch>
        </p:blipFill>
        <p:spPr>
          <a:xfrm>
            <a:off x="5668132" y="1533017"/>
            <a:ext cx="6122679" cy="4351338"/>
          </a:xfrm>
        </p:spPr>
      </p:pic>
      <p:sp>
        <p:nvSpPr>
          <p:cNvPr id="4" name="TextBox 3">
            <a:extLst>
              <a:ext uri="{FF2B5EF4-FFF2-40B4-BE49-F238E27FC236}">
                <a16:creationId xmlns:a16="http://schemas.microsoft.com/office/drawing/2014/main" id="{126246D4-0CF9-DE49-9221-2DF659DC08C7}"/>
              </a:ext>
            </a:extLst>
          </p:cNvPr>
          <p:cNvSpPr txBox="1"/>
          <p:nvPr/>
        </p:nvSpPr>
        <p:spPr>
          <a:xfrm>
            <a:off x="5668133" y="5992297"/>
            <a:ext cx="6011804" cy="646331"/>
          </a:xfrm>
          <a:prstGeom prst="rect">
            <a:avLst/>
          </a:prstGeom>
          <a:noFill/>
        </p:spPr>
        <p:txBody>
          <a:bodyPr wrap="square" rtlCol="0">
            <a:spAutoFit/>
          </a:bodyPr>
          <a:lstStyle/>
          <a:p>
            <a:pPr algn="ctr"/>
            <a:r>
              <a:rPr lang="en-US" dirty="0">
                <a:hlinkClick r:id="rId4"/>
              </a:rPr>
              <a:t>Figure 11.6: Airport security line simulation (Source: Bybee and </a:t>
            </a:r>
            <a:r>
              <a:rPr lang="en-US" dirty="0" err="1">
                <a:hlinkClick r:id="rId4"/>
              </a:rPr>
              <a:t>Eng</a:t>
            </a:r>
            <a:r>
              <a:rPr lang="en-US" dirty="0">
                <a:hlinkClick r:id="rId4"/>
              </a:rPr>
              <a:t>, 2012).</a:t>
            </a:r>
            <a:endParaRPr lang="en-US" dirty="0"/>
          </a:p>
        </p:txBody>
      </p:sp>
      <p:sp>
        <p:nvSpPr>
          <p:cNvPr id="5" name="Content Placeholder 2">
            <a:extLst>
              <a:ext uri="{FF2B5EF4-FFF2-40B4-BE49-F238E27FC236}">
                <a16:creationId xmlns:a16="http://schemas.microsoft.com/office/drawing/2014/main" id="{2A57C528-1F6D-3545-A0CF-7FABA146EBCA}"/>
              </a:ext>
            </a:extLst>
          </p:cNvPr>
          <p:cNvSpPr txBox="1">
            <a:spLocks/>
          </p:cNvSpPr>
          <p:nvPr/>
        </p:nvSpPr>
        <p:spPr>
          <a:xfrm>
            <a:off x="838200" y="1825625"/>
            <a:ext cx="44409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Simulating the waiting time of passengers as they go through a security checkpoint at an airport</a:t>
            </a:r>
          </a:p>
          <a:p>
            <a:pPr lvl="1"/>
            <a:r>
              <a:rPr lang="en-US" i="1" dirty="0"/>
              <a:t>Servers</a:t>
            </a:r>
            <a:r>
              <a:rPr lang="en-US" dirty="0"/>
              <a:t> are Transportation Security Administration employees, </a:t>
            </a:r>
          </a:p>
          <a:p>
            <a:pPr lvl="1"/>
            <a:r>
              <a:rPr lang="en-US" i="1" dirty="0"/>
              <a:t>Customers</a:t>
            </a:r>
            <a:r>
              <a:rPr lang="en-US" dirty="0"/>
              <a:t> are passengers, </a:t>
            </a:r>
          </a:p>
          <a:p>
            <a:pPr lvl="1"/>
            <a:r>
              <a:rPr lang="en-US" i="1" dirty="0"/>
              <a:t>Queue</a:t>
            </a:r>
            <a:r>
              <a:rPr lang="en-US" dirty="0"/>
              <a:t> is the security lines.</a:t>
            </a:r>
          </a:p>
        </p:txBody>
      </p:sp>
    </p:spTree>
    <p:extLst>
      <p:ext uri="{BB962C8B-B14F-4D97-AF65-F5344CB8AC3E}">
        <p14:creationId xmlns:p14="http://schemas.microsoft.com/office/powerpoint/2010/main" val="2552912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CF1E-563F-8C4B-89FE-ECD89EA296F0}"/>
              </a:ext>
            </a:extLst>
          </p:cNvPr>
          <p:cNvSpPr>
            <a:spLocks noGrp="1"/>
          </p:cNvSpPr>
          <p:nvPr>
            <p:ph type="title"/>
          </p:nvPr>
        </p:nvSpPr>
        <p:spPr/>
        <p:txBody>
          <a:bodyPr/>
          <a:lstStyle/>
          <a:p>
            <a:r>
              <a:rPr lang="en-US" dirty="0"/>
              <a:t>System Dynamics</a:t>
            </a:r>
          </a:p>
        </p:txBody>
      </p:sp>
      <p:sp>
        <p:nvSpPr>
          <p:cNvPr id="3" name="Content Placeholder 2">
            <a:extLst>
              <a:ext uri="{FF2B5EF4-FFF2-40B4-BE49-F238E27FC236}">
                <a16:creationId xmlns:a16="http://schemas.microsoft.com/office/drawing/2014/main" id="{F03CF700-B271-BE43-B438-50E7843309E9}"/>
              </a:ext>
            </a:extLst>
          </p:cNvPr>
          <p:cNvSpPr>
            <a:spLocks noGrp="1"/>
          </p:cNvSpPr>
          <p:nvPr>
            <p:ph idx="1"/>
          </p:nvPr>
        </p:nvSpPr>
        <p:spPr/>
        <p:txBody>
          <a:bodyPr>
            <a:normAutofit lnSpcReduction="10000"/>
          </a:bodyPr>
          <a:lstStyle/>
          <a:p>
            <a:r>
              <a:rPr lang="en-US" dirty="0"/>
              <a:t>System dynamics is an approach to understanding the behavior of the entire system over time. </a:t>
            </a:r>
          </a:p>
          <a:p>
            <a:r>
              <a:rPr lang="en-US" dirty="0"/>
              <a:t>Abstraction within the model is organized around breaking the system down into functional aspects.</a:t>
            </a:r>
          </a:p>
          <a:p>
            <a:pPr lvl="1"/>
            <a:r>
              <a:rPr lang="en-US" dirty="0"/>
              <a:t>Small number of element types:</a:t>
            </a:r>
          </a:p>
          <a:p>
            <a:pPr lvl="2"/>
            <a:r>
              <a:rPr lang="en-US" dirty="0"/>
              <a:t>Stocks</a:t>
            </a:r>
          </a:p>
          <a:p>
            <a:pPr lvl="2"/>
            <a:r>
              <a:rPr lang="en-US" dirty="0"/>
              <a:t>Flows</a:t>
            </a:r>
          </a:p>
          <a:p>
            <a:pPr lvl="2"/>
            <a:r>
              <a:rPr lang="en-US" dirty="0"/>
              <a:t>Constants</a:t>
            </a:r>
          </a:p>
          <a:p>
            <a:pPr lvl="2"/>
            <a:r>
              <a:rPr lang="en-US" dirty="0"/>
              <a:t>Converters (NetLogo calls these Variables)</a:t>
            </a:r>
          </a:p>
          <a:p>
            <a:r>
              <a:rPr lang="en-US" dirty="0"/>
              <a:t>Allows for treatment of systems of Differential equations that can not be handled analytically.</a:t>
            </a:r>
          </a:p>
          <a:p>
            <a:endParaRPr lang="en-US" dirty="0"/>
          </a:p>
        </p:txBody>
      </p:sp>
    </p:spTree>
    <p:extLst>
      <p:ext uri="{BB962C8B-B14F-4D97-AF65-F5344CB8AC3E}">
        <p14:creationId xmlns:p14="http://schemas.microsoft.com/office/powerpoint/2010/main" val="3841702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A4AB-75F7-1C4E-BB69-4CB3E7D26FAC}"/>
              </a:ext>
            </a:extLst>
          </p:cNvPr>
          <p:cNvSpPr>
            <a:spLocks noGrp="1"/>
          </p:cNvSpPr>
          <p:nvPr>
            <p:ph type="title"/>
          </p:nvPr>
        </p:nvSpPr>
        <p:spPr/>
        <p:txBody>
          <a:bodyPr/>
          <a:lstStyle/>
          <a:p>
            <a:r>
              <a:rPr lang="en-US" dirty="0"/>
              <a:t>Basic Elements of a System Dynamics Model.</a:t>
            </a:r>
          </a:p>
        </p:txBody>
      </p:sp>
      <p:pic>
        <p:nvPicPr>
          <p:cNvPr id="6" name="Content Placeholder 5">
            <a:extLst>
              <a:ext uri="{FF2B5EF4-FFF2-40B4-BE49-F238E27FC236}">
                <a16:creationId xmlns:a16="http://schemas.microsoft.com/office/drawing/2014/main" id="{A6ECAFFD-FD65-2840-ADD8-BB2129C5C00F}"/>
              </a:ext>
            </a:extLst>
          </p:cNvPr>
          <p:cNvPicPr>
            <a:picLocks noGrp="1" noChangeAspect="1"/>
          </p:cNvPicPr>
          <p:nvPr>
            <p:ph idx="1"/>
          </p:nvPr>
        </p:nvPicPr>
        <p:blipFill>
          <a:blip r:embed="rId2"/>
          <a:stretch>
            <a:fillRect/>
          </a:stretch>
        </p:blipFill>
        <p:spPr>
          <a:xfrm>
            <a:off x="838200" y="3024683"/>
            <a:ext cx="10515600" cy="1953221"/>
          </a:xfrm>
        </p:spPr>
      </p:pic>
      <p:sp>
        <p:nvSpPr>
          <p:cNvPr id="3" name="TextBox 2">
            <a:extLst>
              <a:ext uri="{FF2B5EF4-FFF2-40B4-BE49-F238E27FC236}">
                <a16:creationId xmlns:a16="http://schemas.microsoft.com/office/drawing/2014/main" id="{08DF8A4E-6375-1540-8B55-89F20F7B2051}"/>
              </a:ext>
            </a:extLst>
          </p:cNvPr>
          <p:cNvSpPr txBox="1"/>
          <p:nvPr/>
        </p:nvSpPr>
        <p:spPr>
          <a:xfrm>
            <a:off x="3407828" y="5630779"/>
            <a:ext cx="5376344" cy="369332"/>
          </a:xfrm>
          <a:prstGeom prst="rect">
            <a:avLst/>
          </a:prstGeom>
          <a:noFill/>
        </p:spPr>
        <p:txBody>
          <a:bodyPr wrap="none" rtlCol="0">
            <a:spAutoFit/>
          </a:bodyPr>
          <a:lstStyle/>
          <a:p>
            <a:r>
              <a:rPr lang="en-US" dirty="0"/>
              <a:t>Figure 11.7 Basic elements of a system dynamics model</a:t>
            </a:r>
          </a:p>
        </p:txBody>
      </p:sp>
    </p:spTree>
    <p:extLst>
      <p:ext uri="{BB962C8B-B14F-4D97-AF65-F5344CB8AC3E}">
        <p14:creationId xmlns:p14="http://schemas.microsoft.com/office/powerpoint/2010/main" val="3281052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8490-A8A6-0D46-AABB-1CAB7E8D9445}"/>
              </a:ext>
            </a:extLst>
          </p:cNvPr>
          <p:cNvSpPr>
            <a:spLocks noGrp="1"/>
          </p:cNvSpPr>
          <p:nvPr>
            <p:ph type="title"/>
          </p:nvPr>
        </p:nvSpPr>
        <p:spPr/>
        <p:txBody>
          <a:bodyPr/>
          <a:lstStyle/>
          <a:p>
            <a:r>
              <a:rPr lang="en-US" dirty="0"/>
              <a:t>Wolf Sheep Predation implemented as a System Dynamics Model </a:t>
            </a:r>
          </a:p>
        </p:txBody>
      </p:sp>
      <p:pic>
        <p:nvPicPr>
          <p:cNvPr id="6" name="Content Placeholder 5">
            <a:extLst>
              <a:ext uri="{FF2B5EF4-FFF2-40B4-BE49-F238E27FC236}">
                <a16:creationId xmlns:a16="http://schemas.microsoft.com/office/drawing/2014/main" id="{0F00B489-3D92-9146-973D-9CB5A813F3F7}"/>
              </a:ext>
            </a:extLst>
          </p:cNvPr>
          <p:cNvPicPr>
            <a:picLocks noGrp="1" noChangeAspect="1"/>
          </p:cNvPicPr>
          <p:nvPr>
            <p:ph idx="1"/>
          </p:nvPr>
        </p:nvPicPr>
        <p:blipFill>
          <a:blip r:embed="rId3"/>
          <a:stretch>
            <a:fillRect/>
          </a:stretch>
        </p:blipFill>
        <p:spPr>
          <a:xfrm>
            <a:off x="838200" y="1941420"/>
            <a:ext cx="10515600" cy="4119748"/>
          </a:xfrm>
        </p:spPr>
      </p:pic>
      <p:sp>
        <p:nvSpPr>
          <p:cNvPr id="4" name="TextBox 3">
            <a:extLst>
              <a:ext uri="{FF2B5EF4-FFF2-40B4-BE49-F238E27FC236}">
                <a16:creationId xmlns:a16="http://schemas.microsoft.com/office/drawing/2014/main" id="{FC438ACF-3990-8543-8C72-22D060EF1F09}"/>
              </a:ext>
            </a:extLst>
          </p:cNvPr>
          <p:cNvSpPr txBox="1"/>
          <p:nvPr/>
        </p:nvSpPr>
        <p:spPr>
          <a:xfrm>
            <a:off x="575733" y="6028267"/>
            <a:ext cx="10689675" cy="646331"/>
          </a:xfrm>
          <a:prstGeom prst="rect">
            <a:avLst/>
          </a:prstGeom>
          <a:noFill/>
        </p:spPr>
        <p:txBody>
          <a:bodyPr wrap="square" rtlCol="0">
            <a:spAutoFit/>
          </a:bodyPr>
          <a:lstStyle/>
          <a:p>
            <a:pPr algn="ctr"/>
            <a:r>
              <a:rPr lang="en-US" dirty="0">
                <a:hlinkClick r:id="rId4"/>
              </a:rPr>
              <a:t>Figure 11.8: An Example of a Wolf Sheep Predation model implemented as a system dynamics model (source: Wilensky, 2005a).</a:t>
            </a:r>
            <a:endParaRPr lang="en-US" dirty="0"/>
          </a:p>
        </p:txBody>
      </p:sp>
    </p:spTree>
    <p:extLst>
      <p:ext uri="{BB962C8B-B14F-4D97-AF65-F5344CB8AC3E}">
        <p14:creationId xmlns:p14="http://schemas.microsoft.com/office/powerpoint/2010/main" val="48596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a:xfrm>
            <a:off x="838200" y="1825625"/>
            <a:ext cx="10515600" cy="4667250"/>
          </a:xfrm>
        </p:spPr>
        <p:txBody>
          <a:bodyPr/>
          <a:lstStyle/>
          <a:p>
            <a:r>
              <a:rPr lang="en-US" dirty="0"/>
              <a:t>By the end of this lecture, students will be able to:</a:t>
            </a:r>
          </a:p>
          <a:p>
            <a:pPr lvl="1"/>
            <a:r>
              <a:rPr lang="en-US" dirty="0"/>
              <a:t>Discuss alternative modeling approaches to  social and spatial simulation:</a:t>
            </a:r>
          </a:p>
          <a:p>
            <a:pPr lvl="2"/>
            <a:r>
              <a:rPr lang="en-US" dirty="0"/>
              <a:t>I.e. Cellular Automata, Microsimulation, Discreet Event Simulation, System Dynamics and Spatial Interaction models</a:t>
            </a:r>
          </a:p>
          <a:p>
            <a:pPr lvl="1"/>
            <a:r>
              <a:rPr lang="en-US" dirty="0"/>
              <a:t>Be able to discuss the main differences between each and their relative pros and cons. </a:t>
            </a:r>
          </a:p>
          <a:p>
            <a:pPr lvl="1"/>
            <a:r>
              <a:rPr lang="en-US" dirty="0"/>
              <a:t>Provide a basis for why agent-based models are a more suitable means for modeling geographical systems.</a:t>
            </a:r>
          </a:p>
        </p:txBody>
      </p:sp>
    </p:spTree>
    <p:extLst>
      <p:ext uri="{BB962C8B-B14F-4D97-AF65-F5344CB8AC3E}">
        <p14:creationId xmlns:p14="http://schemas.microsoft.com/office/powerpoint/2010/main" val="288078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4CC3-7193-954A-A68F-5523B355A21E}"/>
              </a:ext>
            </a:extLst>
          </p:cNvPr>
          <p:cNvSpPr>
            <a:spLocks noGrp="1"/>
          </p:cNvSpPr>
          <p:nvPr>
            <p:ph type="title"/>
          </p:nvPr>
        </p:nvSpPr>
        <p:spPr/>
        <p:txBody>
          <a:bodyPr/>
          <a:lstStyle/>
          <a:p>
            <a:r>
              <a:rPr lang="en-US" dirty="0"/>
              <a:t>Spatial Interaction Models</a:t>
            </a:r>
          </a:p>
        </p:txBody>
      </p:sp>
      <p:sp>
        <p:nvSpPr>
          <p:cNvPr id="3" name="Content Placeholder 2">
            <a:extLst>
              <a:ext uri="{FF2B5EF4-FFF2-40B4-BE49-F238E27FC236}">
                <a16:creationId xmlns:a16="http://schemas.microsoft.com/office/drawing/2014/main" id="{233239AC-AC01-E142-8C91-7C73D9B87A84}"/>
              </a:ext>
            </a:extLst>
          </p:cNvPr>
          <p:cNvSpPr>
            <a:spLocks noGrp="1"/>
          </p:cNvSpPr>
          <p:nvPr>
            <p:ph idx="1"/>
          </p:nvPr>
        </p:nvSpPr>
        <p:spPr/>
        <p:txBody>
          <a:bodyPr>
            <a:normAutofit/>
          </a:bodyPr>
          <a:lstStyle/>
          <a:p>
            <a:r>
              <a:rPr lang="en-US" dirty="0"/>
              <a:t>A mathematical model for simulating / predicting the interaction between two geographical features.</a:t>
            </a:r>
          </a:p>
          <a:p>
            <a:r>
              <a:rPr lang="en-US" dirty="0"/>
              <a:t>Interaction between features can be measured in:</a:t>
            </a:r>
          </a:p>
          <a:p>
            <a:pPr lvl="1"/>
            <a:r>
              <a:rPr lang="en-US" dirty="0"/>
              <a:t>goods,</a:t>
            </a:r>
          </a:p>
          <a:p>
            <a:pPr lvl="1"/>
            <a:r>
              <a:rPr lang="en-US" dirty="0"/>
              <a:t>information,</a:t>
            </a:r>
          </a:p>
          <a:p>
            <a:pPr lvl="1"/>
            <a:r>
              <a:rPr lang="en-US" dirty="0"/>
              <a:t>money; or</a:t>
            </a:r>
          </a:p>
          <a:p>
            <a:pPr lvl="1"/>
            <a:r>
              <a:rPr lang="en-US" dirty="0"/>
              <a:t>People …..</a:t>
            </a:r>
          </a:p>
          <a:p>
            <a:r>
              <a:rPr lang="en-US" dirty="0"/>
              <a:t>Applications range from  the study migration and retail trade (e.g. Reilly’s ‘law of retail gravitation’), traffic-flow and newspaper circulation.</a:t>
            </a:r>
          </a:p>
          <a:p>
            <a:pPr lvl="1"/>
            <a:endParaRPr lang="en-US" dirty="0"/>
          </a:p>
          <a:p>
            <a:endParaRPr lang="en-US" dirty="0"/>
          </a:p>
          <a:p>
            <a:endParaRPr lang="en-US" dirty="0"/>
          </a:p>
        </p:txBody>
      </p:sp>
    </p:spTree>
    <p:extLst>
      <p:ext uri="{BB962C8B-B14F-4D97-AF65-F5344CB8AC3E}">
        <p14:creationId xmlns:p14="http://schemas.microsoft.com/office/powerpoint/2010/main" val="2030930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3DBA-119B-004D-AA07-912DADFC94E9}"/>
              </a:ext>
            </a:extLst>
          </p:cNvPr>
          <p:cNvSpPr>
            <a:spLocks noGrp="1"/>
          </p:cNvSpPr>
          <p:nvPr>
            <p:ph type="title"/>
          </p:nvPr>
        </p:nvSpPr>
        <p:spPr/>
        <p:txBody>
          <a:bodyPr/>
          <a:lstStyle/>
          <a:p>
            <a:r>
              <a:rPr lang="en-US" dirty="0"/>
              <a:t>Spatial Interaction Models</a:t>
            </a:r>
          </a:p>
        </p:txBody>
      </p:sp>
      <p:sp>
        <p:nvSpPr>
          <p:cNvPr id="3" name="Content Placeholder 2">
            <a:extLst>
              <a:ext uri="{FF2B5EF4-FFF2-40B4-BE49-F238E27FC236}">
                <a16:creationId xmlns:a16="http://schemas.microsoft.com/office/drawing/2014/main" id="{97278EAD-9E60-EC44-8366-AAB655999D6F}"/>
              </a:ext>
            </a:extLst>
          </p:cNvPr>
          <p:cNvSpPr>
            <a:spLocks noGrp="1"/>
          </p:cNvSpPr>
          <p:nvPr>
            <p:ph idx="1"/>
          </p:nvPr>
        </p:nvSpPr>
        <p:spPr/>
        <p:txBody>
          <a:bodyPr>
            <a:normAutofit/>
          </a:bodyPr>
          <a:lstStyle/>
          <a:p>
            <a:r>
              <a:rPr lang="en-US" dirty="0"/>
              <a:t>A spatial interaction model has three key components:</a:t>
            </a:r>
          </a:p>
          <a:p>
            <a:pPr marL="971550" lvl="1" indent="-514350">
              <a:buFont typeface="+mj-lt"/>
              <a:buAutoNum type="arabicPeriod"/>
            </a:pPr>
            <a:r>
              <a:rPr lang="en-US" dirty="0"/>
              <a:t>origins or origin masses,</a:t>
            </a:r>
          </a:p>
          <a:p>
            <a:pPr marL="971550" lvl="1" indent="-514350">
              <a:buFont typeface="+mj-lt"/>
              <a:buAutoNum type="arabicPeriod"/>
            </a:pPr>
            <a:r>
              <a:rPr lang="en-US" dirty="0"/>
              <a:t>destinations or destination masses; and</a:t>
            </a:r>
          </a:p>
          <a:p>
            <a:pPr marL="971550" lvl="1" indent="-514350">
              <a:buFont typeface="+mj-lt"/>
              <a:buAutoNum type="arabicPeriod"/>
            </a:pPr>
            <a:r>
              <a:rPr lang="en-US" dirty="0"/>
              <a:t>a representation of the relationship between each origin-destination pairs physical locations in geographical space</a:t>
            </a:r>
          </a:p>
          <a:p>
            <a:pPr lvl="2"/>
            <a:r>
              <a:rPr lang="en-US" dirty="0"/>
              <a:t>distance (network / Euclidean)</a:t>
            </a:r>
          </a:p>
          <a:p>
            <a:pPr lvl="2"/>
            <a:r>
              <a:rPr lang="en-US" dirty="0"/>
              <a:t>cost of travel</a:t>
            </a:r>
          </a:p>
          <a:p>
            <a:pPr lvl="2"/>
            <a:r>
              <a:rPr lang="en-US" dirty="0"/>
              <a:t>time </a:t>
            </a:r>
            <a:r>
              <a:rPr lang="en-US" dirty="0" err="1"/>
              <a:t>etc</a:t>
            </a:r>
            <a:r>
              <a:rPr lang="en-US" dirty="0"/>
              <a:t>…</a:t>
            </a:r>
          </a:p>
          <a:p>
            <a:r>
              <a:rPr lang="en-US" dirty="0"/>
              <a:t>They are aggregate models and thus individuals are poorly represented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22789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5579B9-A604-544A-925F-40FD80E08C0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4600" kern="1200">
                <a:solidFill>
                  <a:srgbClr val="FFFFFF"/>
                </a:solidFill>
                <a:latin typeface="+mj-lt"/>
                <a:ea typeface="+mj-ea"/>
                <a:cs typeface="+mj-cs"/>
              </a:rPr>
              <a:t>Comparing Different Modelling Approaches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EC87E1E9-57A8-CD45-B085-69F55EE5F173}"/>
              </a:ext>
            </a:extLst>
          </p:cNvPr>
          <p:cNvPicPr>
            <a:picLocks noGrp="1" noChangeAspect="1"/>
          </p:cNvPicPr>
          <p:nvPr>
            <p:ph idx="1"/>
          </p:nvPr>
        </p:nvPicPr>
        <p:blipFill>
          <a:blip r:embed="rId2"/>
          <a:stretch>
            <a:fillRect/>
          </a:stretch>
        </p:blipFill>
        <p:spPr>
          <a:xfrm>
            <a:off x="1133096" y="2509911"/>
            <a:ext cx="9870709" cy="3997637"/>
          </a:xfrm>
          <a:prstGeom prst="rect">
            <a:avLst/>
          </a:prstGeom>
        </p:spPr>
      </p:pic>
    </p:spTree>
    <p:extLst>
      <p:ext uri="{BB962C8B-B14F-4D97-AF65-F5344CB8AC3E}">
        <p14:creationId xmlns:p14="http://schemas.microsoft.com/office/powerpoint/2010/main" val="93636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234A-3DE8-944C-B62D-C3EC18A4A6B6}"/>
              </a:ext>
            </a:extLst>
          </p:cNvPr>
          <p:cNvSpPr>
            <a:spLocks noGrp="1"/>
          </p:cNvSpPr>
          <p:nvPr>
            <p:ph type="title"/>
          </p:nvPr>
        </p:nvSpPr>
        <p:spPr/>
        <p:txBody>
          <a:bodyPr/>
          <a:lstStyle/>
          <a:p>
            <a:r>
              <a:rPr lang="en-US" dirty="0"/>
              <a:t>A Practical Comparison: The SIR Model</a:t>
            </a:r>
          </a:p>
        </p:txBody>
      </p:sp>
      <p:sp>
        <p:nvSpPr>
          <p:cNvPr id="3" name="Content Placeholder 2">
            <a:extLst>
              <a:ext uri="{FF2B5EF4-FFF2-40B4-BE49-F238E27FC236}">
                <a16:creationId xmlns:a16="http://schemas.microsoft.com/office/drawing/2014/main" id="{97482F16-C8D1-AF41-A82B-3D9F6B79A4FE}"/>
              </a:ext>
            </a:extLst>
          </p:cNvPr>
          <p:cNvSpPr>
            <a:spLocks noGrp="1"/>
          </p:cNvSpPr>
          <p:nvPr>
            <p:ph idx="1"/>
          </p:nvPr>
        </p:nvSpPr>
        <p:spPr/>
        <p:txBody>
          <a:bodyPr>
            <a:normAutofit lnSpcReduction="10000"/>
          </a:bodyPr>
          <a:lstStyle/>
          <a:p>
            <a:r>
              <a:rPr lang="en-US" dirty="0"/>
              <a:t>Disease modeling has a long history.</a:t>
            </a:r>
          </a:p>
          <a:p>
            <a:pPr lvl="1"/>
            <a:r>
              <a:rPr lang="en-US" dirty="0"/>
              <a:t>One common approach to modeling a disease spread is via a susceptible–infected–recovered (SIR) epidemic model</a:t>
            </a:r>
          </a:p>
          <a:p>
            <a:r>
              <a:rPr lang="en-US" dirty="0"/>
              <a:t>Here we explore the same problem via different modeling approaches to show how modeling techniques differ.  </a:t>
            </a:r>
          </a:p>
          <a:p>
            <a:r>
              <a:rPr lang="en-US" dirty="0"/>
              <a:t>To compare different modeling approaches to the same issue there are 4 models:</a:t>
            </a:r>
          </a:p>
          <a:p>
            <a:pPr lvl="1"/>
            <a:r>
              <a:rPr lang="en-US" dirty="0"/>
              <a:t>Cellular Automata (</a:t>
            </a:r>
            <a:r>
              <a:rPr lang="en-US" dirty="0">
                <a:hlinkClick r:id="rId3"/>
              </a:rPr>
              <a:t>SIR_CA.nlogo</a:t>
            </a:r>
            <a:r>
              <a:rPr lang="en-US" dirty="0"/>
              <a:t>)</a:t>
            </a:r>
          </a:p>
          <a:p>
            <a:pPr lvl="1"/>
            <a:r>
              <a:rPr lang="en-US" dirty="0"/>
              <a:t>Discreet Event Simulation (</a:t>
            </a:r>
            <a:r>
              <a:rPr lang="en-US" dirty="0">
                <a:hlinkClick r:id="rId4"/>
              </a:rPr>
              <a:t>SIR_DES.nlogo</a:t>
            </a:r>
            <a:r>
              <a:rPr lang="en-US" dirty="0"/>
              <a:t>)</a:t>
            </a:r>
          </a:p>
          <a:p>
            <a:pPr lvl="1"/>
            <a:r>
              <a:rPr lang="en-US" dirty="0"/>
              <a:t>System Dynamics Model (</a:t>
            </a:r>
            <a:r>
              <a:rPr lang="en-US" dirty="0">
                <a:hlinkClick r:id="rId5"/>
              </a:rPr>
              <a:t>SIR_SD.nlogo</a:t>
            </a:r>
            <a:r>
              <a:rPr lang="en-US" dirty="0"/>
              <a:t>)</a:t>
            </a:r>
          </a:p>
          <a:p>
            <a:pPr lvl="1"/>
            <a:r>
              <a:rPr lang="en-US" dirty="0"/>
              <a:t>Agent-based Model (</a:t>
            </a:r>
            <a:r>
              <a:rPr lang="en-US" dirty="0">
                <a:hlinkClick r:id="rId6"/>
              </a:rPr>
              <a:t>SIR_ABM.nlogo</a:t>
            </a:r>
            <a:r>
              <a:rPr lang="en-US" dirty="0"/>
              <a:t>)</a:t>
            </a:r>
          </a:p>
          <a:p>
            <a:endParaRPr lang="en-US" dirty="0"/>
          </a:p>
          <a:p>
            <a:endParaRPr lang="en-US" dirty="0"/>
          </a:p>
        </p:txBody>
      </p:sp>
    </p:spTree>
    <p:extLst>
      <p:ext uri="{BB962C8B-B14F-4D97-AF65-F5344CB8AC3E}">
        <p14:creationId xmlns:p14="http://schemas.microsoft.com/office/powerpoint/2010/main" val="4023075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E360-8D0B-E847-A79E-D392EEE720AB}"/>
              </a:ext>
            </a:extLst>
          </p:cNvPr>
          <p:cNvSpPr>
            <a:spLocks noGrp="1"/>
          </p:cNvSpPr>
          <p:nvPr>
            <p:ph type="title"/>
          </p:nvPr>
        </p:nvSpPr>
        <p:spPr/>
        <p:txBody>
          <a:bodyPr/>
          <a:lstStyle/>
          <a:p>
            <a:r>
              <a:rPr lang="en-US" dirty="0"/>
              <a:t>The System Dynamics Approach</a:t>
            </a:r>
          </a:p>
        </p:txBody>
      </p:sp>
      <p:pic>
        <p:nvPicPr>
          <p:cNvPr id="8" name="Content Placeholder 7">
            <a:extLst>
              <a:ext uri="{FF2B5EF4-FFF2-40B4-BE49-F238E27FC236}">
                <a16:creationId xmlns:a16="http://schemas.microsoft.com/office/drawing/2014/main" id="{E72729CD-9678-B74B-B97D-F1B8FBFEC1A0}"/>
              </a:ext>
            </a:extLst>
          </p:cNvPr>
          <p:cNvPicPr>
            <a:picLocks noGrp="1" noChangeAspect="1"/>
          </p:cNvPicPr>
          <p:nvPr>
            <p:ph idx="1"/>
          </p:nvPr>
        </p:nvPicPr>
        <p:blipFill>
          <a:blip r:embed="rId2"/>
          <a:stretch>
            <a:fillRect/>
          </a:stretch>
        </p:blipFill>
        <p:spPr>
          <a:xfrm>
            <a:off x="0" y="2029356"/>
            <a:ext cx="7217869" cy="3112706"/>
          </a:xfrm>
        </p:spPr>
      </p:pic>
      <p:sp>
        <p:nvSpPr>
          <p:cNvPr id="4" name="TextBox 3">
            <a:extLst>
              <a:ext uri="{FF2B5EF4-FFF2-40B4-BE49-F238E27FC236}">
                <a16:creationId xmlns:a16="http://schemas.microsoft.com/office/drawing/2014/main" id="{54C4DA94-05EA-D241-9790-F73B33E10075}"/>
              </a:ext>
            </a:extLst>
          </p:cNvPr>
          <p:cNvSpPr txBox="1"/>
          <p:nvPr/>
        </p:nvSpPr>
        <p:spPr>
          <a:xfrm>
            <a:off x="265453" y="6223007"/>
            <a:ext cx="6952416" cy="369332"/>
          </a:xfrm>
          <a:prstGeom prst="rect">
            <a:avLst/>
          </a:prstGeom>
          <a:noFill/>
        </p:spPr>
        <p:txBody>
          <a:bodyPr wrap="none" rtlCol="0">
            <a:spAutoFit/>
          </a:bodyPr>
          <a:lstStyle/>
          <a:p>
            <a:r>
              <a:rPr lang="en-US" dirty="0"/>
              <a:t>Figure 11.9: System Dynamics process (source: </a:t>
            </a:r>
            <a:r>
              <a:rPr lang="en-US" dirty="0" err="1"/>
              <a:t>Shiflet</a:t>
            </a:r>
            <a:r>
              <a:rPr lang="en-US" dirty="0"/>
              <a:t> and </a:t>
            </a:r>
            <a:r>
              <a:rPr lang="en-US" dirty="0" err="1"/>
              <a:t>Shiflet</a:t>
            </a:r>
            <a:r>
              <a:rPr lang="en-US" dirty="0"/>
              <a:t>, 2014).</a:t>
            </a:r>
          </a:p>
        </p:txBody>
      </p:sp>
      <p:pic>
        <p:nvPicPr>
          <p:cNvPr id="10" name="Picture 9">
            <a:extLst>
              <a:ext uri="{FF2B5EF4-FFF2-40B4-BE49-F238E27FC236}">
                <a16:creationId xmlns:a16="http://schemas.microsoft.com/office/drawing/2014/main" id="{8686454E-1403-5347-BAD9-87D1F5180F69}"/>
              </a:ext>
            </a:extLst>
          </p:cNvPr>
          <p:cNvPicPr>
            <a:picLocks noChangeAspect="1"/>
          </p:cNvPicPr>
          <p:nvPr/>
        </p:nvPicPr>
        <p:blipFill>
          <a:blip r:embed="rId3"/>
          <a:stretch>
            <a:fillRect/>
          </a:stretch>
        </p:blipFill>
        <p:spPr>
          <a:xfrm>
            <a:off x="7426549" y="1690688"/>
            <a:ext cx="4375984" cy="4193651"/>
          </a:xfrm>
          <a:prstGeom prst="rect">
            <a:avLst/>
          </a:prstGeom>
        </p:spPr>
      </p:pic>
      <p:sp>
        <p:nvSpPr>
          <p:cNvPr id="11" name="TextBox 10">
            <a:extLst>
              <a:ext uri="{FF2B5EF4-FFF2-40B4-BE49-F238E27FC236}">
                <a16:creationId xmlns:a16="http://schemas.microsoft.com/office/drawing/2014/main" id="{7113A459-1E41-E544-B6A0-8543F448B0D0}"/>
              </a:ext>
            </a:extLst>
          </p:cNvPr>
          <p:cNvSpPr txBox="1"/>
          <p:nvPr/>
        </p:nvSpPr>
        <p:spPr>
          <a:xfrm>
            <a:off x="7713080" y="6228279"/>
            <a:ext cx="4089453" cy="369332"/>
          </a:xfrm>
          <a:prstGeom prst="rect">
            <a:avLst/>
          </a:prstGeom>
          <a:noFill/>
        </p:spPr>
        <p:txBody>
          <a:bodyPr wrap="none" rtlCol="0">
            <a:spAutoFit/>
          </a:bodyPr>
          <a:lstStyle/>
          <a:p>
            <a:r>
              <a:rPr lang="en-US" dirty="0"/>
              <a:t>Figure 11.10: System Dynamics flowchart.</a:t>
            </a:r>
          </a:p>
        </p:txBody>
      </p:sp>
    </p:spTree>
    <p:extLst>
      <p:ext uri="{BB962C8B-B14F-4D97-AF65-F5344CB8AC3E}">
        <p14:creationId xmlns:p14="http://schemas.microsoft.com/office/powerpoint/2010/main" val="166052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ABAD-2037-0841-93C1-FBACBFF2D903}"/>
              </a:ext>
            </a:extLst>
          </p:cNvPr>
          <p:cNvSpPr>
            <a:spLocks noGrp="1"/>
          </p:cNvSpPr>
          <p:nvPr>
            <p:ph type="title"/>
          </p:nvPr>
        </p:nvSpPr>
        <p:spPr/>
        <p:txBody>
          <a:bodyPr/>
          <a:lstStyle/>
          <a:p>
            <a:r>
              <a:rPr lang="en-US" dirty="0"/>
              <a:t>The Agent-Based Approach</a:t>
            </a:r>
          </a:p>
        </p:txBody>
      </p:sp>
      <p:pic>
        <p:nvPicPr>
          <p:cNvPr id="5" name="Content Placeholder 4">
            <a:extLst>
              <a:ext uri="{FF2B5EF4-FFF2-40B4-BE49-F238E27FC236}">
                <a16:creationId xmlns:a16="http://schemas.microsoft.com/office/drawing/2014/main" id="{3E24583D-6C70-F54E-9C47-9E655DF50DEE}"/>
              </a:ext>
            </a:extLst>
          </p:cNvPr>
          <p:cNvPicPr>
            <a:picLocks noGrp="1" noChangeAspect="1"/>
          </p:cNvPicPr>
          <p:nvPr>
            <p:ph idx="1"/>
          </p:nvPr>
        </p:nvPicPr>
        <p:blipFill>
          <a:blip r:embed="rId2"/>
          <a:stretch>
            <a:fillRect/>
          </a:stretch>
        </p:blipFill>
        <p:spPr>
          <a:xfrm>
            <a:off x="6942667" y="1645124"/>
            <a:ext cx="4411133" cy="4297444"/>
          </a:xfrm>
        </p:spPr>
      </p:pic>
      <p:pic>
        <p:nvPicPr>
          <p:cNvPr id="7" name="Picture 6">
            <a:extLst>
              <a:ext uri="{FF2B5EF4-FFF2-40B4-BE49-F238E27FC236}">
                <a16:creationId xmlns:a16="http://schemas.microsoft.com/office/drawing/2014/main" id="{0C6956EA-0EBD-DB4D-8DFF-4A374094BD81}"/>
              </a:ext>
            </a:extLst>
          </p:cNvPr>
          <p:cNvPicPr>
            <a:picLocks noChangeAspect="1"/>
          </p:cNvPicPr>
          <p:nvPr/>
        </p:nvPicPr>
        <p:blipFill>
          <a:blip r:embed="rId3"/>
          <a:stretch>
            <a:fillRect/>
          </a:stretch>
        </p:blipFill>
        <p:spPr>
          <a:xfrm>
            <a:off x="1115623" y="1981212"/>
            <a:ext cx="3856287" cy="3876691"/>
          </a:xfrm>
          <a:prstGeom prst="rect">
            <a:avLst/>
          </a:prstGeom>
        </p:spPr>
      </p:pic>
      <p:sp>
        <p:nvSpPr>
          <p:cNvPr id="8" name="TextBox 7">
            <a:extLst>
              <a:ext uri="{FF2B5EF4-FFF2-40B4-BE49-F238E27FC236}">
                <a16:creationId xmlns:a16="http://schemas.microsoft.com/office/drawing/2014/main" id="{D6A5FF00-364A-AF44-93B5-71E230ED99C2}"/>
              </a:ext>
            </a:extLst>
          </p:cNvPr>
          <p:cNvSpPr txBox="1"/>
          <p:nvPr/>
        </p:nvSpPr>
        <p:spPr>
          <a:xfrm>
            <a:off x="6096000" y="5942568"/>
            <a:ext cx="5930341" cy="369332"/>
          </a:xfrm>
          <a:prstGeom prst="rect">
            <a:avLst/>
          </a:prstGeom>
          <a:noFill/>
        </p:spPr>
        <p:txBody>
          <a:bodyPr wrap="none" rtlCol="0">
            <a:spAutoFit/>
          </a:bodyPr>
          <a:lstStyle/>
          <a:p>
            <a:r>
              <a:rPr lang="en-US" dirty="0"/>
              <a:t>Figure 11.11: Agent-based Modelling: agent decision process.</a:t>
            </a:r>
          </a:p>
        </p:txBody>
      </p:sp>
      <p:sp>
        <p:nvSpPr>
          <p:cNvPr id="9" name="TextBox 8">
            <a:extLst>
              <a:ext uri="{FF2B5EF4-FFF2-40B4-BE49-F238E27FC236}">
                <a16:creationId xmlns:a16="http://schemas.microsoft.com/office/drawing/2014/main" id="{F18A823D-C56F-8240-96E9-77082E4ABA46}"/>
              </a:ext>
            </a:extLst>
          </p:cNvPr>
          <p:cNvSpPr txBox="1"/>
          <p:nvPr/>
        </p:nvSpPr>
        <p:spPr>
          <a:xfrm>
            <a:off x="306916" y="5942568"/>
            <a:ext cx="5789084" cy="646331"/>
          </a:xfrm>
          <a:prstGeom prst="rect">
            <a:avLst/>
          </a:prstGeom>
          <a:noFill/>
        </p:spPr>
        <p:txBody>
          <a:bodyPr wrap="square" rtlCol="0">
            <a:spAutoFit/>
          </a:bodyPr>
          <a:lstStyle/>
          <a:p>
            <a:pPr algn="ctr"/>
            <a:r>
              <a:rPr lang="en-US" dirty="0"/>
              <a:t>Figure 11.12: Display of the agent-based model. </a:t>
            </a:r>
            <a:r>
              <a:rPr lang="en-US" dirty="0">
                <a:solidFill>
                  <a:schemeClr val="accent6"/>
                </a:solidFill>
              </a:rPr>
              <a:t>Green</a:t>
            </a:r>
            <a:r>
              <a:rPr lang="en-US" dirty="0"/>
              <a:t> = susceptible. </a:t>
            </a:r>
            <a:r>
              <a:rPr lang="en-US" dirty="0">
                <a:solidFill>
                  <a:srgbClr val="FF0000"/>
                </a:solidFill>
              </a:rPr>
              <a:t>Red</a:t>
            </a:r>
            <a:r>
              <a:rPr lang="en-US" dirty="0"/>
              <a:t> = infected. </a:t>
            </a:r>
            <a:r>
              <a:rPr lang="en-US" dirty="0">
                <a:solidFill>
                  <a:schemeClr val="accent1"/>
                </a:solidFill>
              </a:rPr>
              <a:t>Blue</a:t>
            </a:r>
            <a:r>
              <a:rPr lang="en-US" dirty="0"/>
              <a:t> = recovered.</a:t>
            </a:r>
          </a:p>
        </p:txBody>
      </p:sp>
    </p:spTree>
    <p:extLst>
      <p:ext uri="{BB962C8B-B14F-4D97-AF65-F5344CB8AC3E}">
        <p14:creationId xmlns:p14="http://schemas.microsoft.com/office/powerpoint/2010/main" val="1525783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9C3D-407D-A047-82D4-0618AA96230E}"/>
              </a:ext>
            </a:extLst>
          </p:cNvPr>
          <p:cNvSpPr>
            <a:spLocks noGrp="1"/>
          </p:cNvSpPr>
          <p:nvPr>
            <p:ph type="title"/>
          </p:nvPr>
        </p:nvSpPr>
        <p:spPr/>
        <p:txBody>
          <a:bodyPr/>
          <a:lstStyle/>
          <a:p>
            <a:r>
              <a:rPr lang="en-US" dirty="0"/>
              <a:t>The Cellular Automata Approach</a:t>
            </a:r>
          </a:p>
        </p:txBody>
      </p:sp>
      <p:pic>
        <p:nvPicPr>
          <p:cNvPr id="5" name="Content Placeholder 4">
            <a:extLst>
              <a:ext uri="{FF2B5EF4-FFF2-40B4-BE49-F238E27FC236}">
                <a16:creationId xmlns:a16="http://schemas.microsoft.com/office/drawing/2014/main" id="{08BEBB82-FA00-E649-8853-EA1C388C0334}"/>
              </a:ext>
            </a:extLst>
          </p:cNvPr>
          <p:cNvPicPr>
            <a:picLocks noGrp="1" noChangeAspect="1"/>
          </p:cNvPicPr>
          <p:nvPr>
            <p:ph idx="1"/>
          </p:nvPr>
        </p:nvPicPr>
        <p:blipFill>
          <a:blip r:embed="rId3"/>
          <a:stretch>
            <a:fillRect/>
          </a:stretch>
        </p:blipFill>
        <p:spPr>
          <a:xfrm>
            <a:off x="1126067" y="1690688"/>
            <a:ext cx="3733800" cy="3733800"/>
          </a:xfrm>
        </p:spPr>
      </p:pic>
      <p:pic>
        <p:nvPicPr>
          <p:cNvPr id="7" name="Picture 6">
            <a:extLst>
              <a:ext uri="{FF2B5EF4-FFF2-40B4-BE49-F238E27FC236}">
                <a16:creationId xmlns:a16="http://schemas.microsoft.com/office/drawing/2014/main" id="{79D6D241-5531-D641-8612-3C0E200AC318}"/>
              </a:ext>
            </a:extLst>
          </p:cNvPr>
          <p:cNvPicPr>
            <a:picLocks noChangeAspect="1"/>
          </p:cNvPicPr>
          <p:nvPr/>
        </p:nvPicPr>
        <p:blipFill>
          <a:blip r:embed="rId4"/>
          <a:stretch>
            <a:fillRect/>
          </a:stretch>
        </p:blipFill>
        <p:spPr>
          <a:xfrm>
            <a:off x="5873116" y="1918891"/>
            <a:ext cx="5480684" cy="3277394"/>
          </a:xfrm>
          <a:prstGeom prst="rect">
            <a:avLst/>
          </a:prstGeom>
        </p:spPr>
      </p:pic>
      <p:sp>
        <p:nvSpPr>
          <p:cNvPr id="8" name="TextBox 7">
            <a:extLst>
              <a:ext uri="{FF2B5EF4-FFF2-40B4-BE49-F238E27FC236}">
                <a16:creationId xmlns:a16="http://schemas.microsoft.com/office/drawing/2014/main" id="{61B1DFFB-13F1-A440-97D4-ED78739FF33D}"/>
              </a:ext>
            </a:extLst>
          </p:cNvPr>
          <p:cNvSpPr txBox="1"/>
          <p:nvPr/>
        </p:nvSpPr>
        <p:spPr>
          <a:xfrm>
            <a:off x="6299200" y="5926667"/>
            <a:ext cx="5245860" cy="369332"/>
          </a:xfrm>
          <a:prstGeom prst="rect">
            <a:avLst/>
          </a:prstGeom>
          <a:noFill/>
        </p:spPr>
        <p:txBody>
          <a:bodyPr wrap="none" rtlCol="0">
            <a:spAutoFit/>
          </a:bodyPr>
          <a:lstStyle/>
          <a:p>
            <a:r>
              <a:rPr lang="en-US" dirty="0"/>
              <a:t>Figure 11.13: Cellular Automata cell changing process.</a:t>
            </a:r>
          </a:p>
        </p:txBody>
      </p:sp>
      <p:sp>
        <p:nvSpPr>
          <p:cNvPr id="9" name="TextBox 8">
            <a:extLst>
              <a:ext uri="{FF2B5EF4-FFF2-40B4-BE49-F238E27FC236}">
                <a16:creationId xmlns:a16="http://schemas.microsoft.com/office/drawing/2014/main" id="{AF59D7E5-FFE5-0240-832B-1B22E90DB4D6}"/>
              </a:ext>
            </a:extLst>
          </p:cNvPr>
          <p:cNvSpPr txBox="1"/>
          <p:nvPr/>
        </p:nvSpPr>
        <p:spPr>
          <a:xfrm>
            <a:off x="478367" y="5788167"/>
            <a:ext cx="5029200" cy="646331"/>
          </a:xfrm>
          <a:prstGeom prst="rect">
            <a:avLst/>
          </a:prstGeom>
          <a:noFill/>
        </p:spPr>
        <p:txBody>
          <a:bodyPr wrap="square" rtlCol="0">
            <a:spAutoFit/>
          </a:bodyPr>
          <a:lstStyle/>
          <a:p>
            <a:pPr algn="ctr"/>
            <a:r>
              <a:rPr lang="en-US" dirty="0"/>
              <a:t>Figure 11.14: Display of the CA model. </a:t>
            </a:r>
            <a:r>
              <a:rPr lang="en-US" dirty="0">
                <a:solidFill>
                  <a:schemeClr val="accent6"/>
                </a:solidFill>
              </a:rPr>
              <a:t>Green</a:t>
            </a:r>
            <a:r>
              <a:rPr lang="en-US" dirty="0"/>
              <a:t> = susceptible. </a:t>
            </a:r>
            <a:r>
              <a:rPr lang="en-US" dirty="0">
                <a:solidFill>
                  <a:srgbClr val="FF0000"/>
                </a:solidFill>
              </a:rPr>
              <a:t>Red</a:t>
            </a:r>
            <a:r>
              <a:rPr lang="en-US" dirty="0"/>
              <a:t> = infected. </a:t>
            </a:r>
            <a:r>
              <a:rPr lang="en-US" dirty="0">
                <a:solidFill>
                  <a:schemeClr val="accent1"/>
                </a:solidFill>
              </a:rPr>
              <a:t>Blue</a:t>
            </a:r>
            <a:r>
              <a:rPr lang="en-US" dirty="0"/>
              <a:t> = recovered. </a:t>
            </a:r>
          </a:p>
        </p:txBody>
      </p:sp>
    </p:spTree>
    <p:extLst>
      <p:ext uri="{BB962C8B-B14F-4D97-AF65-F5344CB8AC3E}">
        <p14:creationId xmlns:p14="http://schemas.microsoft.com/office/powerpoint/2010/main" val="4134120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3260-07B3-EE4D-AB8E-2D9C1C1B41CF}"/>
              </a:ext>
            </a:extLst>
          </p:cNvPr>
          <p:cNvSpPr>
            <a:spLocks noGrp="1"/>
          </p:cNvSpPr>
          <p:nvPr>
            <p:ph type="title"/>
          </p:nvPr>
        </p:nvSpPr>
        <p:spPr/>
        <p:txBody>
          <a:bodyPr/>
          <a:lstStyle/>
          <a:p>
            <a:r>
              <a:rPr lang="en-US" dirty="0"/>
              <a:t>The Discrete Event Simulation Approach</a:t>
            </a:r>
          </a:p>
        </p:txBody>
      </p:sp>
      <p:pic>
        <p:nvPicPr>
          <p:cNvPr id="5" name="Content Placeholder 4">
            <a:extLst>
              <a:ext uri="{FF2B5EF4-FFF2-40B4-BE49-F238E27FC236}">
                <a16:creationId xmlns:a16="http://schemas.microsoft.com/office/drawing/2014/main" id="{D8687AC3-59E4-AC4E-88C1-76E43C1E11EE}"/>
              </a:ext>
            </a:extLst>
          </p:cNvPr>
          <p:cNvPicPr>
            <a:picLocks noGrp="1" noChangeAspect="1"/>
          </p:cNvPicPr>
          <p:nvPr>
            <p:ph idx="1"/>
          </p:nvPr>
        </p:nvPicPr>
        <p:blipFill>
          <a:blip r:embed="rId2"/>
          <a:stretch>
            <a:fillRect/>
          </a:stretch>
        </p:blipFill>
        <p:spPr>
          <a:xfrm>
            <a:off x="1016000" y="3150394"/>
            <a:ext cx="10160000" cy="1701800"/>
          </a:xfrm>
        </p:spPr>
      </p:pic>
      <p:sp>
        <p:nvSpPr>
          <p:cNvPr id="6" name="TextBox 5">
            <a:extLst>
              <a:ext uri="{FF2B5EF4-FFF2-40B4-BE49-F238E27FC236}">
                <a16:creationId xmlns:a16="http://schemas.microsoft.com/office/drawing/2014/main" id="{C1314FE6-1B42-EC4E-8128-147AF363038C}"/>
              </a:ext>
            </a:extLst>
          </p:cNvPr>
          <p:cNvSpPr txBox="1"/>
          <p:nvPr/>
        </p:nvSpPr>
        <p:spPr>
          <a:xfrm>
            <a:off x="3762797" y="5469467"/>
            <a:ext cx="4666406" cy="369332"/>
          </a:xfrm>
          <a:prstGeom prst="rect">
            <a:avLst/>
          </a:prstGeom>
          <a:noFill/>
        </p:spPr>
        <p:txBody>
          <a:bodyPr wrap="none" rtlCol="0">
            <a:spAutoFit/>
          </a:bodyPr>
          <a:lstStyle/>
          <a:p>
            <a:r>
              <a:rPr lang="en-US" dirty="0"/>
              <a:t>Figure 11.15: Discrete event simulation process.</a:t>
            </a:r>
          </a:p>
        </p:txBody>
      </p:sp>
    </p:spTree>
    <p:extLst>
      <p:ext uri="{BB962C8B-B14F-4D97-AF65-F5344CB8AC3E}">
        <p14:creationId xmlns:p14="http://schemas.microsoft.com/office/powerpoint/2010/main" val="1977143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F3A7-607A-A045-BE7F-7D2624B06848}"/>
              </a:ext>
            </a:extLst>
          </p:cNvPr>
          <p:cNvSpPr>
            <a:spLocks noGrp="1"/>
          </p:cNvSpPr>
          <p:nvPr>
            <p:ph type="title"/>
          </p:nvPr>
        </p:nvSpPr>
        <p:spPr/>
        <p:txBody>
          <a:bodyPr/>
          <a:lstStyle/>
          <a:p>
            <a:r>
              <a:rPr lang="en-US" dirty="0"/>
              <a:t>Comparative Analysis </a:t>
            </a:r>
          </a:p>
        </p:txBody>
      </p:sp>
      <p:pic>
        <p:nvPicPr>
          <p:cNvPr id="5" name="Content Placeholder 4">
            <a:extLst>
              <a:ext uri="{FF2B5EF4-FFF2-40B4-BE49-F238E27FC236}">
                <a16:creationId xmlns:a16="http://schemas.microsoft.com/office/drawing/2014/main" id="{F01EBA6C-6FFE-5F41-9504-1B2340ED1D69}"/>
              </a:ext>
            </a:extLst>
          </p:cNvPr>
          <p:cNvPicPr>
            <a:picLocks noGrp="1" noChangeAspect="1"/>
          </p:cNvPicPr>
          <p:nvPr>
            <p:ph idx="1"/>
          </p:nvPr>
        </p:nvPicPr>
        <p:blipFill>
          <a:blip r:embed="rId3"/>
          <a:stretch>
            <a:fillRect/>
          </a:stretch>
        </p:blipFill>
        <p:spPr>
          <a:xfrm>
            <a:off x="4503538" y="2067338"/>
            <a:ext cx="7688462" cy="3867912"/>
          </a:xfrm>
        </p:spPr>
      </p:pic>
      <p:sp>
        <p:nvSpPr>
          <p:cNvPr id="6" name="TextBox 5">
            <a:extLst>
              <a:ext uri="{FF2B5EF4-FFF2-40B4-BE49-F238E27FC236}">
                <a16:creationId xmlns:a16="http://schemas.microsoft.com/office/drawing/2014/main" id="{577CE5F4-C251-844B-BBC1-D25CE7C6E451}"/>
              </a:ext>
            </a:extLst>
          </p:cNvPr>
          <p:cNvSpPr txBox="1"/>
          <p:nvPr/>
        </p:nvSpPr>
        <p:spPr>
          <a:xfrm>
            <a:off x="838200" y="6311900"/>
            <a:ext cx="10868424" cy="369332"/>
          </a:xfrm>
          <a:prstGeom prst="rect">
            <a:avLst/>
          </a:prstGeom>
          <a:noFill/>
        </p:spPr>
        <p:txBody>
          <a:bodyPr wrap="none" rtlCol="0">
            <a:spAutoFit/>
          </a:bodyPr>
          <a:lstStyle/>
          <a:p>
            <a:r>
              <a:rPr lang="en-US" dirty="0"/>
              <a:t>Figure 11.16: Results for the different models. Clockwise from top left: SD model, agent-based model, DES and CA.</a:t>
            </a:r>
          </a:p>
        </p:txBody>
      </p:sp>
      <p:sp>
        <p:nvSpPr>
          <p:cNvPr id="4" name="Rectangle 3">
            <a:extLst>
              <a:ext uri="{FF2B5EF4-FFF2-40B4-BE49-F238E27FC236}">
                <a16:creationId xmlns:a16="http://schemas.microsoft.com/office/drawing/2014/main" id="{ED099FE5-40CB-9949-A18E-5B1B15AF3BC8}"/>
              </a:ext>
            </a:extLst>
          </p:cNvPr>
          <p:cNvSpPr/>
          <p:nvPr/>
        </p:nvSpPr>
        <p:spPr>
          <a:xfrm>
            <a:off x="474785" y="1522217"/>
            <a:ext cx="3851030" cy="4524315"/>
          </a:xfrm>
          <a:prstGeom prst="rect">
            <a:avLst/>
          </a:prstGeom>
        </p:spPr>
        <p:txBody>
          <a:bodyPr wrap="square">
            <a:spAutoFit/>
          </a:bodyPr>
          <a:lstStyle/>
          <a:p>
            <a:pPr marL="285750" indent="-285750">
              <a:buFont typeface="Arial" panose="020B0604020202020204" pitchFamily="34" charset="0"/>
              <a:buChar char="•"/>
            </a:pPr>
            <a:r>
              <a:rPr lang="en-US" sz="2400" dirty="0"/>
              <a:t>The default parameters used in each model are: </a:t>
            </a:r>
          </a:p>
          <a:p>
            <a:pPr marL="742950" lvl="1" indent="-285750">
              <a:buFont typeface="Arial" panose="020B0604020202020204" pitchFamily="34" charset="0"/>
              <a:buChar char="•"/>
            </a:pPr>
            <a:r>
              <a:rPr lang="en-US" sz="2400" dirty="0"/>
              <a:t>Number of susceptible people at set-up = 2500, </a:t>
            </a:r>
          </a:p>
          <a:p>
            <a:pPr marL="742950" lvl="1" indent="-285750">
              <a:buFont typeface="Arial" panose="020B0604020202020204" pitchFamily="34" charset="0"/>
              <a:buChar char="•"/>
            </a:pPr>
            <a:r>
              <a:rPr lang="en-US" sz="2400" dirty="0"/>
              <a:t>Infection rate = 0.002,</a:t>
            </a:r>
          </a:p>
          <a:p>
            <a:pPr marL="742950" lvl="1" indent="-285750">
              <a:buFont typeface="Arial" panose="020B0604020202020204" pitchFamily="34" charset="0"/>
              <a:buChar char="•"/>
            </a:pPr>
            <a:r>
              <a:rPr lang="en-US" sz="2400" dirty="0"/>
              <a:t>Recovery rate = 0.5, </a:t>
            </a:r>
          </a:p>
          <a:p>
            <a:pPr marL="742950" lvl="1" indent="-285750">
              <a:buFont typeface="Arial" panose="020B0604020202020204" pitchFamily="34" charset="0"/>
              <a:buChar char="•"/>
            </a:pPr>
            <a:r>
              <a:rPr lang="en-US" sz="2400" dirty="0"/>
              <a:t>Change in time (</a:t>
            </a:r>
            <a:r>
              <a:rPr lang="en-US" sz="2400" dirty="0" err="1"/>
              <a:t>dt</a:t>
            </a:r>
            <a:r>
              <a:rPr lang="en-US" sz="2400" dirty="0"/>
              <a:t>) = 0.001;</a:t>
            </a:r>
          </a:p>
          <a:p>
            <a:pPr marL="285750" indent="-285750">
              <a:buFont typeface="Arial" panose="020B0604020202020204" pitchFamily="34" charset="0"/>
              <a:buChar char="•"/>
            </a:pPr>
            <a:r>
              <a:rPr lang="en-US" sz="2400" dirty="0"/>
              <a:t>The models record the number of people in each status are recorded.</a:t>
            </a:r>
          </a:p>
        </p:txBody>
      </p:sp>
    </p:spTree>
    <p:extLst>
      <p:ext uri="{BB962C8B-B14F-4D97-AF65-F5344CB8AC3E}">
        <p14:creationId xmlns:p14="http://schemas.microsoft.com/office/powerpoint/2010/main" val="1270752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2096-5856-9146-9BBB-BFC41EDE7B48}"/>
              </a:ext>
            </a:extLst>
          </p:cNvPr>
          <p:cNvSpPr>
            <a:spLocks noGrp="1"/>
          </p:cNvSpPr>
          <p:nvPr>
            <p:ph type="title"/>
          </p:nvPr>
        </p:nvSpPr>
        <p:spPr/>
        <p:txBody>
          <a:bodyPr/>
          <a:lstStyle/>
          <a:p>
            <a:r>
              <a:rPr lang="en-US" dirty="0"/>
              <a:t>Comparative Analysis</a:t>
            </a:r>
          </a:p>
        </p:txBody>
      </p:sp>
      <p:sp>
        <p:nvSpPr>
          <p:cNvPr id="3" name="Content Placeholder 2">
            <a:extLst>
              <a:ext uri="{FF2B5EF4-FFF2-40B4-BE49-F238E27FC236}">
                <a16:creationId xmlns:a16="http://schemas.microsoft.com/office/drawing/2014/main" id="{0420A380-FC6E-F142-87E1-AACD3A8912EE}"/>
              </a:ext>
            </a:extLst>
          </p:cNvPr>
          <p:cNvSpPr>
            <a:spLocks noGrp="1"/>
          </p:cNvSpPr>
          <p:nvPr>
            <p:ph idx="1"/>
          </p:nvPr>
        </p:nvSpPr>
        <p:spPr>
          <a:xfrm>
            <a:off x="838200" y="2970564"/>
            <a:ext cx="3311769" cy="2183667"/>
          </a:xfrm>
        </p:spPr>
        <p:txBody>
          <a:bodyPr/>
          <a:lstStyle/>
          <a:p>
            <a:r>
              <a:rPr lang="en-US" dirty="0"/>
              <a:t>By changing the infection rate to  0.02. The models produce different curves. </a:t>
            </a:r>
          </a:p>
          <a:p>
            <a:endParaRPr lang="en-US" dirty="0"/>
          </a:p>
        </p:txBody>
      </p:sp>
      <p:pic>
        <p:nvPicPr>
          <p:cNvPr id="4" name="Content Placeholder 7">
            <a:extLst>
              <a:ext uri="{FF2B5EF4-FFF2-40B4-BE49-F238E27FC236}">
                <a16:creationId xmlns:a16="http://schemas.microsoft.com/office/drawing/2014/main" id="{D6B11939-60E1-DD4F-A69E-C3E86D776277}"/>
              </a:ext>
            </a:extLst>
          </p:cNvPr>
          <p:cNvPicPr>
            <a:picLocks noChangeAspect="1"/>
          </p:cNvPicPr>
          <p:nvPr/>
        </p:nvPicPr>
        <p:blipFill>
          <a:blip r:embed="rId3"/>
          <a:stretch>
            <a:fillRect/>
          </a:stretch>
        </p:blipFill>
        <p:spPr>
          <a:xfrm>
            <a:off x="4365357" y="2128442"/>
            <a:ext cx="7581108" cy="3867912"/>
          </a:xfrm>
          <a:prstGeom prst="rect">
            <a:avLst/>
          </a:prstGeom>
        </p:spPr>
      </p:pic>
      <p:sp>
        <p:nvSpPr>
          <p:cNvPr id="5" name="TextBox 4">
            <a:extLst>
              <a:ext uri="{FF2B5EF4-FFF2-40B4-BE49-F238E27FC236}">
                <a16:creationId xmlns:a16="http://schemas.microsoft.com/office/drawing/2014/main" id="{5EEFA7E3-9D44-B84F-9B65-44C48BA5B3BA}"/>
              </a:ext>
            </a:extLst>
          </p:cNvPr>
          <p:cNvSpPr txBox="1"/>
          <p:nvPr/>
        </p:nvSpPr>
        <p:spPr>
          <a:xfrm>
            <a:off x="4365357" y="6169709"/>
            <a:ext cx="7581108" cy="646331"/>
          </a:xfrm>
          <a:prstGeom prst="rect">
            <a:avLst/>
          </a:prstGeom>
          <a:noFill/>
        </p:spPr>
        <p:txBody>
          <a:bodyPr wrap="square" rtlCol="0">
            <a:spAutoFit/>
          </a:bodyPr>
          <a:lstStyle/>
          <a:p>
            <a:pPr algn="ctr"/>
            <a:r>
              <a:rPr lang="en-US" dirty="0"/>
              <a:t>Figure 11.17: Results for the different models with infection rate = 0.02. Clockwise from top left: SD model, agent-based model, DES and CA.</a:t>
            </a:r>
          </a:p>
        </p:txBody>
      </p:sp>
    </p:spTree>
    <p:extLst>
      <p:ext uri="{BB962C8B-B14F-4D97-AF65-F5344CB8AC3E}">
        <p14:creationId xmlns:p14="http://schemas.microsoft.com/office/powerpoint/2010/main" val="50423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AE7-34ED-7D42-B90C-72D9A42A45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9B55E6-9570-C44D-A235-6E0D72D5D4DF}"/>
              </a:ext>
            </a:extLst>
          </p:cNvPr>
          <p:cNvSpPr>
            <a:spLocks noGrp="1"/>
          </p:cNvSpPr>
          <p:nvPr>
            <p:ph idx="1"/>
          </p:nvPr>
        </p:nvSpPr>
        <p:spPr/>
        <p:txBody>
          <a:bodyPr>
            <a:normAutofit lnSpcReduction="10000"/>
          </a:bodyPr>
          <a:lstStyle/>
          <a:p>
            <a:r>
              <a:rPr lang="en-US" dirty="0"/>
              <a:t>Agent-based modelling is one of the most popular approaches used in social and spatial simulation. </a:t>
            </a:r>
          </a:p>
          <a:p>
            <a:r>
              <a:rPr lang="en-US" dirty="0"/>
              <a:t>However, there are several other alternative approaches that are available to the researcher including </a:t>
            </a:r>
          </a:p>
          <a:p>
            <a:pPr lvl="1"/>
            <a:r>
              <a:rPr lang="en-US" dirty="0"/>
              <a:t>Cellular Automata (CA), Microsimulation (MSM), Discreet Event Simulation (aka. Queuing Models), System Dynamics (SD) and Spatial Interaction (SI) models.</a:t>
            </a:r>
          </a:p>
          <a:p>
            <a:r>
              <a:rPr lang="en-US" dirty="0"/>
              <a:t>It is important to know the differences between these in order to justify why one should use agent-based models over over techniques. </a:t>
            </a:r>
          </a:p>
          <a:p>
            <a:pPr lvl="1"/>
            <a:r>
              <a:rPr lang="en-US" dirty="0"/>
              <a:t>In this lecture we will introduce these models, give some applications and </a:t>
            </a:r>
          </a:p>
          <a:p>
            <a:pPr lvl="1"/>
            <a:r>
              <a:rPr lang="en-US" dirty="0"/>
              <a:t>To compare these models, they are applied to the same issue, the spread of a disease using a Susceptible-Infected-Recovered (SIR) epidemic model.</a:t>
            </a:r>
          </a:p>
        </p:txBody>
      </p:sp>
    </p:spTree>
    <p:extLst>
      <p:ext uri="{BB962C8B-B14F-4D97-AF65-F5344CB8AC3E}">
        <p14:creationId xmlns:p14="http://schemas.microsoft.com/office/powerpoint/2010/main" val="2975991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4439-907D-DA45-88C1-C3B0ABC159F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7D1F25C-5795-4E41-9AA5-FBF1D4992FB0}"/>
              </a:ext>
            </a:extLst>
          </p:cNvPr>
          <p:cNvSpPr>
            <a:spLocks noGrp="1"/>
          </p:cNvSpPr>
          <p:nvPr>
            <p:ph idx="1"/>
          </p:nvPr>
        </p:nvSpPr>
        <p:spPr/>
        <p:txBody>
          <a:bodyPr>
            <a:normAutofit/>
          </a:bodyPr>
          <a:lstStyle/>
          <a:p>
            <a:r>
              <a:rPr lang="en-US" dirty="0"/>
              <a:t>This lecture has presented the most commonly used styles of model that can be found within the social sciences. </a:t>
            </a:r>
          </a:p>
          <a:p>
            <a:r>
              <a:rPr lang="en-US" dirty="0"/>
              <a:t>These models typically operate at either the aggregate (e.g. SD and spatial interaction models) or disaggregate (e.g. CA, DES, MSM and ABM) level.</a:t>
            </a:r>
          </a:p>
          <a:p>
            <a:r>
              <a:rPr lang="en-US" dirty="0"/>
              <a:t>Unlike the other approaches, ABM has the ability to incorporate direct agent–agent interaction and create heterogeneous agents.</a:t>
            </a:r>
          </a:p>
          <a:p>
            <a:r>
              <a:rPr lang="en-US" dirty="0"/>
              <a:t>In agent-based models, patterns emerge from the direct interaction of multiple heterogeneous agents from the </a:t>
            </a:r>
            <a:r>
              <a:rPr lang="en-US" i="1" dirty="0"/>
              <a:t>'bottom up</a:t>
            </a:r>
            <a:r>
              <a:rPr lang="en-US" dirty="0"/>
              <a:t>’ as shown via the SIR models.</a:t>
            </a:r>
          </a:p>
        </p:txBody>
      </p:sp>
    </p:spTree>
    <p:extLst>
      <p:ext uri="{BB962C8B-B14F-4D97-AF65-F5344CB8AC3E}">
        <p14:creationId xmlns:p14="http://schemas.microsoft.com/office/powerpoint/2010/main" val="2222235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B473-008B-4E46-86D4-F7F1933AB427}"/>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7647D43B-DEC3-BD49-9848-F13E1FAB26C6}"/>
              </a:ext>
            </a:extLst>
          </p:cNvPr>
          <p:cNvSpPr>
            <a:spLocks noGrp="1"/>
          </p:cNvSpPr>
          <p:nvPr>
            <p:ph idx="1"/>
          </p:nvPr>
        </p:nvSpPr>
        <p:spPr/>
        <p:txBody>
          <a:bodyPr/>
          <a:lstStyle/>
          <a:p>
            <a:r>
              <a:rPr lang="en-US" dirty="0"/>
              <a:t>Lastly, for a more detailed discussion of all the techniques discussed in this chapter and their history, readers are referred to the following excellent resources:</a:t>
            </a:r>
          </a:p>
          <a:p>
            <a:pPr lvl="1"/>
            <a:r>
              <a:rPr lang="en-US" dirty="0"/>
              <a:t>Gilbert, N. and </a:t>
            </a:r>
            <a:r>
              <a:rPr lang="en-US" dirty="0" err="1"/>
              <a:t>Troitzsch</a:t>
            </a:r>
            <a:r>
              <a:rPr lang="en-US" dirty="0"/>
              <a:t>, K.G. (2005) </a:t>
            </a:r>
            <a:r>
              <a:rPr lang="en-US" i="1" dirty="0">
                <a:hlinkClick r:id="rId2"/>
              </a:rPr>
              <a:t>Simulation for the Social Scientist</a:t>
            </a:r>
            <a:r>
              <a:rPr lang="en-US" dirty="0">
                <a:hlinkClick r:id="rId2"/>
              </a:rPr>
              <a:t> </a:t>
            </a:r>
            <a:r>
              <a:rPr lang="en-US" dirty="0"/>
              <a:t>(2nd ed.). Maidenhead: Open University Press.</a:t>
            </a:r>
          </a:p>
          <a:p>
            <a:pPr lvl="1"/>
            <a:r>
              <a:rPr lang="en-US" dirty="0" err="1"/>
              <a:t>Shiflet</a:t>
            </a:r>
            <a:r>
              <a:rPr lang="en-US" dirty="0"/>
              <a:t>, A.B. and </a:t>
            </a:r>
            <a:r>
              <a:rPr lang="en-US" dirty="0" err="1"/>
              <a:t>Shiflet</a:t>
            </a:r>
            <a:r>
              <a:rPr lang="en-US" dirty="0"/>
              <a:t>, G.W. (2014) </a:t>
            </a:r>
            <a:r>
              <a:rPr lang="en-US" i="1" dirty="0">
                <a:hlinkClick r:id="rId3"/>
              </a:rPr>
              <a:t>Introduction to Computational Science: Modeling and Simulation for the Sciences</a:t>
            </a:r>
            <a:r>
              <a:rPr lang="en-US" dirty="0"/>
              <a:t> (2</a:t>
            </a:r>
            <a:r>
              <a:rPr lang="en-US" baseline="30000" dirty="0"/>
              <a:t>nd</a:t>
            </a:r>
            <a:r>
              <a:rPr lang="en-US" dirty="0"/>
              <a:t> </a:t>
            </a:r>
            <a:r>
              <a:rPr lang="en-US" dirty="0" err="1"/>
              <a:t>ed</a:t>
            </a:r>
            <a:r>
              <a:rPr lang="en-US" dirty="0"/>
              <a:t>). Princeton, NJ: Princeton University Press.</a:t>
            </a:r>
          </a:p>
          <a:p>
            <a:pPr lvl="1"/>
            <a:r>
              <a:rPr lang="en-US" dirty="0" err="1"/>
              <a:t>Sterman</a:t>
            </a:r>
            <a:r>
              <a:rPr lang="en-US" dirty="0"/>
              <a:t>, J.D. (2000) </a:t>
            </a:r>
            <a:r>
              <a:rPr lang="en-US" i="1" dirty="0"/>
              <a:t>Business Dynamics: Systems Thinking and Modeling for a</a:t>
            </a:r>
          </a:p>
          <a:p>
            <a:pPr lvl="1"/>
            <a:r>
              <a:rPr lang="en-US" i="1" dirty="0"/>
              <a:t>Complex World</a:t>
            </a:r>
            <a:r>
              <a:rPr lang="en-US" dirty="0"/>
              <a:t>. Boston: McGraw-Hill.</a:t>
            </a:r>
          </a:p>
          <a:p>
            <a:pPr lvl="1"/>
            <a:r>
              <a:rPr lang="en-US" dirty="0"/>
              <a:t>Wolfram, S. (2002) </a:t>
            </a:r>
            <a:r>
              <a:rPr lang="en-US" i="1" dirty="0"/>
              <a:t>A Knew Kind of Science</a:t>
            </a:r>
            <a:r>
              <a:rPr lang="en-US" dirty="0"/>
              <a:t>. Champaign, IL: Wolfram Media.</a:t>
            </a:r>
          </a:p>
        </p:txBody>
      </p:sp>
    </p:spTree>
    <p:extLst>
      <p:ext uri="{BB962C8B-B14F-4D97-AF65-F5344CB8AC3E}">
        <p14:creationId xmlns:p14="http://schemas.microsoft.com/office/powerpoint/2010/main" val="3610520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5D132-D1CE-B447-938B-0C090204C43A}"/>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Online Resources</a:t>
            </a:r>
          </a:p>
        </p:txBody>
      </p:sp>
      <p:sp>
        <p:nvSpPr>
          <p:cNvPr id="3" name="Content Placeholder 2">
            <a:extLst>
              <a:ext uri="{FF2B5EF4-FFF2-40B4-BE49-F238E27FC236}">
                <a16:creationId xmlns:a16="http://schemas.microsoft.com/office/drawing/2014/main" id="{CA8219DA-75E0-4149-829E-F031580E397C}"/>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Visit: </a:t>
            </a:r>
            <a:r>
              <a:rPr lang="en-US" sz="2000" dirty="0">
                <a:solidFill>
                  <a:schemeClr val="bg1"/>
                </a:solidFill>
                <a:hlinkClick r:id="rId2"/>
              </a:rPr>
              <a:t>https://github.com/abmgis/abmgis/tree/master/Chapter11-AlternativeModellingApproaches</a:t>
            </a:r>
            <a:r>
              <a:rPr lang="en-US" sz="2000" dirty="0">
                <a:solidFill>
                  <a:schemeClr val="bg1"/>
                </a:solidFill>
              </a:rPr>
              <a:t> for a selection of models to highlight core concepts introduced in this chapter </a:t>
            </a:r>
          </a:p>
          <a:p>
            <a:endParaRPr lang="en-US" sz="2000" dirty="0">
              <a:solidFill>
                <a:schemeClr val="bg1"/>
              </a:solidFill>
            </a:endParaRPr>
          </a:p>
          <a:p>
            <a:endParaRPr lang="en-US" sz="2000" dirty="0">
              <a:solidFill>
                <a:schemeClr val="bg1"/>
              </a:solidFill>
            </a:endParaRPr>
          </a:p>
        </p:txBody>
      </p:sp>
      <p:pic>
        <p:nvPicPr>
          <p:cNvPr id="6" name="Content Placeholder 4">
            <a:extLst>
              <a:ext uri="{FF2B5EF4-FFF2-40B4-BE49-F238E27FC236}">
                <a16:creationId xmlns:a16="http://schemas.microsoft.com/office/drawing/2014/main" id="{9291135E-9398-674A-A061-08064A2D2E44}"/>
              </a:ext>
            </a:extLst>
          </p:cNvPr>
          <p:cNvPicPr>
            <a:picLocks noChangeAspect="1"/>
          </p:cNvPicPr>
          <p:nvPr/>
        </p:nvPicPr>
        <p:blipFill>
          <a:blip r:embed="rId3"/>
          <a:stretch>
            <a:fillRect/>
          </a:stretch>
        </p:blipFill>
        <p:spPr>
          <a:xfrm>
            <a:off x="4303059" y="-28685"/>
            <a:ext cx="8247529" cy="6886685"/>
          </a:xfrm>
          <a:prstGeom prst="rect">
            <a:avLst/>
          </a:prstGeom>
        </p:spPr>
      </p:pic>
    </p:spTree>
    <p:extLst>
      <p:ext uri="{BB962C8B-B14F-4D97-AF65-F5344CB8AC3E}">
        <p14:creationId xmlns:p14="http://schemas.microsoft.com/office/powerpoint/2010/main" val="1885917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AC85-228C-B048-891A-0122B532E449}"/>
              </a:ext>
            </a:extLst>
          </p:cNvPr>
          <p:cNvSpPr>
            <a:spLocks noGrp="1"/>
          </p:cNvSpPr>
          <p:nvPr>
            <p:ph type="title"/>
          </p:nvPr>
        </p:nvSpPr>
        <p:spPr/>
        <p:txBody>
          <a:bodyPr/>
          <a:lstStyle/>
          <a:p>
            <a:r>
              <a:rPr lang="en-US" dirty="0"/>
              <a:t>Cellular Automata</a:t>
            </a:r>
          </a:p>
        </p:txBody>
      </p:sp>
      <p:sp>
        <p:nvSpPr>
          <p:cNvPr id="3" name="Content Placeholder 2">
            <a:extLst>
              <a:ext uri="{FF2B5EF4-FFF2-40B4-BE49-F238E27FC236}">
                <a16:creationId xmlns:a16="http://schemas.microsoft.com/office/drawing/2014/main" id="{88916B74-9A31-E84B-9A7D-A967B2295F7E}"/>
              </a:ext>
            </a:extLst>
          </p:cNvPr>
          <p:cNvSpPr>
            <a:spLocks noGrp="1"/>
          </p:cNvSpPr>
          <p:nvPr>
            <p:ph idx="1"/>
          </p:nvPr>
        </p:nvSpPr>
        <p:spPr/>
        <p:txBody>
          <a:bodyPr>
            <a:normAutofit/>
          </a:bodyPr>
          <a:lstStyle/>
          <a:p>
            <a:r>
              <a:rPr lang="en-US" dirty="0"/>
              <a:t>CA models are dynamic simulation models</a:t>
            </a:r>
          </a:p>
          <a:p>
            <a:pPr lvl="1"/>
            <a:r>
              <a:rPr lang="en-US" dirty="0"/>
              <a:t>Cell transitions are based on the state of the current cell and the states of neighboring cells.</a:t>
            </a:r>
          </a:p>
          <a:p>
            <a:r>
              <a:rPr lang="en-US" dirty="0"/>
              <a:t>“Neighbors” can be very broadly defined (and may include multi-scale influences)</a:t>
            </a:r>
          </a:p>
          <a:p>
            <a:r>
              <a:rPr lang="en-US" dirty="0"/>
              <a:t>Transitions may also depend on cell history</a:t>
            </a:r>
          </a:p>
          <a:p>
            <a:pPr lvl="1"/>
            <a:r>
              <a:rPr lang="en-US" dirty="0"/>
              <a:t>i.e. next cell states depends on current cell state as in game of life</a:t>
            </a:r>
          </a:p>
          <a:p>
            <a:r>
              <a:rPr lang="en-US" dirty="0"/>
              <a:t>Cellular structures are generally grids, but can be any cellular structure (e.g. irregular polygons)</a:t>
            </a:r>
          </a:p>
        </p:txBody>
      </p:sp>
    </p:spTree>
    <p:extLst>
      <p:ext uri="{BB962C8B-B14F-4D97-AF65-F5344CB8AC3E}">
        <p14:creationId xmlns:p14="http://schemas.microsoft.com/office/powerpoint/2010/main" val="304996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1B9A-F69E-1D4E-80CB-0719693A1C95}"/>
              </a:ext>
            </a:extLst>
          </p:cNvPr>
          <p:cNvSpPr>
            <a:spLocks noGrp="1"/>
          </p:cNvSpPr>
          <p:nvPr>
            <p:ph type="title"/>
          </p:nvPr>
        </p:nvSpPr>
        <p:spPr/>
        <p:txBody>
          <a:bodyPr/>
          <a:lstStyle/>
          <a:p>
            <a:r>
              <a:rPr lang="en-US" dirty="0"/>
              <a:t>Cellular Automata</a:t>
            </a:r>
          </a:p>
        </p:txBody>
      </p:sp>
      <p:sp>
        <p:nvSpPr>
          <p:cNvPr id="3" name="Content Placeholder 2">
            <a:extLst>
              <a:ext uri="{FF2B5EF4-FFF2-40B4-BE49-F238E27FC236}">
                <a16:creationId xmlns:a16="http://schemas.microsoft.com/office/drawing/2014/main" id="{6DF2F827-5E79-9A4C-8F23-0FA08AFC245C}"/>
              </a:ext>
            </a:extLst>
          </p:cNvPr>
          <p:cNvSpPr>
            <a:spLocks noGrp="1"/>
          </p:cNvSpPr>
          <p:nvPr>
            <p:ph idx="1"/>
          </p:nvPr>
        </p:nvSpPr>
        <p:spPr/>
        <p:txBody>
          <a:bodyPr>
            <a:normAutofit/>
          </a:bodyPr>
          <a:lstStyle/>
          <a:p>
            <a:r>
              <a:rPr lang="en-US" dirty="0"/>
              <a:t>CA are computer based simulations that use a static cell framework or lattice as the environment (model of space)</a:t>
            </a:r>
          </a:p>
          <a:p>
            <a:r>
              <a:rPr lang="en-US" dirty="0"/>
              <a:t>Each cell has a well-defined state at every specific discrete point in time (step)</a:t>
            </a:r>
          </a:p>
          <a:p>
            <a:r>
              <a:rPr lang="en-US" dirty="0"/>
              <a:t>Cell states may change over time according to state transition rules</a:t>
            </a:r>
          </a:p>
          <a:p>
            <a:r>
              <a:rPr lang="en-US" dirty="0"/>
              <a:t>Transition rules that are applied to cells depend upon their neighborhoods (i.e. the states of adjacent cells typically)</a:t>
            </a:r>
          </a:p>
        </p:txBody>
      </p:sp>
    </p:spTree>
    <p:extLst>
      <p:ext uri="{BB962C8B-B14F-4D97-AF65-F5344CB8AC3E}">
        <p14:creationId xmlns:p14="http://schemas.microsoft.com/office/powerpoint/2010/main" val="811583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231C-B768-4848-98DD-5C2E0EAA61A1}"/>
              </a:ext>
            </a:extLst>
          </p:cNvPr>
          <p:cNvSpPr>
            <a:spLocks noGrp="1"/>
          </p:cNvSpPr>
          <p:nvPr>
            <p:ph type="title"/>
          </p:nvPr>
        </p:nvSpPr>
        <p:spPr/>
        <p:txBody>
          <a:bodyPr/>
          <a:lstStyle/>
          <a:p>
            <a:r>
              <a:rPr lang="en-US" dirty="0"/>
              <a:t>Different Neighborhood Configurations</a:t>
            </a:r>
          </a:p>
        </p:txBody>
      </p:sp>
      <p:pic>
        <p:nvPicPr>
          <p:cNvPr id="6" name="Content Placeholder 5">
            <a:extLst>
              <a:ext uri="{FF2B5EF4-FFF2-40B4-BE49-F238E27FC236}">
                <a16:creationId xmlns:a16="http://schemas.microsoft.com/office/drawing/2014/main" id="{F25140FB-0B15-144E-8439-CDC0330FC871}"/>
              </a:ext>
            </a:extLst>
          </p:cNvPr>
          <p:cNvPicPr>
            <a:picLocks noGrp="1" noChangeAspect="1"/>
          </p:cNvPicPr>
          <p:nvPr>
            <p:ph idx="1"/>
          </p:nvPr>
        </p:nvPicPr>
        <p:blipFill>
          <a:blip r:embed="rId2"/>
          <a:stretch>
            <a:fillRect/>
          </a:stretch>
        </p:blipFill>
        <p:spPr>
          <a:xfrm>
            <a:off x="838200" y="1690688"/>
            <a:ext cx="10515600" cy="3745044"/>
          </a:xfrm>
        </p:spPr>
      </p:pic>
      <p:sp>
        <p:nvSpPr>
          <p:cNvPr id="4" name="TextBox 3">
            <a:extLst>
              <a:ext uri="{FF2B5EF4-FFF2-40B4-BE49-F238E27FC236}">
                <a16:creationId xmlns:a16="http://schemas.microsoft.com/office/drawing/2014/main" id="{55BCE68A-37B8-3F48-8836-DD22F7AA31C5}"/>
              </a:ext>
            </a:extLst>
          </p:cNvPr>
          <p:cNvSpPr txBox="1"/>
          <p:nvPr/>
        </p:nvSpPr>
        <p:spPr>
          <a:xfrm>
            <a:off x="482600" y="5635096"/>
            <a:ext cx="11226800" cy="923330"/>
          </a:xfrm>
          <a:prstGeom prst="rect">
            <a:avLst/>
          </a:prstGeom>
          <a:noFill/>
        </p:spPr>
        <p:txBody>
          <a:bodyPr wrap="square" rtlCol="0">
            <a:spAutoFit/>
          </a:bodyPr>
          <a:lstStyle/>
          <a:p>
            <a:pPr algn="ctr"/>
            <a:r>
              <a:rPr lang="en-US" dirty="0"/>
              <a:t>Figure 11.1: Diagrammatic representation of 2D cellular automata and the most commonly used neighborhoods (1) von Neumann 1-neighbourhood, (2) Moore 1-neighbourhood, and extended (3) von Neumann and (4) Moore neighborhoods.</a:t>
            </a:r>
          </a:p>
        </p:txBody>
      </p:sp>
    </p:spTree>
    <p:extLst>
      <p:ext uri="{BB962C8B-B14F-4D97-AF65-F5344CB8AC3E}">
        <p14:creationId xmlns:p14="http://schemas.microsoft.com/office/powerpoint/2010/main" val="66234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5FFE-C024-4445-8BAA-1890F75E9C29}"/>
              </a:ext>
            </a:extLst>
          </p:cNvPr>
          <p:cNvSpPr>
            <a:spLocks noGrp="1"/>
          </p:cNvSpPr>
          <p:nvPr>
            <p:ph type="title"/>
          </p:nvPr>
        </p:nvSpPr>
        <p:spPr/>
        <p:txBody>
          <a:bodyPr/>
          <a:lstStyle/>
          <a:p>
            <a:r>
              <a:rPr lang="en-US" dirty="0"/>
              <a:t>Game of Life</a:t>
            </a:r>
          </a:p>
        </p:txBody>
      </p:sp>
      <p:sp>
        <p:nvSpPr>
          <p:cNvPr id="3" name="Content Placeholder 2">
            <a:extLst>
              <a:ext uri="{FF2B5EF4-FFF2-40B4-BE49-F238E27FC236}">
                <a16:creationId xmlns:a16="http://schemas.microsoft.com/office/drawing/2014/main" id="{1593368C-3ECC-704E-89E2-7AD2764A7AC5}"/>
              </a:ext>
            </a:extLst>
          </p:cNvPr>
          <p:cNvSpPr>
            <a:spLocks noGrp="1"/>
          </p:cNvSpPr>
          <p:nvPr>
            <p:ph idx="1"/>
          </p:nvPr>
        </p:nvSpPr>
        <p:spPr/>
        <p:txBody>
          <a:bodyPr>
            <a:normAutofit lnSpcReduction="10000"/>
          </a:bodyPr>
          <a:lstStyle/>
          <a:p>
            <a:r>
              <a:rPr lang="en-US" dirty="0"/>
              <a:t>State variables: cells contain a 1 or a 0 (alive or dead)</a:t>
            </a:r>
          </a:p>
          <a:p>
            <a:r>
              <a:rPr lang="en-US" dirty="0"/>
              <a:t>Spatial framework: operates over a rectangular lattice (with square cells)</a:t>
            </a:r>
          </a:p>
          <a:p>
            <a:r>
              <a:rPr lang="en-US" dirty="0"/>
              <a:t>Neighborhood structure: 8 surrounding cells</a:t>
            </a:r>
          </a:p>
          <a:p>
            <a:r>
              <a:rPr lang="en-US" dirty="0"/>
              <a:t>State transition rules: time </a:t>
            </a:r>
            <a:r>
              <a:rPr lang="en-US" dirty="0" err="1"/>
              <a:t>t</a:t>
            </a:r>
            <a:r>
              <a:rPr lang="en-US" baseline="-25000" dirty="0" err="1"/>
              <a:t>n</a:t>
            </a:r>
            <a:r>
              <a:rPr lang="en-US" dirty="0"/>
              <a:t> -&gt; </a:t>
            </a:r>
            <a:r>
              <a:rPr lang="en-US" baseline="-25000" dirty="0"/>
              <a:t>tn+1</a:t>
            </a:r>
            <a:r>
              <a:rPr lang="en-US" dirty="0"/>
              <a:t> </a:t>
            </a:r>
          </a:p>
          <a:p>
            <a:pPr marL="914400" lvl="1" indent="-457200">
              <a:buFont typeface="+mj-lt"/>
              <a:buAutoNum type="arabicPeriod"/>
            </a:pPr>
            <a:r>
              <a:rPr lang="en-US" b="1" dirty="0"/>
              <a:t>Survival</a:t>
            </a:r>
            <a:r>
              <a:rPr lang="en-US" dirty="0"/>
              <a:t>: if state=1 and in its neighborhood 2 cells have state=1 then state cell remains state 1 else state  = 0</a:t>
            </a:r>
          </a:p>
          <a:p>
            <a:pPr marL="914400" lvl="1" indent="-457200">
              <a:buFont typeface="+mj-lt"/>
              <a:buAutoNum type="arabicPeriod"/>
            </a:pPr>
            <a:r>
              <a:rPr lang="en-US" b="1" dirty="0"/>
              <a:t>Reproduction</a:t>
            </a:r>
            <a:r>
              <a:rPr lang="en-US" dirty="0"/>
              <a:t>: if state=0 but if the state of 3 neighboring cells =1 then state  1</a:t>
            </a:r>
          </a:p>
          <a:p>
            <a:pPr marL="914400" lvl="1" indent="-457200">
              <a:buFont typeface="+mj-lt"/>
              <a:buAutoNum type="arabicPeriod"/>
            </a:pPr>
            <a:r>
              <a:rPr lang="en-US" b="1" dirty="0"/>
              <a:t>Death</a:t>
            </a:r>
            <a:r>
              <a:rPr lang="en-US" dirty="0"/>
              <a:t> (loneliness or overcrowding): if state=1 but has less than 2 neighbors with state 1 or if more than 3 neighbors are 1 then state = 0</a:t>
            </a:r>
          </a:p>
        </p:txBody>
      </p:sp>
    </p:spTree>
    <p:extLst>
      <p:ext uri="{BB962C8B-B14F-4D97-AF65-F5344CB8AC3E}">
        <p14:creationId xmlns:p14="http://schemas.microsoft.com/office/powerpoint/2010/main" val="83625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5DD4-4633-7241-8169-1F94C939A282}"/>
              </a:ext>
            </a:extLst>
          </p:cNvPr>
          <p:cNvSpPr>
            <a:spLocks noGrp="1"/>
          </p:cNvSpPr>
          <p:nvPr>
            <p:ph type="title"/>
          </p:nvPr>
        </p:nvSpPr>
        <p:spPr/>
        <p:txBody>
          <a:bodyPr/>
          <a:lstStyle/>
          <a:p>
            <a:r>
              <a:rPr lang="en-US" dirty="0"/>
              <a:t>Cells Changing State in the Game of Life</a:t>
            </a:r>
          </a:p>
        </p:txBody>
      </p:sp>
      <p:pic>
        <p:nvPicPr>
          <p:cNvPr id="6" name="Content Placeholder 5">
            <a:extLst>
              <a:ext uri="{FF2B5EF4-FFF2-40B4-BE49-F238E27FC236}">
                <a16:creationId xmlns:a16="http://schemas.microsoft.com/office/drawing/2014/main" id="{0B6A6676-E39A-4E48-9AB2-D740DAD527BB}"/>
              </a:ext>
            </a:extLst>
          </p:cNvPr>
          <p:cNvPicPr>
            <a:picLocks noGrp="1" noChangeAspect="1"/>
          </p:cNvPicPr>
          <p:nvPr>
            <p:ph idx="1"/>
          </p:nvPr>
        </p:nvPicPr>
        <p:blipFill>
          <a:blip r:embed="rId3"/>
          <a:stretch>
            <a:fillRect/>
          </a:stretch>
        </p:blipFill>
        <p:spPr>
          <a:xfrm>
            <a:off x="267545" y="1648514"/>
            <a:ext cx="11656909" cy="3926323"/>
          </a:xfrm>
        </p:spPr>
      </p:pic>
      <p:sp>
        <p:nvSpPr>
          <p:cNvPr id="4" name="TextBox 3">
            <a:extLst>
              <a:ext uri="{FF2B5EF4-FFF2-40B4-BE49-F238E27FC236}">
                <a16:creationId xmlns:a16="http://schemas.microsoft.com/office/drawing/2014/main" id="{D65F2FD9-AF3A-B040-B1A0-C6C5A130F33C}"/>
              </a:ext>
            </a:extLst>
          </p:cNvPr>
          <p:cNvSpPr txBox="1"/>
          <p:nvPr/>
        </p:nvSpPr>
        <p:spPr>
          <a:xfrm>
            <a:off x="741679" y="5896547"/>
            <a:ext cx="10708640" cy="830997"/>
          </a:xfrm>
          <a:prstGeom prst="rect">
            <a:avLst/>
          </a:prstGeom>
          <a:noFill/>
        </p:spPr>
        <p:txBody>
          <a:bodyPr wrap="square" rtlCol="0">
            <a:spAutoFit/>
          </a:bodyPr>
          <a:lstStyle/>
          <a:p>
            <a:pPr algn="ctr"/>
            <a:r>
              <a:rPr lang="en-US" sz="2400" dirty="0">
                <a:hlinkClick r:id="rId4"/>
              </a:rPr>
              <a:t>Figure 11.2: Example of cells changing state from dead (white) to alive (black) over time depending on the states of its neighboring cells (modified from Wilensky, 1998).</a:t>
            </a:r>
            <a:endParaRPr lang="en-US" sz="2400" dirty="0"/>
          </a:p>
        </p:txBody>
      </p:sp>
    </p:spTree>
    <p:extLst>
      <p:ext uri="{BB962C8B-B14F-4D97-AF65-F5344CB8AC3E}">
        <p14:creationId xmlns:p14="http://schemas.microsoft.com/office/powerpoint/2010/main" val="130144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465D-9FE4-8445-8127-614785A0CA0E}"/>
              </a:ext>
            </a:extLst>
          </p:cNvPr>
          <p:cNvSpPr>
            <a:spLocks noGrp="1"/>
          </p:cNvSpPr>
          <p:nvPr>
            <p:ph type="title"/>
          </p:nvPr>
        </p:nvSpPr>
        <p:spPr>
          <a:xfrm>
            <a:off x="838200" y="365125"/>
            <a:ext cx="10515600" cy="1325563"/>
          </a:xfrm>
        </p:spPr>
        <p:txBody>
          <a:bodyPr/>
          <a:lstStyle/>
          <a:p>
            <a:r>
              <a:rPr lang="en-US" dirty="0"/>
              <a:t>Game of Life Example: Run the Model</a:t>
            </a:r>
          </a:p>
        </p:txBody>
      </p:sp>
      <p:pic>
        <p:nvPicPr>
          <p:cNvPr id="6" name="Content Placeholder 5">
            <a:extLst>
              <a:ext uri="{FF2B5EF4-FFF2-40B4-BE49-F238E27FC236}">
                <a16:creationId xmlns:a16="http://schemas.microsoft.com/office/drawing/2014/main" id="{E6364C12-B159-A845-A4E2-BB3463431D8B}"/>
              </a:ext>
            </a:extLst>
          </p:cNvPr>
          <p:cNvPicPr>
            <a:picLocks noGrp="1" noChangeAspect="1"/>
          </p:cNvPicPr>
          <p:nvPr>
            <p:ph idx="1"/>
          </p:nvPr>
        </p:nvPicPr>
        <p:blipFill>
          <a:blip r:embed="rId3"/>
          <a:stretch>
            <a:fillRect/>
          </a:stretch>
        </p:blipFill>
        <p:spPr>
          <a:xfrm>
            <a:off x="5955317" y="1690688"/>
            <a:ext cx="5975345" cy="3793194"/>
          </a:xfrm>
        </p:spPr>
      </p:pic>
      <p:sp>
        <p:nvSpPr>
          <p:cNvPr id="4" name="TextBox 3">
            <a:extLst>
              <a:ext uri="{FF2B5EF4-FFF2-40B4-BE49-F238E27FC236}">
                <a16:creationId xmlns:a16="http://schemas.microsoft.com/office/drawing/2014/main" id="{D536097D-A35A-8741-BB0C-C499F7A1330A}"/>
              </a:ext>
            </a:extLst>
          </p:cNvPr>
          <p:cNvSpPr txBox="1"/>
          <p:nvPr/>
        </p:nvSpPr>
        <p:spPr>
          <a:xfrm>
            <a:off x="4588756" y="6231265"/>
            <a:ext cx="2733121" cy="523220"/>
          </a:xfrm>
          <a:prstGeom prst="rect">
            <a:avLst/>
          </a:prstGeom>
          <a:noFill/>
        </p:spPr>
        <p:txBody>
          <a:bodyPr wrap="none" rtlCol="0">
            <a:spAutoFit/>
          </a:bodyPr>
          <a:lstStyle/>
          <a:p>
            <a:r>
              <a:rPr lang="en-US" sz="2800" dirty="0">
                <a:hlinkClick r:id="rId4"/>
              </a:rPr>
              <a:t>Link to the model</a:t>
            </a:r>
            <a:endParaRPr lang="en-US" sz="2800" dirty="0"/>
          </a:p>
        </p:txBody>
      </p:sp>
      <p:pic>
        <p:nvPicPr>
          <p:cNvPr id="8" name="Picture 7">
            <a:extLst>
              <a:ext uri="{FF2B5EF4-FFF2-40B4-BE49-F238E27FC236}">
                <a16:creationId xmlns:a16="http://schemas.microsoft.com/office/drawing/2014/main" id="{9311603E-99E7-4540-BFF4-9D11EF0F2E5B}"/>
              </a:ext>
            </a:extLst>
          </p:cNvPr>
          <p:cNvPicPr>
            <a:picLocks noChangeAspect="1"/>
          </p:cNvPicPr>
          <p:nvPr/>
        </p:nvPicPr>
        <p:blipFill>
          <a:blip r:embed="rId5"/>
          <a:stretch>
            <a:fillRect/>
          </a:stretch>
        </p:blipFill>
        <p:spPr>
          <a:xfrm>
            <a:off x="89646" y="1691217"/>
            <a:ext cx="5773948" cy="3710033"/>
          </a:xfrm>
          <a:prstGeom prst="rect">
            <a:avLst/>
          </a:prstGeom>
        </p:spPr>
      </p:pic>
      <p:sp>
        <p:nvSpPr>
          <p:cNvPr id="10" name="TextBox 9">
            <a:extLst>
              <a:ext uri="{FF2B5EF4-FFF2-40B4-BE49-F238E27FC236}">
                <a16:creationId xmlns:a16="http://schemas.microsoft.com/office/drawing/2014/main" id="{9B3ADDAD-EC80-0A41-AC52-B3ECA5F785F1}"/>
              </a:ext>
            </a:extLst>
          </p:cNvPr>
          <p:cNvSpPr txBox="1"/>
          <p:nvPr/>
        </p:nvSpPr>
        <p:spPr>
          <a:xfrm>
            <a:off x="1615317" y="5642253"/>
            <a:ext cx="2774477" cy="369332"/>
          </a:xfrm>
          <a:prstGeom prst="rect">
            <a:avLst/>
          </a:prstGeom>
          <a:noFill/>
        </p:spPr>
        <p:txBody>
          <a:bodyPr wrap="none" rtlCol="0">
            <a:spAutoFit/>
          </a:bodyPr>
          <a:lstStyle/>
          <a:p>
            <a:r>
              <a:rPr lang="en-US" b="1" dirty="0"/>
              <a:t>Random Starting Condition</a:t>
            </a:r>
          </a:p>
        </p:txBody>
      </p:sp>
      <p:sp>
        <p:nvSpPr>
          <p:cNvPr id="18" name="TextBox 17">
            <a:extLst>
              <a:ext uri="{FF2B5EF4-FFF2-40B4-BE49-F238E27FC236}">
                <a16:creationId xmlns:a16="http://schemas.microsoft.com/office/drawing/2014/main" id="{21BED925-4742-A74E-B2B7-CE6101FE3C71}"/>
              </a:ext>
            </a:extLst>
          </p:cNvPr>
          <p:cNvSpPr txBox="1"/>
          <p:nvPr/>
        </p:nvSpPr>
        <p:spPr>
          <a:xfrm>
            <a:off x="7802206" y="5642253"/>
            <a:ext cx="2243628" cy="369332"/>
          </a:xfrm>
          <a:prstGeom prst="rect">
            <a:avLst/>
          </a:prstGeom>
          <a:noFill/>
        </p:spPr>
        <p:txBody>
          <a:bodyPr wrap="none" rtlCol="0">
            <a:spAutoFit/>
          </a:bodyPr>
          <a:lstStyle/>
          <a:p>
            <a:r>
              <a:rPr lang="en-US" b="1" dirty="0"/>
              <a:t>Patterns after X Steps</a:t>
            </a:r>
          </a:p>
        </p:txBody>
      </p:sp>
    </p:spTree>
    <p:extLst>
      <p:ext uri="{BB962C8B-B14F-4D97-AF65-F5344CB8AC3E}">
        <p14:creationId xmlns:p14="http://schemas.microsoft.com/office/powerpoint/2010/main" val="3751853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2036</Words>
  <Application>Microsoft Macintosh PowerPoint</Application>
  <PresentationFormat>Widescreen</PresentationFormat>
  <Paragraphs>190</Paragraphs>
  <Slides>32</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Chapter 11</vt:lpstr>
      <vt:lpstr>Learning Objectives</vt:lpstr>
      <vt:lpstr>Introduction</vt:lpstr>
      <vt:lpstr>Cellular Automata</vt:lpstr>
      <vt:lpstr>Cellular Automata</vt:lpstr>
      <vt:lpstr>Different Neighborhood Configurations</vt:lpstr>
      <vt:lpstr>Game of Life</vt:lpstr>
      <vt:lpstr>Cells Changing State in the Game of Life</vt:lpstr>
      <vt:lpstr>Game of Life Example: Run the Model</vt:lpstr>
      <vt:lpstr>Microsimulation Models (MSM)</vt:lpstr>
      <vt:lpstr>Static vs. Dynamic Microsimulation Models</vt:lpstr>
      <vt:lpstr>Creating a Synthetic Population using Microsimulation</vt:lpstr>
      <vt:lpstr>Changing  the Population Over Time</vt:lpstr>
      <vt:lpstr>Discreet Event Simulation (DES) (aka Queuing Models)</vt:lpstr>
      <vt:lpstr>Basic Properties of a Discrete Event Simulation</vt:lpstr>
      <vt:lpstr>Airport Security via a Discrete Event Simulation Model</vt:lpstr>
      <vt:lpstr>System Dynamics</vt:lpstr>
      <vt:lpstr>Basic Elements of a System Dynamics Model.</vt:lpstr>
      <vt:lpstr>Wolf Sheep Predation implemented as a System Dynamics Model </vt:lpstr>
      <vt:lpstr>Spatial Interaction Models</vt:lpstr>
      <vt:lpstr>Spatial Interaction Models</vt:lpstr>
      <vt:lpstr>Comparing Different Modelling Approaches</vt:lpstr>
      <vt:lpstr>A Practical Comparison: The SIR Model</vt:lpstr>
      <vt:lpstr>The System Dynamics Approach</vt:lpstr>
      <vt:lpstr>The Agent-Based Approach</vt:lpstr>
      <vt:lpstr>The Cellular Automata Approach</vt:lpstr>
      <vt:lpstr>The Discrete Event Simulation Approach</vt:lpstr>
      <vt:lpstr>Comparative Analysis </vt:lpstr>
      <vt:lpstr>Comparative Analysis</vt:lpstr>
      <vt:lpstr>Discussion</vt:lpstr>
      <vt:lpstr>Further Reading</vt:lpstr>
      <vt:lpstr>Online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dc:title>
  <dc:creator>Microsoft Office User</dc:creator>
  <cp:lastModifiedBy>Microsoft Office User</cp:lastModifiedBy>
  <cp:revision>6</cp:revision>
  <dcterms:created xsi:type="dcterms:W3CDTF">2019-01-15T19:00:58Z</dcterms:created>
  <dcterms:modified xsi:type="dcterms:W3CDTF">2019-01-15T21:09:42Z</dcterms:modified>
</cp:coreProperties>
</file>