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81"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8" r:id="rId22"/>
    <p:sldId id="28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745"/>
    <p:restoredTop sz="73237"/>
  </p:normalViewPr>
  <p:slideViewPr>
    <p:cSldViewPr snapToGrid="0" snapToObjects="1">
      <p:cViewPr varScale="1">
        <p:scale>
          <a:sx n="77" d="100"/>
          <a:sy n="77" d="100"/>
        </p:scale>
        <p:origin x="80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B81967-2BF6-464C-8467-CAF335A27FF0}" type="datetimeFigureOut">
              <a:rPr lang="en-US" smtClean="0"/>
              <a:t>11/29/18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0BF4D-E4EB-C347-9F92-6FA2DBDD4CE5}" type="slidenum">
              <a:rPr lang="en-US" smtClean="0"/>
              <a:t>‹#›</a:t>
            </a:fld>
            <a:endParaRPr lang="en-US"/>
          </a:p>
        </p:txBody>
      </p:sp>
    </p:spTree>
    <p:extLst>
      <p:ext uri="{BB962C8B-B14F-4D97-AF65-F5344CB8AC3E}">
        <p14:creationId xmlns:p14="http://schemas.microsoft.com/office/powerpoint/2010/main" val="2318063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 reflects on the current state of the art of agent-based models and factors that may shape the future of this discipline. Specifically we will discuss the key challenges for developing robust agent-based models of geographical systems as well as potential solutions. We argue that we need to make progress on these challenges if these models are to be used to offer insight into key societal challenges, for example climate change, urban growth and migration.</a:t>
            </a:r>
          </a:p>
        </p:txBody>
      </p:sp>
      <p:sp>
        <p:nvSpPr>
          <p:cNvPr id="4" name="Slide Number Placeholder 3"/>
          <p:cNvSpPr>
            <a:spLocks noGrp="1"/>
          </p:cNvSpPr>
          <p:nvPr>
            <p:ph type="sldNum" sz="quarter" idx="10"/>
          </p:nvPr>
        </p:nvSpPr>
        <p:spPr/>
        <p:txBody>
          <a:bodyPr/>
          <a:lstStyle/>
          <a:p>
            <a:fld id="{6830BF4D-E4EB-C347-9F92-6FA2DBDD4CE5}" type="slidenum">
              <a:rPr lang="en-US" smtClean="0"/>
              <a:t>1</a:t>
            </a:fld>
            <a:endParaRPr lang="en-US"/>
          </a:p>
        </p:txBody>
      </p:sp>
    </p:spTree>
    <p:extLst>
      <p:ext uri="{BB962C8B-B14F-4D97-AF65-F5344CB8AC3E}">
        <p14:creationId xmlns:p14="http://schemas.microsoft.com/office/powerpoint/2010/main" val="1553331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30BF4D-E4EB-C347-9F92-6FA2DBDD4CE5}" type="slidenum">
              <a:rPr lang="en-US" smtClean="0"/>
              <a:t>3</a:t>
            </a:fld>
            <a:endParaRPr lang="en-US"/>
          </a:p>
        </p:txBody>
      </p:sp>
    </p:spTree>
    <p:extLst>
      <p:ext uri="{BB962C8B-B14F-4D97-AF65-F5344CB8AC3E}">
        <p14:creationId xmlns:p14="http://schemas.microsoft.com/office/powerpoint/2010/main" val="2043770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representation</a:t>
            </a:r>
          </a:p>
          <a:p>
            <a:r>
              <a:rPr lang="en-US" sz="1200" kern="1200" dirty="0">
                <a:solidFill>
                  <a:schemeClr val="tx1"/>
                </a:solidFill>
                <a:effectLst/>
                <a:latin typeface="+mn-lt"/>
                <a:ea typeface="+mn-ea"/>
                <a:cs typeface="+mn-cs"/>
              </a:rPr>
              <a:t>also raises questions about what are the most appropriate methods for agents to</a:t>
            </a:r>
          </a:p>
          <a:p>
            <a:r>
              <a:rPr lang="en-US" sz="1200" kern="1200" dirty="0">
                <a:solidFill>
                  <a:schemeClr val="tx1"/>
                </a:solidFill>
                <a:effectLst/>
                <a:latin typeface="+mn-lt"/>
                <a:ea typeface="+mn-ea"/>
                <a:cs typeface="+mn-cs"/>
              </a:rPr>
              <a:t>communicate with each other (i.e. via Moore or von Neumann </a:t>
            </a:r>
            <a:r>
              <a:rPr lang="en-US" sz="1200" kern="1200" dirty="0" err="1">
                <a:solidFill>
                  <a:schemeClr val="tx1"/>
                </a:solidFill>
                <a:effectLst/>
                <a:latin typeface="+mn-lt"/>
                <a:ea typeface="+mn-ea"/>
                <a:cs typeface="+mn-cs"/>
              </a:rPr>
              <a:t>neighbourhoods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or social networks). These questions are not new (see, for example, Cioffi-Revilla,</a:t>
            </a:r>
          </a:p>
          <a:p>
            <a:r>
              <a:rPr lang="en-US" sz="1200" kern="1200" dirty="0">
                <a:solidFill>
                  <a:schemeClr val="tx1"/>
                </a:solidFill>
                <a:effectLst/>
                <a:latin typeface="+mn-lt"/>
                <a:ea typeface="+mn-ea"/>
                <a:cs typeface="+mn-cs"/>
              </a:rPr>
              <a:t>2002) but we would like to see </a:t>
            </a:r>
            <a:r>
              <a:rPr lang="en-US" sz="1200" kern="1200" dirty="0" err="1">
                <a:solidFill>
                  <a:schemeClr val="tx1"/>
                </a:solidFill>
                <a:effectLst/>
                <a:latin typeface="+mn-lt"/>
                <a:ea typeface="+mn-ea"/>
                <a:cs typeface="+mn-cs"/>
              </a:rPr>
              <a:t>modellers</a:t>
            </a:r>
            <a:r>
              <a:rPr lang="en-US" sz="1200" kern="1200" dirty="0">
                <a:solidFill>
                  <a:schemeClr val="tx1"/>
                </a:solidFill>
                <a:effectLst/>
                <a:latin typeface="+mn-lt"/>
                <a:ea typeface="+mn-ea"/>
                <a:cs typeface="+mn-cs"/>
              </a:rPr>
              <a:t> be more explicit with respect to their</a:t>
            </a:r>
          </a:p>
          <a:p>
            <a:r>
              <a:rPr lang="en-US" sz="1200" kern="1200" dirty="0">
                <a:solidFill>
                  <a:schemeClr val="tx1"/>
                </a:solidFill>
                <a:effectLst/>
                <a:latin typeface="+mn-lt"/>
                <a:ea typeface="+mn-ea"/>
                <a:cs typeface="+mn-cs"/>
              </a:rPr>
              <a:t>agent representations, why they chose specific spatial and temporal scales, and what</a:t>
            </a:r>
          </a:p>
          <a:p>
            <a:r>
              <a:rPr lang="en-US" sz="1200" kern="1200" dirty="0">
                <a:solidFill>
                  <a:schemeClr val="tx1"/>
                </a:solidFill>
                <a:effectLst/>
                <a:latin typeface="+mn-lt"/>
                <a:ea typeface="+mn-ea"/>
                <a:cs typeface="+mn-cs"/>
              </a:rPr>
              <a:t>data exists to support their assumptions and validate their outcomes.</a:t>
            </a:r>
          </a:p>
          <a:p>
            <a:endParaRPr lang="en-US" dirty="0"/>
          </a:p>
        </p:txBody>
      </p:sp>
      <p:sp>
        <p:nvSpPr>
          <p:cNvPr id="4" name="Slide Number Placeholder 3"/>
          <p:cNvSpPr>
            <a:spLocks noGrp="1"/>
          </p:cNvSpPr>
          <p:nvPr>
            <p:ph type="sldNum" sz="quarter" idx="5"/>
          </p:nvPr>
        </p:nvSpPr>
        <p:spPr/>
        <p:txBody>
          <a:bodyPr/>
          <a:lstStyle/>
          <a:p>
            <a:fld id="{6830BF4D-E4EB-C347-9F92-6FA2DBDD4CE5}" type="slidenum">
              <a:rPr lang="en-US" smtClean="0"/>
              <a:t>10</a:t>
            </a:fld>
            <a:endParaRPr lang="en-US"/>
          </a:p>
        </p:txBody>
      </p:sp>
    </p:spTree>
    <p:extLst>
      <p:ext uri="{BB962C8B-B14F-4D97-AF65-F5344CB8AC3E}">
        <p14:creationId xmlns:p14="http://schemas.microsoft.com/office/powerpoint/2010/main" val="1205226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E3B634-187A-714A-9D7D-FC23E693A20E}" type="slidenum">
              <a:rPr lang="en-US" smtClean="0"/>
              <a:t>21</a:t>
            </a:fld>
            <a:endParaRPr lang="en-US"/>
          </a:p>
        </p:txBody>
      </p:sp>
    </p:spTree>
    <p:extLst>
      <p:ext uri="{BB962C8B-B14F-4D97-AF65-F5344CB8AC3E}">
        <p14:creationId xmlns:p14="http://schemas.microsoft.com/office/powerpoint/2010/main" val="1319969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30BF4D-E4EB-C347-9F92-6FA2DBDD4CE5}" type="slidenum">
              <a:rPr lang="en-US" smtClean="0"/>
              <a:t>22</a:t>
            </a:fld>
            <a:endParaRPr lang="en-US"/>
          </a:p>
        </p:txBody>
      </p:sp>
    </p:spTree>
    <p:extLst>
      <p:ext uri="{BB962C8B-B14F-4D97-AF65-F5344CB8AC3E}">
        <p14:creationId xmlns:p14="http://schemas.microsoft.com/office/powerpoint/2010/main" val="1573336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7A16-E78A-BE4A-AC43-8512E7D93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1F38C8-365B-CA4F-B19D-567E737B1A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A28210-3A32-5F42-B6C1-4EC7285777A7}"/>
              </a:ext>
            </a:extLst>
          </p:cNvPr>
          <p:cNvSpPr>
            <a:spLocks noGrp="1"/>
          </p:cNvSpPr>
          <p:nvPr>
            <p:ph type="dt" sz="half" idx="10"/>
          </p:nvPr>
        </p:nvSpPr>
        <p:spPr/>
        <p:txBody>
          <a:bodyPr/>
          <a:lstStyle/>
          <a:p>
            <a:fld id="{53326AB7-C146-8643-AC32-1D896C71A7F3}" type="datetimeFigureOut">
              <a:rPr lang="en-US" smtClean="0"/>
              <a:t>11/29/18</a:t>
            </a:fld>
            <a:endParaRPr lang="en-US"/>
          </a:p>
        </p:txBody>
      </p:sp>
      <p:sp>
        <p:nvSpPr>
          <p:cNvPr id="5" name="Footer Placeholder 4">
            <a:extLst>
              <a:ext uri="{FF2B5EF4-FFF2-40B4-BE49-F238E27FC236}">
                <a16:creationId xmlns:a16="http://schemas.microsoft.com/office/drawing/2014/main" id="{906277F9-D1A2-9843-B607-FCC14A031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80A87-2C80-A64B-87FB-EF30B3D84BEC}"/>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82555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44AF-4076-ED4B-B391-C5A3489C04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C2274F-54BF-764B-B515-33F41ADD7A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3412C-0D19-274E-9402-8A7B85561B08}"/>
              </a:ext>
            </a:extLst>
          </p:cNvPr>
          <p:cNvSpPr>
            <a:spLocks noGrp="1"/>
          </p:cNvSpPr>
          <p:nvPr>
            <p:ph type="dt" sz="half" idx="10"/>
          </p:nvPr>
        </p:nvSpPr>
        <p:spPr/>
        <p:txBody>
          <a:bodyPr/>
          <a:lstStyle/>
          <a:p>
            <a:fld id="{53326AB7-C146-8643-AC32-1D896C71A7F3}" type="datetimeFigureOut">
              <a:rPr lang="en-US" smtClean="0"/>
              <a:t>11/29/18</a:t>
            </a:fld>
            <a:endParaRPr lang="en-US"/>
          </a:p>
        </p:txBody>
      </p:sp>
      <p:sp>
        <p:nvSpPr>
          <p:cNvPr id="5" name="Footer Placeholder 4">
            <a:extLst>
              <a:ext uri="{FF2B5EF4-FFF2-40B4-BE49-F238E27FC236}">
                <a16:creationId xmlns:a16="http://schemas.microsoft.com/office/drawing/2014/main" id="{AC034415-ED19-A445-BD68-A64A25C07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3F4D4-B881-F34A-81D6-2E0313F65EE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94080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434B5-95B9-8F45-9704-269CFCDE3C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E99913-B6B0-7C48-9E46-20EC11E0D7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E55D2-ADC8-E348-B484-18FD79F5F120}"/>
              </a:ext>
            </a:extLst>
          </p:cNvPr>
          <p:cNvSpPr>
            <a:spLocks noGrp="1"/>
          </p:cNvSpPr>
          <p:nvPr>
            <p:ph type="dt" sz="half" idx="10"/>
          </p:nvPr>
        </p:nvSpPr>
        <p:spPr/>
        <p:txBody>
          <a:bodyPr/>
          <a:lstStyle/>
          <a:p>
            <a:fld id="{53326AB7-C146-8643-AC32-1D896C71A7F3}" type="datetimeFigureOut">
              <a:rPr lang="en-US" smtClean="0"/>
              <a:t>11/29/18</a:t>
            </a:fld>
            <a:endParaRPr lang="en-US"/>
          </a:p>
        </p:txBody>
      </p:sp>
      <p:sp>
        <p:nvSpPr>
          <p:cNvPr id="5" name="Footer Placeholder 4">
            <a:extLst>
              <a:ext uri="{FF2B5EF4-FFF2-40B4-BE49-F238E27FC236}">
                <a16:creationId xmlns:a16="http://schemas.microsoft.com/office/drawing/2014/main" id="{9547F7AC-E50A-D649-85D6-DB77ADB23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89C60-9BE1-C544-82FC-951DBED57A52}"/>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29942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72FB-6E84-2F49-8A51-0972418C7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F1C8D-6F5A-7D47-9201-3E7B6F5451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AB3CC-E7E0-6340-B3A4-F00DB09C83B6}"/>
              </a:ext>
            </a:extLst>
          </p:cNvPr>
          <p:cNvSpPr>
            <a:spLocks noGrp="1"/>
          </p:cNvSpPr>
          <p:nvPr>
            <p:ph type="dt" sz="half" idx="10"/>
          </p:nvPr>
        </p:nvSpPr>
        <p:spPr/>
        <p:txBody>
          <a:bodyPr/>
          <a:lstStyle/>
          <a:p>
            <a:fld id="{53326AB7-C146-8643-AC32-1D896C71A7F3}" type="datetimeFigureOut">
              <a:rPr lang="en-US" smtClean="0"/>
              <a:t>11/29/18</a:t>
            </a:fld>
            <a:endParaRPr lang="en-US"/>
          </a:p>
        </p:txBody>
      </p:sp>
      <p:sp>
        <p:nvSpPr>
          <p:cNvPr id="5" name="Footer Placeholder 4">
            <a:extLst>
              <a:ext uri="{FF2B5EF4-FFF2-40B4-BE49-F238E27FC236}">
                <a16:creationId xmlns:a16="http://schemas.microsoft.com/office/drawing/2014/main" id="{7D837D03-AC59-D14F-9507-84D846908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39326-81CE-0942-A45E-A9A8005451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0659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8158-F8C2-434F-AD68-D86B3031D9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CBB0E7-5DE5-0D42-9359-2B7E8DAA3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10A837-B060-AA46-AA08-6F233B11970D}"/>
              </a:ext>
            </a:extLst>
          </p:cNvPr>
          <p:cNvSpPr>
            <a:spLocks noGrp="1"/>
          </p:cNvSpPr>
          <p:nvPr>
            <p:ph type="dt" sz="half" idx="10"/>
          </p:nvPr>
        </p:nvSpPr>
        <p:spPr/>
        <p:txBody>
          <a:bodyPr/>
          <a:lstStyle/>
          <a:p>
            <a:fld id="{53326AB7-C146-8643-AC32-1D896C71A7F3}" type="datetimeFigureOut">
              <a:rPr lang="en-US" smtClean="0"/>
              <a:t>11/29/18</a:t>
            </a:fld>
            <a:endParaRPr lang="en-US"/>
          </a:p>
        </p:txBody>
      </p:sp>
      <p:sp>
        <p:nvSpPr>
          <p:cNvPr id="5" name="Footer Placeholder 4">
            <a:extLst>
              <a:ext uri="{FF2B5EF4-FFF2-40B4-BE49-F238E27FC236}">
                <a16:creationId xmlns:a16="http://schemas.microsoft.com/office/drawing/2014/main" id="{5CFEE10B-C123-1B45-B864-6B8D5BE99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CC4B6-2F8B-CA45-99D7-D48C1C9972F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75922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530F-2ABB-F741-86CD-02B983C499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7B270D-31DF-824D-AAC7-1A8C490EB9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55378-871B-074A-9340-5A273CC147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61FB1B-E7C3-3547-A1B6-22B90A24B538}"/>
              </a:ext>
            </a:extLst>
          </p:cNvPr>
          <p:cNvSpPr>
            <a:spLocks noGrp="1"/>
          </p:cNvSpPr>
          <p:nvPr>
            <p:ph type="dt" sz="half" idx="10"/>
          </p:nvPr>
        </p:nvSpPr>
        <p:spPr/>
        <p:txBody>
          <a:bodyPr/>
          <a:lstStyle/>
          <a:p>
            <a:fld id="{53326AB7-C146-8643-AC32-1D896C71A7F3}" type="datetimeFigureOut">
              <a:rPr lang="en-US" smtClean="0"/>
              <a:t>11/29/18</a:t>
            </a:fld>
            <a:endParaRPr lang="en-US"/>
          </a:p>
        </p:txBody>
      </p:sp>
      <p:sp>
        <p:nvSpPr>
          <p:cNvPr id="6" name="Footer Placeholder 5">
            <a:extLst>
              <a:ext uri="{FF2B5EF4-FFF2-40B4-BE49-F238E27FC236}">
                <a16:creationId xmlns:a16="http://schemas.microsoft.com/office/drawing/2014/main" id="{7F3ECCE9-7B6F-4948-8417-3E618E857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C9493-26BA-D644-84CB-6514BD1933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0077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FA1D-0768-FC4F-B75B-EDE0297EB4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5D8327-4932-5241-83AC-C7F223825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529289-DA97-FA4F-883B-1C08A606C7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D275AA-C108-7C4D-9250-CEC009533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C4C786-F911-8F45-B48E-D4C85A8F3C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578C52-1C7D-8B4B-BA4A-CE1D6F06640F}"/>
              </a:ext>
            </a:extLst>
          </p:cNvPr>
          <p:cNvSpPr>
            <a:spLocks noGrp="1"/>
          </p:cNvSpPr>
          <p:nvPr>
            <p:ph type="dt" sz="half" idx="10"/>
          </p:nvPr>
        </p:nvSpPr>
        <p:spPr/>
        <p:txBody>
          <a:bodyPr/>
          <a:lstStyle/>
          <a:p>
            <a:fld id="{53326AB7-C146-8643-AC32-1D896C71A7F3}" type="datetimeFigureOut">
              <a:rPr lang="en-US" smtClean="0"/>
              <a:t>11/29/18</a:t>
            </a:fld>
            <a:endParaRPr lang="en-US"/>
          </a:p>
        </p:txBody>
      </p:sp>
      <p:sp>
        <p:nvSpPr>
          <p:cNvPr id="8" name="Footer Placeholder 7">
            <a:extLst>
              <a:ext uri="{FF2B5EF4-FFF2-40B4-BE49-F238E27FC236}">
                <a16:creationId xmlns:a16="http://schemas.microsoft.com/office/drawing/2014/main" id="{7E6D7468-D98E-E146-8C11-566E68149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3284EF-707E-DC42-ACCE-D4654F57CD2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79364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0226-982E-E240-BF1F-97AC71D0A3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C30596-EF95-C943-9C4C-04001C8BADF1}"/>
              </a:ext>
            </a:extLst>
          </p:cNvPr>
          <p:cNvSpPr>
            <a:spLocks noGrp="1"/>
          </p:cNvSpPr>
          <p:nvPr>
            <p:ph type="dt" sz="half" idx="10"/>
          </p:nvPr>
        </p:nvSpPr>
        <p:spPr/>
        <p:txBody>
          <a:bodyPr/>
          <a:lstStyle/>
          <a:p>
            <a:fld id="{53326AB7-C146-8643-AC32-1D896C71A7F3}" type="datetimeFigureOut">
              <a:rPr lang="en-US" smtClean="0"/>
              <a:t>11/29/18</a:t>
            </a:fld>
            <a:endParaRPr lang="en-US"/>
          </a:p>
        </p:txBody>
      </p:sp>
      <p:sp>
        <p:nvSpPr>
          <p:cNvPr id="4" name="Footer Placeholder 3">
            <a:extLst>
              <a:ext uri="{FF2B5EF4-FFF2-40B4-BE49-F238E27FC236}">
                <a16:creationId xmlns:a16="http://schemas.microsoft.com/office/drawing/2014/main" id="{332BA8BC-065B-2742-86D8-3DAEEF7DC5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CD01E8-BA1E-A747-8D70-0629550712AB}"/>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17303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C8AFC9-2394-FA4D-997A-E88CEA272745}"/>
              </a:ext>
            </a:extLst>
          </p:cNvPr>
          <p:cNvSpPr>
            <a:spLocks noGrp="1"/>
          </p:cNvSpPr>
          <p:nvPr>
            <p:ph type="dt" sz="half" idx="10"/>
          </p:nvPr>
        </p:nvSpPr>
        <p:spPr/>
        <p:txBody>
          <a:bodyPr/>
          <a:lstStyle/>
          <a:p>
            <a:fld id="{53326AB7-C146-8643-AC32-1D896C71A7F3}" type="datetimeFigureOut">
              <a:rPr lang="en-US" smtClean="0"/>
              <a:t>11/29/18</a:t>
            </a:fld>
            <a:endParaRPr lang="en-US"/>
          </a:p>
        </p:txBody>
      </p:sp>
      <p:sp>
        <p:nvSpPr>
          <p:cNvPr id="3" name="Footer Placeholder 2">
            <a:extLst>
              <a:ext uri="{FF2B5EF4-FFF2-40B4-BE49-F238E27FC236}">
                <a16:creationId xmlns:a16="http://schemas.microsoft.com/office/drawing/2014/main" id="{65E573A5-1335-AE42-BF09-1FCBDAAF3B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A33E51-7F7D-CE46-8B95-7568215B7AE1}"/>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47899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48E5-E07D-1743-B852-D6ECD3108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EEBEEA-F298-024B-95FB-9C751B77E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06EB14-9D0B-2648-B3DB-11824B88B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976687-76B2-4140-83AC-8536F4E951D6}"/>
              </a:ext>
            </a:extLst>
          </p:cNvPr>
          <p:cNvSpPr>
            <a:spLocks noGrp="1"/>
          </p:cNvSpPr>
          <p:nvPr>
            <p:ph type="dt" sz="half" idx="10"/>
          </p:nvPr>
        </p:nvSpPr>
        <p:spPr/>
        <p:txBody>
          <a:bodyPr/>
          <a:lstStyle/>
          <a:p>
            <a:fld id="{53326AB7-C146-8643-AC32-1D896C71A7F3}" type="datetimeFigureOut">
              <a:rPr lang="en-US" smtClean="0"/>
              <a:t>11/29/18</a:t>
            </a:fld>
            <a:endParaRPr lang="en-US"/>
          </a:p>
        </p:txBody>
      </p:sp>
      <p:sp>
        <p:nvSpPr>
          <p:cNvPr id="6" name="Footer Placeholder 5">
            <a:extLst>
              <a:ext uri="{FF2B5EF4-FFF2-40B4-BE49-F238E27FC236}">
                <a16:creationId xmlns:a16="http://schemas.microsoft.com/office/drawing/2014/main" id="{48A96F32-9D50-C041-B009-75800376A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142CE-848C-BD4E-8A40-32AB7BD028CF}"/>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3492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99C7-4255-864E-8B0F-406D4E839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5CA03A-A409-8347-90BF-5F664DFFD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B50B80-F53D-A846-921D-8A929C4D1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56D389-B843-E349-8890-DA1714FA9731}"/>
              </a:ext>
            </a:extLst>
          </p:cNvPr>
          <p:cNvSpPr>
            <a:spLocks noGrp="1"/>
          </p:cNvSpPr>
          <p:nvPr>
            <p:ph type="dt" sz="half" idx="10"/>
          </p:nvPr>
        </p:nvSpPr>
        <p:spPr/>
        <p:txBody>
          <a:bodyPr/>
          <a:lstStyle/>
          <a:p>
            <a:fld id="{53326AB7-C146-8643-AC32-1D896C71A7F3}" type="datetimeFigureOut">
              <a:rPr lang="en-US" smtClean="0"/>
              <a:t>11/29/18</a:t>
            </a:fld>
            <a:endParaRPr lang="en-US"/>
          </a:p>
        </p:txBody>
      </p:sp>
      <p:sp>
        <p:nvSpPr>
          <p:cNvPr id="6" name="Footer Placeholder 5">
            <a:extLst>
              <a:ext uri="{FF2B5EF4-FFF2-40B4-BE49-F238E27FC236}">
                <a16:creationId xmlns:a16="http://schemas.microsoft.com/office/drawing/2014/main" id="{3F7AB3BD-8BDF-0E40-A12B-116E42619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31EEB-3496-6746-BF21-5BF059F85A04}"/>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80599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B2A93-86B7-724F-A8E8-70A991C76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3B9F64-2C6A-CE48-AB9D-FB7CE414B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B4216-D3B6-004E-8D9D-334728146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26AB7-C146-8643-AC32-1D896C71A7F3}" type="datetimeFigureOut">
              <a:rPr lang="en-US" smtClean="0"/>
              <a:t>11/29/18</a:t>
            </a:fld>
            <a:endParaRPr lang="en-US"/>
          </a:p>
        </p:txBody>
      </p:sp>
      <p:sp>
        <p:nvSpPr>
          <p:cNvPr id="5" name="Footer Placeholder 4">
            <a:extLst>
              <a:ext uri="{FF2B5EF4-FFF2-40B4-BE49-F238E27FC236}">
                <a16:creationId xmlns:a16="http://schemas.microsoft.com/office/drawing/2014/main" id="{6B9742FF-E815-B64D-B6D5-E2973185B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04E5B1-99C5-FF4A-8E8B-D292DC770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D58D8-E8DF-BD44-A759-57D7987C3BA5}" type="slidenum">
              <a:rPr lang="en-US" smtClean="0"/>
              <a:t>‹#›</a:t>
            </a:fld>
            <a:endParaRPr lang="en-US"/>
          </a:p>
        </p:txBody>
      </p:sp>
    </p:spTree>
    <p:extLst>
      <p:ext uri="{BB962C8B-B14F-4D97-AF65-F5344CB8AC3E}">
        <p14:creationId xmlns:p14="http://schemas.microsoft.com/office/powerpoint/2010/main" val="254069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abmgis.org/Chapter12.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EBE865-BD03-C449-BAAB-4C7BDE8E7D2E}"/>
              </a:ext>
            </a:extLst>
          </p:cNvPr>
          <p:cNvPicPr>
            <a:picLocks noChangeAspect="1"/>
          </p:cNvPicPr>
          <p:nvPr/>
        </p:nvPicPr>
        <p:blipFill rotWithShape="1">
          <a:blip r:embed="rId3"/>
          <a:srcRect r="3747"/>
          <a:stretch/>
        </p:blipFill>
        <p:spPr>
          <a:xfrm>
            <a:off x="20" y="10"/>
            <a:ext cx="4637226" cy="6857990"/>
          </a:xfrm>
          <a:prstGeom prst="rect">
            <a:avLst/>
          </a:prstGeom>
        </p:spPr>
      </p:pic>
      <p:sp>
        <p:nvSpPr>
          <p:cNvPr id="9" name="Rectangle 8">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C54A01-461C-1045-AC9B-35DD625CB021}"/>
              </a:ext>
            </a:extLst>
          </p:cNvPr>
          <p:cNvSpPr>
            <a:spLocks noGrp="1"/>
          </p:cNvSpPr>
          <p:nvPr>
            <p:ph type="ctrTitle"/>
          </p:nvPr>
        </p:nvSpPr>
        <p:spPr>
          <a:xfrm>
            <a:off x="5277328" y="640082"/>
            <a:ext cx="6274591" cy="3351602"/>
          </a:xfrm>
        </p:spPr>
        <p:txBody>
          <a:bodyPr>
            <a:normAutofit/>
          </a:bodyPr>
          <a:lstStyle/>
          <a:p>
            <a:pPr algn="l"/>
            <a:r>
              <a:rPr lang="en-US">
                <a:solidFill>
                  <a:schemeClr val="bg1"/>
                </a:solidFill>
              </a:rPr>
              <a:t>Chapter 12</a:t>
            </a:r>
          </a:p>
        </p:txBody>
      </p:sp>
      <p:sp>
        <p:nvSpPr>
          <p:cNvPr id="3" name="Subtitle 2">
            <a:extLst>
              <a:ext uri="{FF2B5EF4-FFF2-40B4-BE49-F238E27FC236}">
                <a16:creationId xmlns:a16="http://schemas.microsoft.com/office/drawing/2014/main" id="{1F6A411C-5F1C-D542-A211-0F0D7F10FA53}"/>
              </a:ext>
            </a:extLst>
          </p:cNvPr>
          <p:cNvSpPr>
            <a:spLocks noGrp="1"/>
          </p:cNvSpPr>
          <p:nvPr>
            <p:ph type="subTitle" idx="1"/>
          </p:nvPr>
        </p:nvSpPr>
        <p:spPr>
          <a:xfrm>
            <a:off x="5277327" y="4156276"/>
            <a:ext cx="6274592" cy="2061645"/>
          </a:xfrm>
        </p:spPr>
        <p:txBody>
          <a:bodyPr>
            <a:normAutofit/>
          </a:bodyPr>
          <a:lstStyle/>
          <a:p>
            <a:pPr algn="l"/>
            <a:r>
              <a:rPr lang="en-US">
                <a:solidFill>
                  <a:schemeClr val="bg1"/>
                </a:solidFill>
              </a:rPr>
              <a:t>Summary and Outlook</a:t>
            </a:r>
          </a:p>
        </p:txBody>
      </p:sp>
    </p:spTree>
    <p:extLst>
      <p:ext uri="{BB962C8B-B14F-4D97-AF65-F5344CB8AC3E}">
        <p14:creationId xmlns:p14="http://schemas.microsoft.com/office/powerpoint/2010/main" val="27190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62695-3F3B-084A-BEFB-81D4B7E6A29C}"/>
              </a:ext>
            </a:extLst>
          </p:cNvPr>
          <p:cNvSpPr>
            <a:spLocks noGrp="1"/>
          </p:cNvSpPr>
          <p:nvPr>
            <p:ph type="title"/>
          </p:nvPr>
        </p:nvSpPr>
        <p:spPr/>
        <p:txBody>
          <a:bodyPr/>
          <a:lstStyle/>
          <a:p>
            <a:r>
              <a:rPr lang="en-US" dirty="0"/>
              <a:t>Challenge 6: Agent Representation, Aggregation and Dynamics</a:t>
            </a:r>
          </a:p>
        </p:txBody>
      </p:sp>
      <p:sp>
        <p:nvSpPr>
          <p:cNvPr id="3" name="Content Placeholder 2">
            <a:extLst>
              <a:ext uri="{FF2B5EF4-FFF2-40B4-BE49-F238E27FC236}">
                <a16:creationId xmlns:a16="http://schemas.microsoft.com/office/drawing/2014/main" id="{84B62F28-25C8-9440-B9E3-944006533BE2}"/>
              </a:ext>
            </a:extLst>
          </p:cNvPr>
          <p:cNvSpPr>
            <a:spLocks noGrp="1"/>
          </p:cNvSpPr>
          <p:nvPr>
            <p:ph idx="1"/>
          </p:nvPr>
        </p:nvSpPr>
        <p:spPr>
          <a:xfrm>
            <a:off x="838200" y="1825624"/>
            <a:ext cx="10515600" cy="4758055"/>
          </a:xfrm>
        </p:spPr>
        <p:txBody>
          <a:bodyPr>
            <a:normAutofit lnSpcReduction="10000"/>
          </a:bodyPr>
          <a:lstStyle/>
          <a:p>
            <a:r>
              <a:rPr lang="en-US" dirty="0"/>
              <a:t>Agents can be defined at a variety of levels (individuals, households, etc.)  and can operate at very different temporal and spatial scales (e.g. from seconds to years). </a:t>
            </a:r>
          </a:p>
          <a:p>
            <a:pPr lvl="1"/>
            <a:r>
              <a:rPr lang="en-US" dirty="0"/>
              <a:t>But how should we we chose such representation or dynamics. </a:t>
            </a:r>
          </a:p>
          <a:p>
            <a:pPr lvl="1"/>
            <a:r>
              <a:rPr lang="en-US" dirty="0"/>
              <a:t>How should we aggregate these rules and behaviors from the individual level to, say, groups or higher aggregations of agents?</a:t>
            </a:r>
          </a:p>
          <a:p>
            <a:r>
              <a:rPr lang="en-US" dirty="0"/>
              <a:t>How many agents and how many attributes for each agent we should account for?</a:t>
            </a:r>
          </a:p>
          <a:p>
            <a:r>
              <a:rPr lang="en-US" dirty="0"/>
              <a:t>Modelers need to be more explicit with respect to:</a:t>
            </a:r>
          </a:p>
          <a:p>
            <a:pPr lvl="1"/>
            <a:r>
              <a:rPr lang="en-US" dirty="0"/>
              <a:t>Agent representations, </a:t>
            </a:r>
          </a:p>
          <a:p>
            <a:pPr lvl="1"/>
            <a:r>
              <a:rPr lang="en-US" dirty="0"/>
              <a:t>Why they chose a specific spatial and temporal scales,</a:t>
            </a:r>
          </a:p>
          <a:p>
            <a:pPr lvl="1"/>
            <a:r>
              <a:rPr lang="en-US" dirty="0"/>
              <a:t>What data exists to support their assumptions and validate their outcomes.</a:t>
            </a:r>
          </a:p>
        </p:txBody>
      </p:sp>
    </p:spTree>
    <p:extLst>
      <p:ext uri="{BB962C8B-B14F-4D97-AF65-F5344CB8AC3E}">
        <p14:creationId xmlns:p14="http://schemas.microsoft.com/office/powerpoint/2010/main" val="403637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FFA71-5FB4-4246-A39E-44B498304118}"/>
              </a:ext>
            </a:extLst>
          </p:cNvPr>
          <p:cNvSpPr>
            <a:spLocks noGrp="1"/>
          </p:cNvSpPr>
          <p:nvPr>
            <p:ph type="title"/>
          </p:nvPr>
        </p:nvSpPr>
        <p:spPr/>
        <p:txBody>
          <a:bodyPr/>
          <a:lstStyle/>
          <a:p>
            <a:r>
              <a:rPr lang="en-US" dirty="0"/>
              <a:t>Challenge 7: </a:t>
            </a:r>
            <a:r>
              <a:rPr lang="en-US" dirty="0" err="1"/>
              <a:t>Behaviour</a:t>
            </a:r>
            <a:endParaRPr lang="en-US" dirty="0"/>
          </a:p>
        </p:txBody>
      </p:sp>
      <p:sp>
        <p:nvSpPr>
          <p:cNvPr id="3" name="Content Placeholder 2">
            <a:extLst>
              <a:ext uri="{FF2B5EF4-FFF2-40B4-BE49-F238E27FC236}">
                <a16:creationId xmlns:a16="http://schemas.microsoft.com/office/drawing/2014/main" id="{706E6302-E2AD-8F4C-BF7B-D6A29BBAF44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10913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1CB42-1E4C-8D46-B6C3-676B166BDFE0}"/>
              </a:ext>
            </a:extLst>
          </p:cNvPr>
          <p:cNvSpPr>
            <a:spLocks noGrp="1"/>
          </p:cNvSpPr>
          <p:nvPr>
            <p:ph type="title"/>
          </p:nvPr>
        </p:nvSpPr>
        <p:spPr/>
        <p:txBody>
          <a:bodyPr/>
          <a:lstStyle/>
          <a:p>
            <a:r>
              <a:rPr lang="en-US" dirty="0"/>
              <a:t>Challenge 8: Sharing and Dissemination of the Model</a:t>
            </a:r>
          </a:p>
        </p:txBody>
      </p:sp>
      <p:sp>
        <p:nvSpPr>
          <p:cNvPr id="3" name="Content Placeholder 2">
            <a:extLst>
              <a:ext uri="{FF2B5EF4-FFF2-40B4-BE49-F238E27FC236}">
                <a16:creationId xmlns:a16="http://schemas.microsoft.com/office/drawing/2014/main" id="{EA12B0CD-0244-144C-B0DC-FB67706B48B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05451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74CB7-9640-8342-A700-967A338C72DA}"/>
              </a:ext>
            </a:extLst>
          </p:cNvPr>
          <p:cNvSpPr>
            <a:spLocks noGrp="1"/>
          </p:cNvSpPr>
          <p:nvPr>
            <p:ph type="title"/>
          </p:nvPr>
        </p:nvSpPr>
        <p:spPr/>
        <p:txBody>
          <a:bodyPr/>
          <a:lstStyle/>
          <a:p>
            <a:r>
              <a:rPr lang="en-US" dirty="0"/>
              <a:t>Challenge 9: Data Challenges</a:t>
            </a:r>
          </a:p>
        </p:txBody>
      </p:sp>
      <p:sp>
        <p:nvSpPr>
          <p:cNvPr id="3" name="Content Placeholder 2">
            <a:extLst>
              <a:ext uri="{FF2B5EF4-FFF2-40B4-BE49-F238E27FC236}">
                <a16:creationId xmlns:a16="http://schemas.microsoft.com/office/drawing/2014/main" id="{E34A3B59-BE53-9244-81E0-1C96C975B2F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87924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B491-2463-A94A-9845-C923192BE747}"/>
              </a:ext>
            </a:extLst>
          </p:cNvPr>
          <p:cNvSpPr>
            <a:spLocks noGrp="1"/>
          </p:cNvSpPr>
          <p:nvPr>
            <p:ph type="title"/>
          </p:nvPr>
        </p:nvSpPr>
        <p:spPr/>
        <p:txBody>
          <a:bodyPr/>
          <a:lstStyle/>
          <a:p>
            <a:r>
              <a:rPr lang="en-US" dirty="0"/>
              <a:t>Looking Ahead</a:t>
            </a:r>
          </a:p>
        </p:txBody>
      </p:sp>
      <p:sp>
        <p:nvSpPr>
          <p:cNvPr id="3" name="Content Placeholder 2">
            <a:extLst>
              <a:ext uri="{FF2B5EF4-FFF2-40B4-BE49-F238E27FC236}">
                <a16:creationId xmlns:a16="http://schemas.microsoft.com/office/drawing/2014/main" id="{27C47869-29FF-1241-81C2-C6F3BA221C7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47759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BACBA-795A-5C41-B126-BD849A7F7D94}"/>
              </a:ext>
            </a:extLst>
          </p:cNvPr>
          <p:cNvSpPr>
            <a:spLocks noGrp="1"/>
          </p:cNvSpPr>
          <p:nvPr>
            <p:ph type="title"/>
          </p:nvPr>
        </p:nvSpPr>
        <p:spPr/>
        <p:txBody>
          <a:bodyPr/>
          <a:lstStyle/>
          <a:p>
            <a:r>
              <a:rPr lang="en-US" dirty="0"/>
              <a:t>Big Data and Agent-based Modeling</a:t>
            </a:r>
          </a:p>
        </p:txBody>
      </p:sp>
      <p:sp>
        <p:nvSpPr>
          <p:cNvPr id="3" name="Content Placeholder 2">
            <a:extLst>
              <a:ext uri="{FF2B5EF4-FFF2-40B4-BE49-F238E27FC236}">
                <a16:creationId xmlns:a16="http://schemas.microsoft.com/office/drawing/2014/main" id="{732372C1-521D-D047-91FA-AF19C08CC07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97667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45378-6602-684C-AEE7-F4A914E7A9A0}"/>
              </a:ext>
            </a:extLst>
          </p:cNvPr>
          <p:cNvSpPr>
            <a:spLocks noGrp="1"/>
          </p:cNvSpPr>
          <p:nvPr>
            <p:ph type="title"/>
          </p:nvPr>
        </p:nvSpPr>
        <p:spPr/>
        <p:txBody>
          <a:bodyPr/>
          <a:lstStyle/>
          <a:p>
            <a:r>
              <a:rPr lang="en-US" dirty="0"/>
              <a:t>Model Integration</a:t>
            </a:r>
          </a:p>
        </p:txBody>
      </p:sp>
      <p:sp>
        <p:nvSpPr>
          <p:cNvPr id="3" name="Content Placeholder 2">
            <a:extLst>
              <a:ext uri="{FF2B5EF4-FFF2-40B4-BE49-F238E27FC236}">
                <a16:creationId xmlns:a16="http://schemas.microsoft.com/office/drawing/2014/main" id="{B0E4E81F-D225-4942-A598-ADCA4A6F31F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09098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6B821-F8B2-2449-8D1B-67BC78F01AFE}"/>
              </a:ext>
            </a:extLst>
          </p:cNvPr>
          <p:cNvSpPr>
            <a:spLocks noGrp="1"/>
          </p:cNvSpPr>
          <p:nvPr>
            <p:ph type="title"/>
          </p:nvPr>
        </p:nvSpPr>
        <p:spPr/>
        <p:txBody>
          <a:bodyPr/>
          <a:lstStyle/>
          <a:p>
            <a:r>
              <a:rPr lang="en-US" dirty="0"/>
              <a:t>Uncertainty and Ensembles</a:t>
            </a:r>
          </a:p>
        </p:txBody>
      </p:sp>
      <p:sp>
        <p:nvSpPr>
          <p:cNvPr id="3" name="Content Placeholder 2">
            <a:extLst>
              <a:ext uri="{FF2B5EF4-FFF2-40B4-BE49-F238E27FC236}">
                <a16:creationId xmlns:a16="http://schemas.microsoft.com/office/drawing/2014/main" id="{D34980B3-7B0F-A643-9F9A-1BEC2967BE7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05014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9F1D-E10E-514A-8F4E-6C48392D4059}"/>
              </a:ext>
            </a:extLst>
          </p:cNvPr>
          <p:cNvSpPr>
            <a:spLocks noGrp="1"/>
          </p:cNvSpPr>
          <p:nvPr>
            <p:ph type="title"/>
          </p:nvPr>
        </p:nvSpPr>
        <p:spPr/>
        <p:txBody>
          <a:bodyPr/>
          <a:lstStyle/>
          <a:p>
            <a:r>
              <a:rPr lang="en-US" dirty="0"/>
              <a:t>Data Assimilation</a:t>
            </a:r>
          </a:p>
        </p:txBody>
      </p:sp>
      <p:sp>
        <p:nvSpPr>
          <p:cNvPr id="3" name="Content Placeholder 2">
            <a:extLst>
              <a:ext uri="{FF2B5EF4-FFF2-40B4-BE49-F238E27FC236}">
                <a16:creationId xmlns:a16="http://schemas.microsoft.com/office/drawing/2014/main" id="{78380259-3225-804F-B43E-F53A4418163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14800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8CB2D-065B-DF46-9097-9C81411E31EC}"/>
              </a:ext>
            </a:extLst>
          </p:cNvPr>
          <p:cNvSpPr>
            <a:spLocks noGrp="1"/>
          </p:cNvSpPr>
          <p:nvPr>
            <p:ph type="title"/>
          </p:nvPr>
        </p:nvSpPr>
        <p:spPr/>
        <p:txBody>
          <a:bodyPr/>
          <a:lstStyle/>
          <a:p>
            <a:r>
              <a:rPr lang="en-US" dirty="0"/>
              <a:t>Spatially Learning Agents</a:t>
            </a:r>
          </a:p>
        </p:txBody>
      </p:sp>
      <p:sp>
        <p:nvSpPr>
          <p:cNvPr id="3" name="Content Placeholder 2">
            <a:extLst>
              <a:ext uri="{FF2B5EF4-FFF2-40B4-BE49-F238E27FC236}">
                <a16:creationId xmlns:a16="http://schemas.microsoft.com/office/drawing/2014/main" id="{EE42CD08-9EE2-3C42-80C0-7410C882DE2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88943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38DDA-2150-1147-B1F2-04571D79B50E}"/>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DCCC874-872D-FA48-A5E3-8BFAA487818D}"/>
              </a:ext>
            </a:extLst>
          </p:cNvPr>
          <p:cNvSpPr>
            <a:spLocks noGrp="1"/>
          </p:cNvSpPr>
          <p:nvPr>
            <p:ph idx="1"/>
          </p:nvPr>
        </p:nvSpPr>
        <p:spPr/>
        <p:txBody>
          <a:bodyPr/>
          <a:lstStyle/>
          <a:p>
            <a:r>
              <a:rPr lang="en-US" dirty="0"/>
              <a:t>By the end of this lecture, students will be able to:</a:t>
            </a:r>
          </a:p>
          <a:p>
            <a:pPr lvl="1"/>
            <a:r>
              <a:rPr lang="en-US" dirty="0"/>
              <a:t>Discuss the key challenges for developing robust agent-based models of geographical systems </a:t>
            </a:r>
          </a:p>
          <a:p>
            <a:pPr lvl="1"/>
            <a:r>
              <a:rPr lang="en-US" dirty="0"/>
              <a:t>Have ideas on potential solutions for overcoming such challenges</a:t>
            </a:r>
          </a:p>
          <a:p>
            <a:pPr lvl="1"/>
            <a:r>
              <a:rPr lang="en-US" dirty="0"/>
              <a:t>Be able to identify areas for productive future research in the fields of agent-based modeling and GIS. </a:t>
            </a:r>
          </a:p>
          <a:p>
            <a:endParaRPr lang="en-US" dirty="0"/>
          </a:p>
        </p:txBody>
      </p:sp>
    </p:spTree>
    <p:extLst>
      <p:ext uri="{BB962C8B-B14F-4D97-AF65-F5344CB8AC3E}">
        <p14:creationId xmlns:p14="http://schemas.microsoft.com/office/powerpoint/2010/main" val="13795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E2436-94CC-C443-9152-6F6DE33B4114}"/>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6732DB61-1356-1C45-8C07-189446489C2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15580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C1829-4EA1-1244-8508-CE1A389E5469}"/>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10B2661-613E-4D49-8D8F-08C27398FC24}"/>
              </a:ext>
            </a:extLst>
          </p:cNvPr>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3803264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B411BA-7B56-9242-BB6B-03E64189DAED}"/>
              </a:ext>
            </a:extLst>
          </p:cNvPr>
          <p:cNvSpPr>
            <a:spLocks noGrp="1"/>
          </p:cNvSpPr>
          <p:nvPr>
            <p:ph type="title"/>
          </p:nvPr>
        </p:nvSpPr>
        <p:spPr>
          <a:xfrm>
            <a:off x="469543" y="643467"/>
            <a:ext cx="3363974" cy="1597315"/>
          </a:xfrm>
          <a:noFill/>
          <a:ln w="19050">
            <a:solidFill>
              <a:schemeClr val="bg1"/>
            </a:solidFill>
          </a:ln>
        </p:spPr>
        <p:txBody>
          <a:bodyPr wrap="square">
            <a:normAutofit/>
          </a:bodyPr>
          <a:lstStyle/>
          <a:p>
            <a:pPr algn="ctr"/>
            <a:r>
              <a:rPr lang="en-US" sz="2800" dirty="0">
                <a:solidFill>
                  <a:schemeClr val="bg1"/>
                </a:solidFill>
              </a:rPr>
              <a:t>Online Resources</a:t>
            </a:r>
          </a:p>
        </p:txBody>
      </p:sp>
      <p:sp>
        <p:nvSpPr>
          <p:cNvPr id="6" name="Content Placeholder 9">
            <a:extLst>
              <a:ext uri="{FF2B5EF4-FFF2-40B4-BE49-F238E27FC236}">
                <a16:creationId xmlns:a16="http://schemas.microsoft.com/office/drawing/2014/main" id="{122548EE-5ACD-594D-8280-E7315D7FB374}"/>
              </a:ext>
            </a:extLst>
          </p:cNvPr>
          <p:cNvSpPr>
            <a:spLocks noGrp="1"/>
          </p:cNvSpPr>
          <p:nvPr>
            <p:ph idx="1"/>
          </p:nvPr>
        </p:nvSpPr>
        <p:spPr>
          <a:xfrm>
            <a:off x="245902" y="2638044"/>
            <a:ext cx="3363974" cy="3415622"/>
          </a:xfrm>
        </p:spPr>
        <p:txBody>
          <a:bodyPr>
            <a:normAutofit/>
          </a:bodyPr>
          <a:lstStyle/>
          <a:p>
            <a:r>
              <a:rPr lang="en-US" sz="2000" dirty="0">
                <a:solidFill>
                  <a:schemeClr val="bg1"/>
                </a:solidFill>
              </a:rPr>
              <a:t>Visit: </a:t>
            </a:r>
            <a:r>
              <a:rPr lang="en-US" sz="2000" dirty="0">
                <a:solidFill>
                  <a:schemeClr val="bg1"/>
                </a:solidFill>
                <a:hlinkClick r:id="rId3"/>
              </a:rPr>
              <a:t>www.abmgis.org/Chapter12.html</a:t>
            </a:r>
            <a:r>
              <a:rPr lang="en-US" sz="2000" dirty="0">
                <a:solidFill>
                  <a:schemeClr val="bg1"/>
                </a:solidFill>
              </a:rPr>
              <a:t> for a selection of models to highlight core concepts introduced in this chapter </a:t>
            </a:r>
          </a:p>
        </p:txBody>
      </p:sp>
      <p:pic>
        <p:nvPicPr>
          <p:cNvPr id="7" name="Content Placeholder 4">
            <a:extLst>
              <a:ext uri="{FF2B5EF4-FFF2-40B4-BE49-F238E27FC236}">
                <a16:creationId xmlns:a16="http://schemas.microsoft.com/office/drawing/2014/main" id="{96D375A7-91AE-614C-AF1D-1D3A7037622D}"/>
              </a:ext>
            </a:extLst>
          </p:cNvPr>
          <p:cNvPicPr>
            <a:picLocks noChangeAspect="1"/>
          </p:cNvPicPr>
          <p:nvPr/>
        </p:nvPicPr>
        <p:blipFill>
          <a:blip r:embed="rId4"/>
          <a:stretch>
            <a:fillRect/>
          </a:stretch>
        </p:blipFill>
        <p:spPr>
          <a:xfrm>
            <a:off x="4303059" y="-28685"/>
            <a:ext cx="8247529" cy="6886685"/>
          </a:xfrm>
          <a:prstGeom prst="rect">
            <a:avLst/>
          </a:prstGeom>
        </p:spPr>
      </p:pic>
    </p:spTree>
    <p:extLst>
      <p:ext uri="{BB962C8B-B14F-4D97-AF65-F5344CB8AC3E}">
        <p14:creationId xmlns:p14="http://schemas.microsoft.com/office/powerpoint/2010/main" val="2190419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1B66-96D8-EA45-B67C-FDB1A263E5A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B10B424-7C98-3541-A7F1-47B2D8C2AA98}"/>
              </a:ext>
            </a:extLst>
          </p:cNvPr>
          <p:cNvSpPr>
            <a:spLocks noGrp="1"/>
          </p:cNvSpPr>
          <p:nvPr>
            <p:ph idx="1"/>
          </p:nvPr>
        </p:nvSpPr>
        <p:spPr/>
        <p:txBody>
          <a:bodyPr>
            <a:normAutofit/>
          </a:bodyPr>
          <a:lstStyle/>
          <a:p>
            <a:r>
              <a:rPr lang="en-US" dirty="0"/>
              <a:t>Agent-based models can be used to study geographical systems, </a:t>
            </a:r>
          </a:p>
          <a:p>
            <a:r>
              <a:rPr lang="en-US" dirty="0"/>
              <a:t>Throughout this course we have demonstrated how geographical information can be used as the grounding of our ‘</a:t>
            </a:r>
            <a:r>
              <a:rPr lang="en-US" i="1" dirty="0"/>
              <a:t>artificial worlds</a:t>
            </a:r>
            <a:r>
              <a:rPr lang="en-US" dirty="0"/>
              <a:t>’.</a:t>
            </a:r>
          </a:p>
          <a:p>
            <a:r>
              <a:rPr lang="en-US" dirty="0"/>
              <a:t>We have explored issues pertaining to:</a:t>
            </a:r>
          </a:p>
          <a:p>
            <a:pPr lvl="1"/>
            <a:r>
              <a:rPr lang="en-US" dirty="0"/>
              <a:t>How to design and development of agent-based models;</a:t>
            </a:r>
          </a:p>
          <a:p>
            <a:pPr lvl="1"/>
            <a:r>
              <a:rPr lang="en-US" dirty="0"/>
              <a:t>Incorporate human behavior into agent-based models;</a:t>
            </a:r>
          </a:p>
          <a:p>
            <a:pPr lvl="1"/>
            <a:r>
              <a:rPr lang="en-US" dirty="0"/>
              <a:t>Outlined methods for understanding and evaluating;</a:t>
            </a:r>
          </a:p>
          <a:p>
            <a:pPr lvl="1"/>
            <a:r>
              <a:rPr lang="en-US" dirty="0"/>
              <a:t>Compared and contrasted agent-based models to other modeling approaches.</a:t>
            </a:r>
          </a:p>
          <a:p>
            <a:r>
              <a:rPr lang="en-US" dirty="0"/>
              <a:t>But what challenges remain? </a:t>
            </a:r>
          </a:p>
          <a:p>
            <a:endParaRPr lang="en-US" dirty="0"/>
          </a:p>
          <a:p>
            <a:endParaRPr lang="en-US" dirty="0"/>
          </a:p>
        </p:txBody>
      </p:sp>
    </p:spTree>
    <p:extLst>
      <p:ext uri="{BB962C8B-B14F-4D97-AF65-F5344CB8AC3E}">
        <p14:creationId xmlns:p14="http://schemas.microsoft.com/office/powerpoint/2010/main" val="544573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1DBFC-01FE-864A-A8C8-B2B8B908D637}"/>
              </a:ext>
            </a:extLst>
          </p:cNvPr>
          <p:cNvSpPr>
            <a:spLocks noGrp="1"/>
          </p:cNvSpPr>
          <p:nvPr>
            <p:ph type="title"/>
          </p:nvPr>
        </p:nvSpPr>
        <p:spPr/>
        <p:txBody>
          <a:bodyPr/>
          <a:lstStyle/>
          <a:p>
            <a:r>
              <a:rPr lang="en-US" dirty="0"/>
              <a:t>Remaining Challenges</a:t>
            </a:r>
          </a:p>
        </p:txBody>
      </p:sp>
      <p:sp>
        <p:nvSpPr>
          <p:cNvPr id="3" name="Content Placeholder 2">
            <a:extLst>
              <a:ext uri="{FF2B5EF4-FFF2-40B4-BE49-F238E27FC236}">
                <a16:creationId xmlns:a16="http://schemas.microsoft.com/office/drawing/2014/main" id="{61C60749-684E-8A48-875F-A41ABAA8C9EE}"/>
              </a:ext>
            </a:extLst>
          </p:cNvPr>
          <p:cNvSpPr>
            <a:spLocks noGrp="1"/>
          </p:cNvSpPr>
          <p:nvPr>
            <p:ph idx="1"/>
          </p:nvPr>
        </p:nvSpPr>
        <p:spPr/>
        <p:txBody>
          <a:bodyPr>
            <a:normAutofit/>
          </a:bodyPr>
          <a:lstStyle/>
          <a:p>
            <a:r>
              <a:rPr lang="en-US" dirty="0"/>
              <a:t>The challenges include:</a:t>
            </a:r>
          </a:p>
          <a:p>
            <a:pPr marL="914400" lvl="1" indent="-457200">
              <a:buFont typeface="+mj-lt"/>
              <a:buAutoNum type="arabicPeriod"/>
            </a:pPr>
            <a:r>
              <a:rPr lang="en-US" dirty="0"/>
              <a:t>Reasons for Modelling</a:t>
            </a:r>
          </a:p>
          <a:p>
            <a:pPr marL="914400" lvl="1" indent="-457200">
              <a:buFont typeface="+mj-lt"/>
              <a:buAutoNum type="arabicPeriod"/>
            </a:pPr>
            <a:r>
              <a:rPr lang="en-US" dirty="0"/>
              <a:t>Theory and Models</a:t>
            </a:r>
          </a:p>
          <a:p>
            <a:pPr marL="914400" lvl="1" indent="-457200">
              <a:buFont typeface="+mj-lt"/>
              <a:buAutoNum type="arabicPeriod"/>
            </a:pPr>
            <a:r>
              <a:rPr lang="en-US" dirty="0"/>
              <a:t>Inter-Model Comparison</a:t>
            </a:r>
          </a:p>
          <a:p>
            <a:pPr marL="914400" lvl="1" indent="-457200">
              <a:buFont typeface="+mj-lt"/>
              <a:buAutoNum type="arabicPeriod"/>
            </a:pPr>
            <a:r>
              <a:rPr lang="en-US" dirty="0"/>
              <a:t>Replication and Experiment</a:t>
            </a:r>
          </a:p>
          <a:p>
            <a:pPr marL="914400" lvl="1" indent="-457200">
              <a:buFont typeface="+mj-lt"/>
              <a:buAutoNum type="arabicPeriod"/>
            </a:pPr>
            <a:r>
              <a:rPr lang="en-US" dirty="0"/>
              <a:t>Verification and Validation</a:t>
            </a:r>
          </a:p>
          <a:p>
            <a:pPr marL="914400" lvl="1" indent="-457200">
              <a:buFont typeface="+mj-lt"/>
              <a:buAutoNum type="arabicPeriod"/>
            </a:pPr>
            <a:r>
              <a:rPr lang="en-US" dirty="0"/>
              <a:t>Agent Representation, Aggregation and Dynamics</a:t>
            </a:r>
          </a:p>
          <a:p>
            <a:pPr marL="914400" lvl="1" indent="-457200">
              <a:buFont typeface="+mj-lt"/>
              <a:buAutoNum type="arabicPeriod"/>
            </a:pPr>
            <a:r>
              <a:rPr lang="en-US" dirty="0"/>
              <a:t>Behavior</a:t>
            </a:r>
          </a:p>
          <a:p>
            <a:pPr marL="914400" lvl="1" indent="-457200">
              <a:buFont typeface="+mj-lt"/>
              <a:buAutoNum type="arabicPeriod"/>
            </a:pPr>
            <a:r>
              <a:rPr lang="en-US" dirty="0"/>
              <a:t>Sharing and Dissemination of the Model</a:t>
            </a:r>
          </a:p>
          <a:p>
            <a:pPr marL="914400" lvl="1" indent="-457200">
              <a:buFont typeface="+mj-lt"/>
              <a:buAutoNum type="arabicPeriod"/>
            </a:pPr>
            <a:r>
              <a:rPr lang="en-US" dirty="0"/>
              <a:t>Data Challenges</a:t>
            </a:r>
          </a:p>
        </p:txBody>
      </p:sp>
    </p:spTree>
    <p:extLst>
      <p:ext uri="{BB962C8B-B14F-4D97-AF65-F5344CB8AC3E}">
        <p14:creationId xmlns:p14="http://schemas.microsoft.com/office/powerpoint/2010/main" val="230089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BDC5A-74EA-4B44-A3A7-A31DB5060F22}"/>
              </a:ext>
            </a:extLst>
          </p:cNvPr>
          <p:cNvSpPr>
            <a:spLocks noGrp="1"/>
          </p:cNvSpPr>
          <p:nvPr>
            <p:ph type="title"/>
          </p:nvPr>
        </p:nvSpPr>
        <p:spPr/>
        <p:txBody>
          <a:bodyPr/>
          <a:lstStyle/>
          <a:p>
            <a:r>
              <a:rPr lang="en-US" dirty="0"/>
              <a:t>Challenge 1: Reasons for Modelling</a:t>
            </a:r>
          </a:p>
        </p:txBody>
      </p:sp>
      <p:sp>
        <p:nvSpPr>
          <p:cNvPr id="3" name="Content Placeholder 2">
            <a:extLst>
              <a:ext uri="{FF2B5EF4-FFF2-40B4-BE49-F238E27FC236}">
                <a16:creationId xmlns:a16="http://schemas.microsoft.com/office/drawing/2014/main" id="{D13EDF9F-63CE-D341-8C74-01954003B1FF}"/>
              </a:ext>
            </a:extLst>
          </p:cNvPr>
          <p:cNvSpPr>
            <a:spLocks noGrp="1"/>
          </p:cNvSpPr>
          <p:nvPr>
            <p:ph idx="1"/>
          </p:nvPr>
        </p:nvSpPr>
        <p:spPr/>
        <p:txBody>
          <a:bodyPr/>
          <a:lstStyle/>
          <a:p>
            <a:r>
              <a:rPr lang="en-US" dirty="0"/>
              <a:t>In the early days of computer modelling, models were built to test the impacts of policies rather than scientific understanding </a:t>
            </a:r>
            <a:r>
              <a:rPr lang="en-US" i="1" dirty="0"/>
              <a:t>per se.</a:t>
            </a:r>
          </a:p>
          <a:p>
            <a:r>
              <a:rPr lang="en-US" dirty="0"/>
              <a:t>Agent-based models are now built to explore all stages of the </a:t>
            </a:r>
            <a:r>
              <a:rPr lang="en-US" i="1" dirty="0"/>
              <a:t>theory–practice</a:t>
            </a:r>
            <a:r>
              <a:rPr lang="en-US" dirty="0"/>
              <a:t> continuum (not just for prediction).</a:t>
            </a:r>
          </a:p>
          <a:p>
            <a:r>
              <a:rPr lang="en-US" dirty="0"/>
              <a:t>However, agent-based models are only useful for the purpose for which it was constructed, and as modelers we need to be explicit about this.</a:t>
            </a:r>
          </a:p>
          <a:p>
            <a:endParaRPr lang="en-US" dirty="0"/>
          </a:p>
          <a:p>
            <a:endParaRPr lang="en-US" dirty="0"/>
          </a:p>
        </p:txBody>
      </p:sp>
    </p:spTree>
    <p:extLst>
      <p:ext uri="{BB962C8B-B14F-4D97-AF65-F5344CB8AC3E}">
        <p14:creationId xmlns:p14="http://schemas.microsoft.com/office/powerpoint/2010/main" val="388616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6D55C-B1E3-F940-B740-F1838AC8DC2A}"/>
              </a:ext>
            </a:extLst>
          </p:cNvPr>
          <p:cNvSpPr>
            <a:spLocks noGrp="1"/>
          </p:cNvSpPr>
          <p:nvPr>
            <p:ph type="title"/>
          </p:nvPr>
        </p:nvSpPr>
        <p:spPr/>
        <p:txBody>
          <a:bodyPr/>
          <a:lstStyle/>
          <a:p>
            <a:r>
              <a:rPr lang="en-US" dirty="0"/>
              <a:t>Challenge 2: Theory and Models</a:t>
            </a:r>
          </a:p>
        </p:txBody>
      </p:sp>
      <p:sp>
        <p:nvSpPr>
          <p:cNvPr id="3" name="Content Placeholder 2">
            <a:extLst>
              <a:ext uri="{FF2B5EF4-FFF2-40B4-BE49-F238E27FC236}">
                <a16:creationId xmlns:a16="http://schemas.microsoft.com/office/drawing/2014/main" id="{22A06037-2088-1B49-9DFD-4B2592E7C37E}"/>
              </a:ext>
            </a:extLst>
          </p:cNvPr>
          <p:cNvSpPr>
            <a:spLocks noGrp="1"/>
          </p:cNvSpPr>
          <p:nvPr>
            <p:ph idx="1"/>
          </p:nvPr>
        </p:nvSpPr>
        <p:spPr/>
        <p:txBody>
          <a:bodyPr/>
          <a:lstStyle/>
          <a:p>
            <a:r>
              <a:rPr lang="en-US" dirty="0"/>
              <a:t>The goal of theory is to make the world understandable by finding the right level of abstraction (or simplification).</a:t>
            </a:r>
          </a:p>
          <a:p>
            <a:r>
              <a:rPr lang="en-US" dirty="0"/>
              <a:t>Traditionally in the social sciences, the role of a model was to translate a theory into a form whereby it could be tested, manipulated and refined.</a:t>
            </a:r>
          </a:p>
          <a:p>
            <a:pPr lvl="1"/>
            <a:r>
              <a:rPr lang="en-US" dirty="0"/>
              <a:t>But which theory to test? </a:t>
            </a:r>
          </a:p>
          <a:p>
            <a:pPr lvl="1"/>
            <a:r>
              <a:rPr lang="en-US" dirty="0"/>
              <a:t>Does  the theory have enough details to be </a:t>
            </a:r>
            <a:r>
              <a:rPr lang="en-US" dirty="0" err="1"/>
              <a:t>agentized</a:t>
            </a:r>
            <a:r>
              <a:rPr lang="en-US" dirty="0"/>
              <a:t>?  </a:t>
            </a:r>
          </a:p>
          <a:p>
            <a:r>
              <a:rPr lang="en-US" dirty="0"/>
              <a:t>With agent-based models (along with computational modelling more generally) models are often being used to develop theory.</a:t>
            </a:r>
          </a:p>
          <a:p>
            <a:pPr lvl="1"/>
            <a:r>
              <a:rPr lang="en-US" dirty="0"/>
              <a:t>If this is the case we need to be explicit about the assumptions.</a:t>
            </a:r>
          </a:p>
        </p:txBody>
      </p:sp>
    </p:spTree>
    <p:extLst>
      <p:ext uri="{BB962C8B-B14F-4D97-AF65-F5344CB8AC3E}">
        <p14:creationId xmlns:p14="http://schemas.microsoft.com/office/powerpoint/2010/main" val="2997089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5A7FE-F4BD-B04E-B7A6-D7F5C1E9EA4A}"/>
              </a:ext>
            </a:extLst>
          </p:cNvPr>
          <p:cNvSpPr>
            <a:spLocks noGrp="1"/>
          </p:cNvSpPr>
          <p:nvPr>
            <p:ph type="title"/>
          </p:nvPr>
        </p:nvSpPr>
        <p:spPr/>
        <p:txBody>
          <a:bodyPr/>
          <a:lstStyle/>
          <a:p>
            <a:r>
              <a:rPr lang="en-US" dirty="0"/>
              <a:t>Challenge 3: Inter-Model Comparison</a:t>
            </a:r>
          </a:p>
        </p:txBody>
      </p:sp>
      <p:sp>
        <p:nvSpPr>
          <p:cNvPr id="3" name="Content Placeholder 2">
            <a:extLst>
              <a:ext uri="{FF2B5EF4-FFF2-40B4-BE49-F238E27FC236}">
                <a16:creationId xmlns:a16="http://schemas.microsoft.com/office/drawing/2014/main" id="{6DC959BD-EA91-A149-8973-1F3ACD4A5558}"/>
              </a:ext>
            </a:extLst>
          </p:cNvPr>
          <p:cNvSpPr>
            <a:spLocks noGrp="1"/>
          </p:cNvSpPr>
          <p:nvPr>
            <p:ph idx="1"/>
          </p:nvPr>
        </p:nvSpPr>
        <p:spPr>
          <a:xfrm>
            <a:off x="838200" y="1825625"/>
            <a:ext cx="10515600" cy="4741430"/>
          </a:xfrm>
        </p:spPr>
        <p:txBody>
          <a:bodyPr>
            <a:normAutofit fontScale="85000" lnSpcReduction="20000"/>
          </a:bodyPr>
          <a:lstStyle/>
          <a:p>
            <a:r>
              <a:rPr lang="en-US" dirty="0"/>
              <a:t>Growing number of agent-based models.</a:t>
            </a:r>
          </a:p>
          <a:p>
            <a:pPr lvl="1"/>
            <a:r>
              <a:rPr lang="en-US" dirty="0"/>
              <a:t>Many are based on case studies, one-off models or as proof of concept.</a:t>
            </a:r>
          </a:p>
          <a:p>
            <a:r>
              <a:rPr lang="en-US" dirty="0"/>
              <a:t>Limited inter-model comparison such as is seen in other disciplines. </a:t>
            </a:r>
          </a:p>
          <a:p>
            <a:pPr lvl="1"/>
            <a:r>
              <a:rPr lang="en-US" dirty="0"/>
              <a:t>E.g., the Ice Sheet Model </a:t>
            </a:r>
            <a:r>
              <a:rPr lang="en-US" dirty="0" err="1"/>
              <a:t>Intercomparison</a:t>
            </a:r>
            <a:r>
              <a:rPr lang="en-US" dirty="0"/>
              <a:t> Project</a:t>
            </a:r>
          </a:p>
          <a:p>
            <a:r>
              <a:rPr lang="en-US" dirty="0"/>
              <a:t>Efforts are being made to compare different models applied to the same phenomena.</a:t>
            </a:r>
          </a:p>
          <a:p>
            <a:pPr lvl="1"/>
            <a:r>
              <a:rPr lang="en-US" dirty="0"/>
              <a:t>E.g. Ebola, </a:t>
            </a:r>
            <a:r>
              <a:rPr lang="en-US" dirty="0" err="1"/>
              <a:t>Maleira</a:t>
            </a:r>
            <a:r>
              <a:rPr lang="en-US" dirty="0"/>
              <a:t>, </a:t>
            </a:r>
          </a:p>
          <a:p>
            <a:r>
              <a:rPr lang="en-US" dirty="0"/>
              <a:t>Efforts also being made to common features of models exploring the same phenomena in order to find what constitutes the </a:t>
            </a:r>
            <a:r>
              <a:rPr lang="en-US" i="1" dirty="0"/>
              <a:t>must have </a:t>
            </a:r>
            <a:r>
              <a:rPr lang="en-US" dirty="0"/>
              <a:t>features</a:t>
            </a:r>
          </a:p>
          <a:p>
            <a:r>
              <a:rPr lang="en-US" dirty="0"/>
              <a:t>E.g. Slums</a:t>
            </a:r>
          </a:p>
          <a:p>
            <a:r>
              <a:rPr lang="en-US" dirty="0"/>
              <a:t>However, there are no centralized agent-based modelling repositories that pool together knowledge, code and data.</a:t>
            </a:r>
          </a:p>
          <a:p>
            <a:pPr lvl="1"/>
            <a:r>
              <a:rPr lang="en-US" dirty="0"/>
              <a:t>Nor is there any standard model or protocol on what constitutes an agent or its decision-making process.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30728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220DD-C411-F140-89DF-6632685CBD8E}"/>
              </a:ext>
            </a:extLst>
          </p:cNvPr>
          <p:cNvSpPr>
            <a:spLocks noGrp="1"/>
          </p:cNvSpPr>
          <p:nvPr>
            <p:ph type="title"/>
          </p:nvPr>
        </p:nvSpPr>
        <p:spPr/>
        <p:txBody>
          <a:bodyPr/>
          <a:lstStyle/>
          <a:p>
            <a:r>
              <a:rPr lang="en-US" dirty="0"/>
              <a:t>Challenge 4: Replication and Experiment</a:t>
            </a:r>
          </a:p>
        </p:txBody>
      </p:sp>
      <p:sp>
        <p:nvSpPr>
          <p:cNvPr id="3" name="Content Placeholder 2">
            <a:extLst>
              <a:ext uri="{FF2B5EF4-FFF2-40B4-BE49-F238E27FC236}">
                <a16:creationId xmlns:a16="http://schemas.microsoft.com/office/drawing/2014/main" id="{83DA8F08-DC9A-304D-AE0A-C05695F5A84F}"/>
              </a:ext>
            </a:extLst>
          </p:cNvPr>
          <p:cNvSpPr>
            <a:spLocks noGrp="1"/>
          </p:cNvSpPr>
          <p:nvPr>
            <p:ph idx="1"/>
          </p:nvPr>
        </p:nvSpPr>
        <p:spPr/>
        <p:txBody>
          <a:bodyPr/>
          <a:lstStyle/>
          <a:p>
            <a:r>
              <a:rPr lang="en-US" dirty="0"/>
              <a:t>Replication is one of the main principles of the scientific method</a:t>
            </a:r>
          </a:p>
          <a:p>
            <a:r>
              <a:rPr lang="en-US" dirty="0"/>
              <a:t>In the confines of a publication, this is hard to achieve with agent-based models. </a:t>
            </a:r>
          </a:p>
          <a:p>
            <a:r>
              <a:rPr lang="en-US" dirty="0"/>
              <a:t>Attempts are being made</a:t>
            </a:r>
          </a:p>
          <a:p>
            <a:pPr lvl="1"/>
            <a:r>
              <a:rPr lang="en-US" dirty="0"/>
              <a:t>ODD protocol, the ODD+D protocol and UML</a:t>
            </a:r>
          </a:p>
          <a:p>
            <a:r>
              <a:rPr lang="en-US" dirty="0"/>
              <a:t>Many modelers don’t share their models or data</a:t>
            </a:r>
          </a:p>
          <a:p>
            <a:r>
              <a:rPr lang="en-US" dirty="0"/>
              <a:t>Why? </a:t>
            </a:r>
          </a:p>
        </p:txBody>
      </p:sp>
    </p:spTree>
    <p:extLst>
      <p:ext uri="{BB962C8B-B14F-4D97-AF65-F5344CB8AC3E}">
        <p14:creationId xmlns:p14="http://schemas.microsoft.com/office/powerpoint/2010/main" val="3118295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759BB-3D47-0D44-8279-137EE8026D39}"/>
              </a:ext>
            </a:extLst>
          </p:cNvPr>
          <p:cNvSpPr>
            <a:spLocks noGrp="1"/>
          </p:cNvSpPr>
          <p:nvPr>
            <p:ph type="title"/>
          </p:nvPr>
        </p:nvSpPr>
        <p:spPr/>
        <p:txBody>
          <a:bodyPr/>
          <a:lstStyle/>
          <a:p>
            <a:r>
              <a:rPr lang="en-US" dirty="0"/>
              <a:t>Challenge 5: Verification &amp; Validation (V &amp; V)</a:t>
            </a:r>
          </a:p>
        </p:txBody>
      </p:sp>
      <p:sp>
        <p:nvSpPr>
          <p:cNvPr id="3" name="Content Placeholder 2">
            <a:extLst>
              <a:ext uri="{FF2B5EF4-FFF2-40B4-BE49-F238E27FC236}">
                <a16:creationId xmlns:a16="http://schemas.microsoft.com/office/drawing/2014/main" id="{62DF76BC-17E6-7E44-A8FC-2268DEC436A0}"/>
              </a:ext>
            </a:extLst>
          </p:cNvPr>
          <p:cNvSpPr>
            <a:spLocks noGrp="1"/>
          </p:cNvSpPr>
          <p:nvPr>
            <p:ph idx="1"/>
          </p:nvPr>
        </p:nvSpPr>
        <p:spPr/>
        <p:txBody>
          <a:bodyPr>
            <a:normAutofit lnSpcReduction="10000"/>
          </a:bodyPr>
          <a:lstStyle/>
          <a:p>
            <a:r>
              <a:rPr lang="en-US" dirty="0"/>
              <a:t>While discussed earlier we list these here as V &amp; V is needed for replication and experimentation </a:t>
            </a:r>
          </a:p>
          <a:p>
            <a:r>
              <a:rPr lang="en-US" dirty="0"/>
              <a:t>Validation is a big challenge.</a:t>
            </a:r>
          </a:p>
          <a:p>
            <a:pPr lvl="1"/>
            <a:r>
              <a:rPr lang="en-US" dirty="0"/>
              <a:t>How can we rigorously evaluate how well the model matches the real-world system it is attempting to simulate?</a:t>
            </a:r>
          </a:p>
          <a:p>
            <a:r>
              <a:rPr lang="en-US" dirty="0"/>
              <a:t>Agent-based models embrace heterogeneous systems that evolve over time, where the linkages between dependent and independent variables are difficult, if not impossible, to observe due to their rich model structure</a:t>
            </a:r>
          </a:p>
          <a:p>
            <a:r>
              <a:rPr lang="en-US" dirty="0"/>
              <a:t>Finding appropriately rich and detailed data to validate such systems is difficult.</a:t>
            </a:r>
          </a:p>
          <a:p>
            <a:endParaRPr lang="en-US" dirty="0"/>
          </a:p>
          <a:p>
            <a:endParaRPr lang="en-US" dirty="0"/>
          </a:p>
          <a:p>
            <a:endParaRPr lang="en-US" dirty="0"/>
          </a:p>
        </p:txBody>
      </p:sp>
    </p:spTree>
    <p:extLst>
      <p:ext uri="{BB962C8B-B14F-4D97-AF65-F5344CB8AC3E}">
        <p14:creationId xmlns:p14="http://schemas.microsoft.com/office/powerpoint/2010/main" val="807176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1010</Words>
  <Application>Microsoft Macintosh PowerPoint</Application>
  <PresentationFormat>Widescreen</PresentationFormat>
  <Paragraphs>101</Paragraphs>
  <Slides>22</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Chapter 12</vt:lpstr>
      <vt:lpstr>Learning Objectives</vt:lpstr>
      <vt:lpstr>Introduction</vt:lpstr>
      <vt:lpstr>Remaining Challenges</vt:lpstr>
      <vt:lpstr>Challenge 1: Reasons for Modelling</vt:lpstr>
      <vt:lpstr>Challenge 2: Theory and Models</vt:lpstr>
      <vt:lpstr>Challenge 3: Inter-Model Comparison</vt:lpstr>
      <vt:lpstr>Challenge 4: Replication and Experiment</vt:lpstr>
      <vt:lpstr>Challenge 5: Verification &amp; Validation (V &amp; V)</vt:lpstr>
      <vt:lpstr>Challenge 6: Agent Representation, Aggregation and Dynamics</vt:lpstr>
      <vt:lpstr>Challenge 7: Behaviour</vt:lpstr>
      <vt:lpstr>Challenge 8: Sharing and Dissemination of the Model</vt:lpstr>
      <vt:lpstr>Challenge 9: Data Challenges</vt:lpstr>
      <vt:lpstr>Looking Ahead</vt:lpstr>
      <vt:lpstr>Big Data and Agent-based Modeling</vt:lpstr>
      <vt:lpstr>Model Integration</vt:lpstr>
      <vt:lpstr>Uncertainty and Ensembles</vt:lpstr>
      <vt:lpstr>Data Assimilation</vt:lpstr>
      <vt:lpstr>Spatially Learning Agents</vt:lpstr>
      <vt:lpstr>Discussion</vt:lpstr>
      <vt:lpstr>Summary</vt:lpstr>
      <vt:lpstr>Online Resources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T Crooks</dc:creator>
  <cp:lastModifiedBy>Andrew T Crooks</cp:lastModifiedBy>
  <cp:revision>22</cp:revision>
  <dcterms:created xsi:type="dcterms:W3CDTF">2018-07-16T13:06:35Z</dcterms:created>
  <dcterms:modified xsi:type="dcterms:W3CDTF">2018-11-29T21:08:12Z</dcterms:modified>
</cp:coreProperties>
</file>