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7" r:id="rId3"/>
    <p:sldId id="271" r:id="rId4"/>
    <p:sldId id="279" r:id="rId5"/>
    <p:sldId id="283" r:id="rId6"/>
    <p:sldId id="282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1"/>
    <p:restoredTop sz="86481"/>
  </p:normalViewPr>
  <p:slideViewPr>
    <p:cSldViewPr snapToGrid="0" snapToObjects="1">
      <p:cViewPr varScale="1">
        <p:scale>
          <a:sx n="117" d="100"/>
          <a:sy n="117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chapter presents a range of statistics and algorithms that can be used to compare two spatial data sets. These are important for modelling because, at some point, it will be necessary to compare a model outcome to some real-world data in order to assess the reliability of the model. This chapter examines the statistics themselves, before Chapter 10 elaborates on how to evaluate the success of a model more broadly, part of which includes making use of the methods discussed here.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6737E-4544-8741-A495-C860C1B45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Spatial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8DDA-2150-1147-B1F2-04571D79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C874-872D-FA48-A5E3-8BFAA487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students will be able to:</a:t>
            </a:r>
          </a:p>
          <a:p>
            <a:r>
              <a:rPr lang="en-US" dirty="0"/>
              <a:t>Identify some commonly-used statistics that can be used to quantify the difference between spatial data sets.</a:t>
            </a:r>
          </a:p>
          <a:p>
            <a:r>
              <a:rPr lang="en-US" dirty="0"/>
              <a:t>Explain which are the most appropriate statistics for use in comparing aggregate data and point data.</a:t>
            </a:r>
          </a:p>
          <a:p>
            <a:r>
              <a:rPr lang="en-US" dirty="0"/>
              <a:t>Explain four different ways of identifying the differences in spatial data sets: visual comparison; descriptions of point patterns; global difference; local difference.</a:t>
            </a:r>
          </a:p>
          <a:p>
            <a:r>
              <a:rPr lang="en-US" dirty="0"/>
              <a:t>Calculate the value of these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578F-1A2D-8044-826D-BBA63371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0AC-8ACD-6646-9D46-F69F5E911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often need to compare two spatial data sets:</a:t>
            </a:r>
          </a:p>
          <a:p>
            <a:pPr lvl="1"/>
            <a:r>
              <a:rPr lang="en-US" dirty="0"/>
              <a:t>For example: Model results against real-world data</a:t>
            </a:r>
          </a:p>
          <a:p>
            <a:r>
              <a:rPr lang="en-US" dirty="0"/>
              <a:t>There are many ways to do this</a:t>
            </a:r>
          </a:p>
          <a:p>
            <a:r>
              <a:rPr lang="en-US" dirty="0"/>
              <a:t>Choosing the most appropriate method is vital</a:t>
            </a:r>
          </a:p>
          <a:p>
            <a:r>
              <a:rPr lang="en-US" dirty="0"/>
              <a:t>This lecture will introduce and compare a number of different ‘goodness of fit’ statistics.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999AB-42CA-F147-904F-1F6701F157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743" y="365124"/>
            <a:ext cx="4757057" cy="5973979"/>
          </a:xfrm>
        </p:spPr>
      </p:pic>
    </p:spTree>
    <p:extLst>
      <p:ext uri="{BB962C8B-B14F-4D97-AF65-F5344CB8AC3E}">
        <p14:creationId xmlns:p14="http://schemas.microsoft.com/office/powerpoint/2010/main" val="119134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8DB4-C916-7B49-9A6D-9F6845C1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EB6D-95B4-1B4E-B689-57D1F8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42EC-78BA-FC41-9647-BD2036D1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F92D-91CB-0A43-9F50-B4292DB04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Goodness of fit – a broad description for statistics that quantify how well a model fits a set of real-world observations. </a:t>
            </a:r>
          </a:p>
          <a:p>
            <a:r>
              <a:rPr lang="en-GB" dirty="0"/>
              <a:t>RSS – residual sum of squares; a statistic that estimates the overall difference between two data sets by summing the square of the errors. </a:t>
            </a:r>
          </a:p>
          <a:p>
            <a:r>
              <a:rPr lang="en-GB" i="1" dirty="0"/>
              <a:t>R</a:t>
            </a:r>
            <a:r>
              <a:rPr lang="en-GB" dirty="0"/>
              <a:t>2 – ‘</a:t>
            </a:r>
            <a:r>
              <a:rPr lang="en-GB" i="1" dirty="0"/>
              <a:t>R </a:t>
            </a:r>
            <a:r>
              <a:rPr lang="en-GB" dirty="0"/>
              <a:t>squared’; a statistic that estimates the overall difference between two data sets. </a:t>
            </a:r>
          </a:p>
          <a:p>
            <a:r>
              <a:rPr lang="en-GB" dirty="0"/>
              <a:t>(S)RMSE – (standardised) root mean square error; a statistic that </a:t>
            </a:r>
            <a:r>
              <a:rPr lang="en-GB" dirty="0" err="1"/>
              <a:t>esti</a:t>
            </a:r>
            <a:r>
              <a:rPr lang="en-GB" dirty="0"/>
              <a:t>- mates the overall difference between two data sets. </a:t>
            </a:r>
          </a:p>
          <a:p>
            <a:r>
              <a:rPr lang="en-GB" dirty="0"/>
              <a:t>KDE – kernel density estimation; a means of estimating point density at a particular location. Often used to draw maps of point patterns. 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D6928-D5B5-6146-B98A-B31A3E139F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LISA – local indicators of spatial association; statistics that can estimate the locations of local clusters (areas with a higher than expected point density). </a:t>
            </a:r>
          </a:p>
          <a:p>
            <a:r>
              <a:rPr lang="en-GB" dirty="0"/>
              <a:t>NNI – nearest neighbour index; measures global spatial uniformity (i.e. the overall amount of clustering in a point pattern). Also known as the Clark and Evans </a:t>
            </a:r>
            <a:r>
              <a:rPr lang="en-GB" i="1" dirty="0"/>
              <a:t>R </a:t>
            </a:r>
            <a:r>
              <a:rPr lang="en-GB" dirty="0"/>
              <a:t>statistic (Clark and Evans, 1954). </a:t>
            </a:r>
          </a:p>
          <a:p>
            <a:r>
              <a:rPr lang="en-GB" dirty="0"/>
              <a:t>Ripley’s </a:t>
            </a:r>
            <a:r>
              <a:rPr lang="en-GB" i="1" dirty="0"/>
              <a:t>K </a:t>
            </a:r>
            <a:r>
              <a:rPr lang="en-GB" dirty="0"/>
              <a:t>function; another measure for global spatial uniformity (i.e. the overall amount of clustering in a point pattern). </a:t>
            </a:r>
          </a:p>
          <a:p>
            <a:r>
              <a:rPr lang="en-GB" i="1" dirty="0"/>
              <a:t>GI</a:t>
            </a:r>
            <a:r>
              <a:rPr lang="en-GB" dirty="0"/>
              <a:t>* – a statistic that estimates the spatial locations of ‘hot’ (e.g. high) and ‘cold’ (e.g. low) spot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52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7D70-5766-B346-9D5A-7E20E538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23F1-845B-674D-8509-2F104D8E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XXXX What this means.</a:t>
            </a:r>
          </a:p>
        </p:txBody>
      </p:sp>
    </p:spTree>
    <p:extLst>
      <p:ext uri="{BB962C8B-B14F-4D97-AF65-F5344CB8AC3E}">
        <p14:creationId xmlns:p14="http://schemas.microsoft.com/office/powerpoint/2010/main" val="23372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E602-6EB6-1B47-BC76-ED35C57A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44F7C-CE52-EC46-9C0E-C76A27ADC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582"/>
            <a:ext cx="10515600" cy="3389424"/>
          </a:xfrm>
        </p:spPr>
      </p:pic>
    </p:spTree>
    <p:extLst>
      <p:ext uri="{BB962C8B-B14F-4D97-AF65-F5344CB8AC3E}">
        <p14:creationId xmlns:p14="http://schemas.microsoft.com/office/powerpoint/2010/main" val="205564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5E1-BC98-804C-AD40-6E14621D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5EE7-BC8D-024E-8788-032E2F51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482</Words>
  <Application>Microsoft Macintosh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9</vt:lpstr>
      <vt:lpstr>Learning Objectives</vt:lpstr>
      <vt:lpstr>Introduction</vt:lpstr>
      <vt:lpstr>Overview</vt:lpstr>
      <vt:lpstr>Glossary</vt:lpstr>
      <vt:lpstr>Goodness of Fit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Nicolas Malleson</cp:lastModifiedBy>
  <cp:revision>23</cp:revision>
  <dcterms:created xsi:type="dcterms:W3CDTF">2018-07-16T13:06:35Z</dcterms:created>
  <dcterms:modified xsi:type="dcterms:W3CDTF">2018-11-27T12:44:42Z</dcterms:modified>
</cp:coreProperties>
</file>