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9" r:id="rId9"/>
    <p:sldId id="285" r:id="rId10"/>
    <p:sldId id="286" r:id="rId11"/>
    <p:sldId id="288" r:id="rId12"/>
    <p:sldId id="299" r:id="rId13"/>
    <p:sldId id="304" r:id="rId14"/>
    <p:sldId id="302" r:id="rId15"/>
    <p:sldId id="303" r:id="rId16"/>
    <p:sldId id="291" r:id="rId17"/>
    <p:sldId id="292" r:id="rId18"/>
    <p:sldId id="305" r:id="rId19"/>
    <p:sldId id="306" r:id="rId20"/>
    <p:sldId id="293" r:id="rId21"/>
    <p:sldId id="309" r:id="rId22"/>
    <p:sldId id="294" r:id="rId23"/>
    <p:sldId id="307" r:id="rId24"/>
    <p:sldId id="308" r:id="rId25"/>
    <p:sldId id="295" r:id="rId26"/>
    <p:sldId id="296" r:id="rId27"/>
    <p:sldId id="313" r:id="rId28"/>
    <p:sldId id="310" r:id="rId29"/>
    <p:sldId id="316" r:id="rId30"/>
    <p:sldId id="317" r:id="rId31"/>
    <p:sldId id="318" r:id="rId32"/>
    <p:sldId id="311" r:id="rId33"/>
    <p:sldId id="336" r:id="rId34"/>
    <p:sldId id="337" r:id="rId35"/>
    <p:sldId id="339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9"/>
    <p:restoredTop sz="94578"/>
  </p:normalViewPr>
  <p:slideViewPr>
    <p:cSldViewPr snapToGrid="0" snapToObjects="1">
      <p:cViewPr varScale="1">
        <p:scale>
          <a:sx n="94" d="100"/>
          <a:sy n="94" d="100"/>
        </p:scale>
        <p:origin x="216" y="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2079-0CEF-EC46-96DF-4682CC1C209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5C9D-303F-414C-B643-9E9BCFF7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provides an overview of the programming language and concepts that are used within NetLogo. NetLogo basics, such as how to create a simple environment, commands and procedures, are presented with step by step instructions for creating a simple model. Following this basic model, more advanced features are introduced. The overall aim of this chapter is to provide an understanding of the main components that make a NetLogo program. </a:t>
            </a:r>
            <a:r>
              <a:rPr lang="en-US"/>
              <a:t>Subsequent chapters build upon the basics presented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5C9D-303F-414C-B643-9E9BCFF7D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cl.northwestern.edu/netlogo/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mgis.org/" TargetMode="External"/><Relationship Id="rId2" Type="http://schemas.openxmlformats.org/officeDocument/2006/relationships/hyperlink" Target="http://ccl.northwestern.edu/netlogo/docs/tutorial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bmgis.org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mgi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past.sourceforge.net/" TargetMode="External"/><Relationship Id="rId2" Type="http://schemas.openxmlformats.org/officeDocument/2006/relationships/hyperlink" Target="http://cs.gmu.edu/~eclab/projects/mas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Comparison_of_agent-based_modeling_software" TargetMode="External"/><Relationship Id="rId4" Type="http://schemas.openxmlformats.org/officeDocument/2006/relationships/hyperlink" Target="https://sites.google.com/site/mageosi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bots.com/" TargetMode="External"/><Relationship Id="rId2" Type="http://schemas.openxmlformats.org/officeDocument/2006/relationships/hyperlink" Target="http://www.agentsheet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://m.modelling4all.org/" TargetMode="External"/><Relationship Id="rId4" Type="http://schemas.openxmlformats.org/officeDocument/2006/relationships/hyperlink" Target="http://repast.sourceforge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29757-98BF-E140-90AF-08D24C20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Building Agent-Based Models with NetLogo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330-C805-5447-BED7-E28B03A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4F739-C3A6-F645-858E-EE1CB244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Developed by The Centre for Connected Learning (CCL) and Computer-Based </a:t>
            </a:r>
            <a:r>
              <a:rPr lang="en-GB" dirty="0" err="1"/>
              <a:t>Modeling</a:t>
            </a:r>
            <a:r>
              <a:rPr lang="en-GB" dirty="0"/>
              <a:t> at </a:t>
            </a:r>
            <a:r>
              <a:rPr lang="en-GB" dirty="0" err="1"/>
              <a:t>Northwestern</a:t>
            </a:r>
            <a:r>
              <a:rPr lang="en-GB" dirty="0"/>
              <a:t> University</a:t>
            </a:r>
          </a:p>
          <a:p>
            <a:r>
              <a:rPr lang="en-GB" dirty="0"/>
              <a:t>Free!</a:t>
            </a:r>
          </a:p>
          <a:p>
            <a:r>
              <a:rPr lang="en-GB" dirty="0"/>
              <a:t>Uses Java in the background</a:t>
            </a:r>
          </a:p>
          <a:p>
            <a:pPr lvl="1"/>
            <a:r>
              <a:rPr lang="en-GB" dirty="0"/>
              <a:t>Multi platform</a:t>
            </a:r>
          </a:p>
          <a:p>
            <a:pPr lvl="1"/>
            <a:r>
              <a:rPr lang="en-GB" dirty="0"/>
              <a:t>Can be converted into applets or JavaScript (and embedded in websites)</a:t>
            </a:r>
          </a:p>
          <a:p>
            <a:r>
              <a:rPr lang="en-GB" dirty="0"/>
              <a:t>Great for quickly putting a model together and thinking through ideas</a:t>
            </a:r>
          </a:p>
          <a:p>
            <a:pPr lvl="1"/>
            <a:r>
              <a:rPr lang="en-GB" dirty="0"/>
              <a:t>Easy to build</a:t>
            </a:r>
          </a:p>
          <a:p>
            <a:pPr lvl="1"/>
            <a:r>
              <a:rPr lang="en-GB" dirty="0"/>
              <a:t>Easy to interact with models</a:t>
            </a:r>
          </a:p>
          <a:p>
            <a:pPr lvl="1"/>
            <a:r>
              <a:rPr lang="en-GB" dirty="0"/>
              <a:t>East to extract data and create plots</a:t>
            </a:r>
          </a:p>
          <a:p>
            <a:r>
              <a:rPr lang="en-GB" dirty="0"/>
              <a:t>Excellent documentation: </a:t>
            </a:r>
            <a:r>
              <a:rPr lang="en-GB" dirty="0">
                <a:hlinkClick r:id="rId2"/>
              </a:rPr>
              <a:t>http://ccl.northwestern.edu/netlogo/docs/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44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374-4134-BA45-974F-B5A30C0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CB0B-62AA-BA4F-B986-5EC53206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347"/>
            <a:ext cx="10515600" cy="1886566"/>
          </a:xfrm>
        </p:spPr>
        <p:txBody>
          <a:bodyPr>
            <a:normAutofit/>
          </a:bodyPr>
          <a:lstStyle/>
          <a:p>
            <a:r>
              <a:rPr lang="en-GB" dirty="0" err="1"/>
              <a:t>NetLogo</a:t>
            </a:r>
            <a:r>
              <a:rPr lang="en-GB" dirty="0"/>
              <a:t> is has three parts:</a:t>
            </a:r>
          </a:p>
          <a:p>
            <a:pPr lvl="1"/>
            <a:r>
              <a:rPr lang="en-GB" dirty="0"/>
              <a:t>Graphical part (</a:t>
            </a:r>
            <a:r>
              <a:rPr lang="en-GB" b="1" dirty="0"/>
              <a:t>Interface</a:t>
            </a:r>
            <a:r>
              <a:rPr lang="en-GB" dirty="0"/>
              <a:t>) with sliders, graphs, buttons and a map</a:t>
            </a:r>
          </a:p>
          <a:p>
            <a:pPr lvl="1"/>
            <a:r>
              <a:rPr lang="en-GB" b="1" dirty="0"/>
              <a:t>Information</a:t>
            </a:r>
            <a:r>
              <a:rPr lang="en-GB" dirty="0"/>
              <a:t> (description, metadata, etc)</a:t>
            </a:r>
          </a:p>
          <a:p>
            <a:pPr lvl="1"/>
            <a:r>
              <a:rPr lang="en-GB" dirty="0"/>
              <a:t>Scripting part (</a:t>
            </a:r>
            <a:r>
              <a:rPr lang="en-GB" b="1" dirty="0"/>
              <a:t>Procedures</a:t>
            </a:r>
            <a:r>
              <a:rPr lang="en-GB" dirty="0"/>
              <a:t>) which contains instructions (code)</a:t>
            </a:r>
          </a:p>
          <a:p>
            <a:endParaRPr lang="en-GB" dirty="0"/>
          </a:p>
        </p:txBody>
      </p:sp>
      <p:pic>
        <p:nvPicPr>
          <p:cNvPr id="8194" name="Picture 2" descr="NetLogo program">
            <a:extLst>
              <a:ext uri="{FF2B5EF4-FFF2-40B4-BE49-F238E27FC236}">
                <a16:creationId xmlns:a16="http://schemas.microsoft.com/office/drawing/2014/main" id="{75B317C5-33BF-094D-9A9C-AC017992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79" y="3471913"/>
            <a:ext cx="8654044" cy="30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1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67E-10DB-5D42-9F5A-3C482B91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6188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br>
              <a:rPr lang="en-GB" dirty="0"/>
            </a:br>
            <a:r>
              <a:rPr lang="en-GB" dirty="0"/>
              <a:t>‘Interface’</a:t>
            </a:r>
            <a:br>
              <a:rPr lang="en-GB" dirty="0"/>
            </a:br>
            <a:r>
              <a:rPr lang="en-GB" dirty="0"/>
              <a:t>Tab</a:t>
            </a:r>
          </a:p>
        </p:txBody>
      </p:sp>
      <p:pic>
        <p:nvPicPr>
          <p:cNvPr id="11266" name="Picture 2" descr="NetLogo interface">
            <a:extLst>
              <a:ext uri="{FF2B5EF4-FFF2-40B4-BE49-F238E27FC236}">
                <a16:creationId xmlns:a16="http://schemas.microsoft.com/office/drawing/2014/main" id="{8FD1E9D5-BAF4-D14E-9356-67419D809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40" y="365125"/>
            <a:ext cx="7445260" cy="60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5A11-14EC-3E42-A7F7-5635439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ABFA5-9CE3-5E47-B13D-14402E6A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607" y="1825625"/>
            <a:ext cx="7952785" cy="4351338"/>
          </a:xfrm>
        </p:spPr>
      </p:pic>
    </p:spTree>
    <p:extLst>
      <p:ext uri="{BB962C8B-B14F-4D97-AF65-F5344CB8AC3E}">
        <p14:creationId xmlns:p14="http://schemas.microsoft.com/office/powerpoint/2010/main" val="350419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67E-10DB-5D42-9F5A-3C482B91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br>
              <a:rPr lang="en-GB" dirty="0"/>
            </a:br>
            <a:r>
              <a:rPr lang="en-GB" dirty="0"/>
              <a:t>‘Information’ 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F9AE-D1A2-2341-BA70-5AA96BD5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43"/>
            <a:ext cx="5890146" cy="4351338"/>
          </a:xfrm>
        </p:spPr>
        <p:txBody>
          <a:bodyPr/>
          <a:lstStyle/>
          <a:p>
            <a:r>
              <a:rPr lang="en-GB" dirty="0"/>
              <a:t>Contains information about the model and instructions explaining how to run it</a:t>
            </a:r>
          </a:p>
          <a:p>
            <a:r>
              <a:rPr lang="en-GB" dirty="0"/>
              <a:t>These are produced by model developers </a:t>
            </a:r>
          </a:p>
          <a:p>
            <a:pPr lvl="1"/>
            <a:r>
              <a:rPr lang="en-GB" dirty="0"/>
              <a:t>Yu should do this when you write your own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6D6CD-6116-7D40-9EDB-DC08F587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66" y="0"/>
            <a:ext cx="4081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32EFE-F5EA-D240-B5A6-723EF1D5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r>
              <a:rPr lang="en-GB" dirty="0"/>
              <a:t> ‘Code’ tab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3E797-4A62-6E43-ACCB-9C0F32FB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74743" cy="4351338"/>
          </a:xfrm>
        </p:spPr>
        <p:txBody>
          <a:bodyPr/>
          <a:lstStyle/>
          <a:p>
            <a:r>
              <a:rPr lang="en-GB" dirty="0"/>
              <a:t>This is where you write the code</a:t>
            </a:r>
          </a:p>
          <a:p>
            <a:r>
              <a:rPr lang="en-GB" dirty="0"/>
              <a:t>All agent rules, etc., go in here</a:t>
            </a:r>
          </a:p>
        </p:txBody>
      </p:sp>
      <p:pic>
        <p:nvPicPr>
          <p:cNvPr id="15362" name="Picture 2" descr="NetLogo code tab">
            <a:extLst>
              <a:ext uri="{FF2B5EF4-FFF2-40B4-BE49-F238E27FC236}">
                <a16:creationId xmlns:a16="http://schemas.microsoft.com/office/drawing/2014/main" id="{572C69DF-0696-F04B-A3E1-CD3D59C89F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07" y="1690688"/>
            <a:ext cx="6636504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7EA-8483-1F4C-918D-C061439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1 -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979D-6248-DE49-B531-942EF44F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download </a:t>
            </a:r>
            <a:r>
              <a:rPr lang="en-GB" dirty="0" err="1"/>
              <a:t>NetLogo</a:t>
            </a:r>
            <a:r>
              <a:rPr lang="en-GB" dirty="0"/>
              <a:t> there are a number of examples</a:t>
            </a:r>
          </a:p>
          <a:p>
            <a:r>
              <a:rPr lang="en-GB" dirty="0"/>
              <a:t>We will now experiment with Schelling’s famous segregation model</a:t>
            </a:r>
          </a:p>
          <a:p>
            <a:r>
              <a:rPr lang="en-GB" dirty="0"/>
              <a:t>To see a list of the models that are available, open </a:t>
            </a:r>
            <a:r>
              <a:rPr lang="en-GB" dirty="0" err="1"/>
              <a:t>NetLogo</a:t>
            </a:r>
            <a:r>
              <a:rPr lang="en-GB" dirty="0"/>
              <a:t> and go to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File -&gt; Models Library </a:t>
            </a:r>
          </a:p>
          <a:p>
            <a:r>
              <a:rPr lang="en-GB" dirty="0"/>
              <a:t>The Segregation model is listed under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Social Science -&gt; Segregation</a:t>
            </a:r>
          </a:p>
          <a:p>
            <a:endParaRPr lang="en-GB" dirty="0"/>
          </a:p>
          <a:p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7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6D0A-0E99-0742-924A-CD593B36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1 -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6437-E5B9-4A46-BC7C-B54CB8D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you have opened the Segregation model: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the ‘Information’ tab (or ‘Info’ in some versions) and read about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return to the ‘Interface’ tab and experiment with the model by slowly increasing the peoples’ preference for living next to the same type (%-similar-wanted).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Try to answer these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happens to the spatial structure of the population as it increases?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would you expect to see if %-similar-wanted was set to 100%? What actually happens? 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7401BC1-430C-BB49-A861-FCDCA48FF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994" y="365125"/>
            <a:ext cx="4611806" cy="4591900"/>
          </a:xfrm>
        </p:spPr>
      </p:pic>
    </p:spTree>
    <p:extLst>
      <p:ext uri="{BB962C8B-B14F-4D97-AF65-F5344CB8AC3E}">
        <p14:creationId xmlns:p14="http://schemas.microsoft.com/office/powerpoint/2010/main" val="40142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7EA-8483-1F4C-918D-C061439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2 -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979D-6248-DE49-B531-942EF44F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366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Now experiment with another model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Virus</a:t>
            </a:r>
            <a:r>
              <a:rPr lang="en-GB" dirty="0"/>
              <a:t>, which is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Biology</a:t>
            </a:r>
            <a:r>
              <a:rPr lang="en-GB" dirty="0"/>
              <a:t> folder.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Again, start by reading the documentation in the </a:t>
            </a:r>
            <a:r>
              <a:rPr lang="en-GB" i="1" dirty="0"/>
              <a:t>Information </a:t>
            </a:r>
            <a:r>
              <a:rPr lang="en-GB" dirty="0"/>
              <a:t>tab.</a:t>
            </a:r>
          </a:p>
          <a:p>
            <a:r>
              <a:rPr lang="en-GB" dirty="0"/>
              <a:t>Then experiment and answer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happens as the chance of recovering decreases? What happens when it gets to 0 (i.e. everyone who becomes infected dies)?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Does the same thing happen every time the model is run? If not, what might account for these differences?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D9778-6BD8-654A-BB45-42CDE307D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167" y="1825625"/>
            <a:ext cx="4575633" cy="4351338"/>
          </a:xfrm>
        </p:spPr>
      </p:pic>
    </p:spTree>
    <p:extLst>
      <p:ext uri="{BB962C8B-B14F-4D97-AF65-F5344CB8AC3E}">
        <p14:creationId xmlns:p14="http://schemas.microsoft.com/office/powerpoint/2010/main" val="369708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DCD-2A55-B846-83A5-38691E2C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Concepts: </a:t>
            </a:r>
            <a:br>
              <a:rPr lang="en-GB" dirty="0"/>
            </a:br>
            <a:r>
              <a:rPr lang="en-GB" dirty="0"/>
              <a:t>Turtles, Patches and the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3EC-3C69-8847-AEBD-CC4E6717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087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There are two types of objects in </a:t>
            </a:r>
            <a:r>
              <a:rPr lang="en-GB" dirty="0" err="1"/>
              <a:t>NetLogo</a:t>
            </a:r>
            <a:r>
              <a:rPr lang="en-GB" dirty="0"/>
              <a:t>: </a:t>
            </a:r>
            <a:r>
              <a:rPr lang="en-GB" b="1" dirty="0"/>
              <a:t>turtles</a:t>
            </a:r>
            <a:r>
              <a:rPr lang="en-GB" dirty="0"/>
              <a:t> and </a:t>
            </a:r>
            <a:r>
              <a:rPr lang="en-GB" b="1" dirty="0"/>
              <a:t>patches</a:t>
            </a:r>
            <a:r>
              <a:rPr lang="en-GB" dirty="0"/>
              <a:t>.</a:t>
            </a:r>
          </a:p>
          <a:p>
            <a:r>
              <a:rPr lang="en-GB" dirty="0"/>
              <a:t>Both are </a:t>
            </a:r>
            <a:r>
              <a:rPr lang="en-GB" i="1" dirty="0"/>
              <a:t>agents</a:t>
            </a:r>
            <a:endParaRPr lang="en-GB" dirty="0"/>
          </a:p>
          <a:p>
            <a:pPr lvl="1"/>
            <a:r>
              <a:rPr lang="en-GB" dirty="0"/>
              <a:t>They have rules that determine their behaviour</a:t>
            </a:r>
          </a:p>
          <a:p>
            <a:pPr lvl="1"/>
            <a:r>
              <a:rPr lang="en-GB" dirty="0"/>
              <a:t>They can interact with other agents</a:t>
            </a:r>
          </a:p>
          <a:p>
            <a:r>
              <a:rPr lang="en-GB" dirty="0"/>
              <a:t>Main differences:</a:t>
            </a:r>
          </a:p>
          <a:p>
            <a:pPr lvl="1"/>
            <a:r>
              <a:rPr lang="en-GB" b="1" dirty="0"/>
              <a:t>Patches cannot move</a:t>
            </a:r>
          </a:p>
          <a:p>
            <a:pPr lvl="1"/>
            <a:r>
              <a:rPr lang="en-GB" dirty="0"/>
              <a:t>You can create different types of 'turtle' (e.g. person, dog, cat, car, etc.)</a:t>
            </a:r>
          </a:p>
          <a:p>
            <a:r>
              <a:rPr lang="en-GB" dirty="0"/>
              <a:t>Why turtles?</a:t>
            </a:r>
          </a:p>
          <a:p>
            <a:pPr lvl="1"/>
            <a:r>
              <a:rPr lang="en-GB" dirty="0"/>
              <a:t>The 'Logo' language originally used to control robot turtles. It seems that the name 'turtle' has stuck..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9E096-A71A-2348-AE42-51888366F1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5" y="1825625"/>
            <a:ext cx="3808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aware of some of the tools that are commonly used to do agent-based modelling</a:t>
            </a:r>
          </a:p>
          <a:p>
            <a:r>
              <a:rPr lang="en-US" dirty="0"/>
              <a:t>Use </a:t>
            </a:r>
            <a:r>
              <a:rPr lang="en-US" dirty="0" err="1"/>
              <a:t>NetLogo</a:t>
            </a:r>
            <a:r>
              <a:rPr lang="en-US" dirty="0"/>
              <a:t> to run agent-based models</a:t>
            </a:r>
          </a:p>
          <a:p>
            <a:r>
              <a:rPr lang="en-US" dirty="0"/>
              <a:t>Understand the meaning of the most common </a:t>
            </a:r>
            <a:r>
              <a:rPr lang="en-US" dirty="0" err="1"/>
              <a:t>NetLogo</a:t>
            </a:r>
            <a:r>
              <a:rPr lang="en-US" dirty="0"/>
              <a:t> commands and how the program has been </a:t>
            </a:r>
            <a:r>
              <a:rPr lang="en-US" dirty="0" err="1"/>
              <a:t>organised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EFF4-0B8B-2F4D-9BDA-A51675B5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</a:t>
            </a:r>
            <a:br>
              <a:rPr lang="en-GB" dirty="0"/>
            </a:br>
            <a:r>
              <a:rPr lang="en-GB" dirty="0"/>
              <a:t>Turtles, Patches and the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B558-A085-A74D-A056-AEC75C8E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/>
              <a:t>Also important: the </a:t>
            </a:r>
            <a:r>
              <a:rPr lang="en-GB" b="1" dirty="0"/>
              <a:t>observer</a:t>
            </a:r>
            <a:endParaRPr lang="en-GB" dirty="0"/>
          </a:p>
          <a:p>
            <a:r>
              <a:rPr lang="en-GB" dirty="0"/>
              <a:t>The 'god' of a model</a:t>
            </a:r>
          </a:p>
          <a:p>
            <a:r>
              <a:rPr lang="en-GB" dirty="0"/>
              <a:t>Overseas everything that happens, gives orders to turtles or patches, controls other things like data input/output, virtual time, etc.</a:t>
            </a:r>
          </a:p>
          <a:p>
            <a:endParaRPr lang="en-GB" dirty="0"/>
          </a:p>
        </p:txBody>
      </p:sp>
      <p:pic>
        <p:nvPicPr>
          <p:cNvPr id="17410" name="Picture 2" descr="turtles and patches">
            <a:extLst>
              <a:ext uri="{FF2B5EF4-FFF2-40B4-BE49-F238E27FC236}">
                <a16:creationId xmlns:a16="http://schemas.microsoft.com/office/drawing/2014/main" id="{C8D19469-446D-7F4D-9A52-04F1CCCA9C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56" y="1825625"/>
            <a:ext cx="37288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programming, variables are a way of storing information. E.g.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my-name = ”Nick"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seconds-per-minute = 60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pi = 3.142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infected = True</a:t>
            </a:r>
          </a:p>
          <a:p>
            <a:pPr lvl="2"/>
            <a:endParaRPr lang="en-GB" dirty="0"/>
          </a:p>
          <a:p>
            <a:r>
              <a:rPr lang="en-GB" dirty="0"/>
              <a:t>Variables can belong to different objects in the model.</a:t>
            </a:r>
          </a:p>
          <a:p>
            <a:r>
              <a:rPr lang="en-GB" dirty="0"/>
              <a:t>Different objects can have different variable values (e.g.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my-name</a:t>
            </a:r>
            <a:r>
              <a:rPr lang="en-GB" dirty="0"/>
              <a:t> variable would be unique to each agent)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AE92-BD94-CA45-B2B4-C0480897C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Examples:</a:t>
            </a:r>
          </a:p>
          <a:p>
            <a:endParaRPr lang="en-GB" dirty="0"/>
          </a:p>
          <a:p>
            <a:pPr lvl="1"/>
            <a:r>
              <a:rPr lang="en-GB" dirty="0"/>
              <a:t>Turtle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name, age, occupation, wealth, energy</a:t>
            </a:r>
          </a:p>
          <a:p>
            <a:pPr lvl="1"/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GB" dirty="0"/>
              <a:t>Patch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height-above-sea, amount-of-grain, building-security, deprivation</a:t>
            </a:r>
          </a:p>
          <a:p>
            <a:pPr lvl="1"/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GB" dirty="0"/>
              <a:t>Observer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total-wealth, weather, time-of-day, 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5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Variables</a:t>
            </a:r>
          </a:p>
        </p:txBody>
      </p:sp>
      <p:pic>
        <p:nvPicPr>
          <p:cNvPr id="18434" name="Picture 2" descr="Contexts and variables">
            <a:extLst>
              <a:ext uri="{FF2B5EF4-FFF2-40B4-BE49-F238E27FC236}">
                <a16:creationId xmlns:a16="http://schemas.microsoft.com/office/drawing/2014/main" id="{6D95FDF7-2C8C-994A-9D17-BFDE68885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3" y="1690688"/>
            <a:ext cx="73666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50D3E7-DB42-CE47-972F-3742564328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66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There are some variables that </a:t>
            </a:r>
            <a:r>
              <a:rPr lang="en-GB" dirty="0" err="1"/>
              <a:t>NetLogo</a:t>
            </a:r>
            <a:r>
              <a:rPr lang="en-GB" dirty="0"/>
              <a:t> uses by default</a:t>
            </a:r>
          </a:p>
        </p:txBody>
      </p:sp>
    </p:spTree>
    <p:extLst>
      <p:ext uri="{BB962C8B-B14F-4D97-AF65-F5344CB8AC3E}">
        <p14:creationId xmlns:p14="http://schemas.microsoft.com/office/powerpoint/2010/main" val="206632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396"/>
          </a:xfrm>
        </p:spPr>
        <p:txBody>
          <a:bodyPr/>
          <a:lstStyle/>
          <a:p>
            <a:r>
              <a:rPr lang="en-GB" dirty="0"/>
              <a:t>Commands are the way of telling </a:t>
            </a:r>
            <a:r>
              <a:rPr lang="en-GB" dirty="0" err="1"/>
              <a:t>NetLogo</a:t>
            </a:r>
            <a:r>
              <a:rPr lang="en-GB" dirty="0"/>
              <a:t> what we want it to do.</a:t>
            </a:r>
          </a:p>
          <a:p>
            <a:r>
              <a:rPr lang="en-GB" dirty="0"/>
              <a:t>Commands are very </a:t>
            </a:r>
            <a:r>
              <a:rPr lang="en-GB" dirty="0">
                <a:hlinkClick r:id="rId2"/>
              </a:rPr>
              <a:t>well documented</a:t>
            </a:r>
            <a:endParaRPr lang="en-GB" dirty="0"/>
          </a:p>
          <a:p>
            <a:r>
              <a:rPr lang="en-GB" dirty="0"/>
              <a:t>Some examples (these are explained properly in the </a:t>
            </a:r>
            <a:r>
              <a:rPr lang="en-GB" dirty="0">
                <a:hlinkClick r:id="rId3"/>
              </a:rPr>
              <a:t>book</a:t>
            </a:r>
            <a:r>
              <a:rPr lang="en-GB" dirty="0"/>
              <a:t>):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EDC9FB-91AD-764A-B065-C2D91405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07748"/>
              </p:ext>
            </p:extLst>
          </p:nvPr>
        </p:nvGraphicFramePr>
        <p:xfrm>
          <a:off x="838200" y="3612991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078">
                  <a:extLst>
                    <a:ext uri="{9D8B030D-6E8A-4147-A177-3AD203B41FA5}">
                      <a16:colId xmlns:a16="http://schemas.microsoft.com/office/drawing/2014/main" val="2681066781"/>
                    </a:ext>
                  </a:extLst>
                </a:gridCol>
                <a:gridCol w="4816522">
                  <a:extLst>
                    <a:ext uri="{9D8B030D-6E8A-4147-A177-3AD203B41FA5}">
                      <a16:colId xmlns:a16="http://schemas.microsoft.com/office/drawing/2014/main" val="189299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Command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0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"Hello World"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Prints something to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6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my-age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Sets the value of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ask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turtles [ ...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Ask the turtles to do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ask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turtles [ </a:t>
                      </a:r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blue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Asks the turtles to turn 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5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uses both square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GB" dirty="0"/>
              <a:t> and round </a:t>
            </a:r>
            <a:r>
              <a:rPr lang="en-GB" dirty="0">
                <a:latin typeface="Courier" pitchFamily="2" charset="0"/>
              </a:rPr>
              <a:t>( ) </a:t>
            </a:r>
            <a:r>
              <a:rPr lang="en-GB" dirty="0"/>
              <a:t>brackets.</a:t>
            </a:r>
          </a:p>
          <a:p>
            <a:r>
              <a:rPr lang="en-GB" dirty="0"/>
              <a:t>Round brackets are used to set the </a:t>
            </a:r>
            <a:r>
              <a:rPr lang="en-GB" i="1" dirty="0"/>
              <a:t>order of operations</a:t>
            </a:r>
            <a:r>
              <a:rPr lang="en-GB" dirty="0"/>
              <a:t>. E.g.:</a:t>
            </a:r>
          </a:p>
          <a:p>
            <a:pPr lvl="1"/>
            <a:r>
              <a:rPr lang="en-GB" dirty="0">
                <a:latin typeface="Courier" pitchFamily="2" charset="0"/>
              </a:rPr>
              <a:t> 2 + 3  × 4 = 14</a:t>
            </a:r>
          </a:p>
          <a:p>
            <a:pPr lvl="1"/>
            <a:r>
              <a:rPr lang="en-GB" dirty="0">
                <a:latin typeface="Courier" pitchFamily="2" charset="0"/>
              </a:rPr>
              <a:t>(2 + 3) × 4 = 20</a:t>
            </a:r>
          </a:p>
          <a:p>
            <a:r>
              <a:rPr lang="en-GB" dirty="0"/>
              <a:t>Square brackets are used to split up commands. E.g.: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ask turtles [ ... ]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ask </a:t>
            </a:r>
            <a:r>
              <a:rPr lang="en-GB" dirty="0"/>
              <a:t>command expects to find some more commands inside the brackets.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22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BA36-8632-1C46-8F1C-7003F28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FFC8-7231-194C-BFAB-FE7CA293B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Contexts controls where commands are sent</a:t>
            </a:r>
          </a:p>
          <a:p>
            <a:r>
              <a:rPr lang="en-GB" dirty="0"/>
              <a:t>There are three contexts:</a:t>
            </a:r>
          </a:p>
          <a:p>
            <a:pPr lvl="1"/>
            <a:r>
              <a:rPr lang="en-GB" dirty="0"/>
              <a:t>Observer</a:t>
            </a:r>
          </a:p>
          <a:p>
            <a:pPr lvl="1"/>
            <a:r>
              <a:rPr lang="en-GB" dirty="0"/>
              <a:t>Turtle</a:t>
            </a:r>
          </a:p>
          <a:p>
            <a:pPr lvl="1"/>
            <a:r>
              <a:rPr lang="en-GB" dirty="0"/>
              <a:t>Patch</a:t>
            </a:r>
          </a:p>
          <a:p>
            <a:r>
              <a:rPr lang="en-GB" dirty="0"/>
              <a:t>Lots of examples that help to understand these in the </a:t>
            </a:r>
            <a:r>
              <a:rPr lang="en-GB" dirty="0">
                <a:hlinkClick r:id="rId2"/>
              </a:rPr>
              <a:t>book</a:t>
            </a:r>
            <a:r>
              <a:rPr lang="en-GB" dirty="0"/>
              <a:t> (Chapter 4)</a:t>
            </a:r>
          </a:p>
        </p:txBody>
      </p:sp>
      <p:pic>
        <p:nvPicPr>
          <p:cNvPr id="19458" name="Picture 2" descr="Contexts and variables">
            <a:extLst>
              <a:ext uri="{FF2B5EF4-FFF2-40B4-BE49-F238E27FC236}">
                <a16:creationId xmlns:a16="http://schemas.microsoft.com/office/drawing/2014/main" id="{EC467781-6D12-4644-B7ED-8E50B93110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1362"/>
            <a:ext cx="5181600" cy="33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2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671"/>
          </a:xfrm>
        </p:spPr>
        <p:txBody>
          <a:bodyPr/>
          <a:lstStyle/>
          <a:p>
            <a:r>
              <a:rPr lang="en-GB" dirty="0"/>
              <a:t>Programs are recipes</a:t>
            </a:r>
          </a:p>
          <a:p>
            <a:pPr lvl="2"/>
            <a:endParaRPr lang="en-GB" dirty="0"/>
          </a:p>
          <a:p>
            <a:r>
              <a:rPr lang="en-GB" dirty="0"/>
              <a:t>And computers are really, really stupid cooks.</a:t>
            </a:r>
          </a:p>
          <a:p>
            <a:pPr lvl="2"/>
            <a:endParaRPr lang="en-GB" dirty="0"/>
          </a:p>
          <a:p>
            <a:r>
              <a:rPr lang="en-GB" dirty="0"/>
              <a:t>Programmers need to tell the computer exactly what to do, and in what order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5811C1-0E5C-114F-B1AB-90C4F3EB48A4}"/>
              </a:ext>
            </a:extLst>
          </p:cNvPr>
          <p:cNvSpPr txBox="1">
            <a:spLocks/>
          </p:cNvSpPr>
          <p:nvPr/>
        </p:nvSpPr>
        <p:spPr>
          <a:xfrm>
            <a:off x="838200" y="4599296"/>
            <a:ext cx="10515600" cy="174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Geek Joke:</a:t>
            </a:r>
          </a:p>
          <a:p>
            <a:pPr lvl="1"/>
            <a:r>
              <a:rPr lang="en-GB" dirty="0"/>
              <a:t>Q: How do you keep a programmer in the shower forever?</a:t>
            </a:r>
          </a:p>
        </p:txBody>
      </p:sp>
    </p:spTree>
    <p:extLst>
      <p:ext uri="{BB962C8B-B14F-4D97-AF65-F5344CB8AC3E}">
        <p14:creationId xmlns:p14="http://schemas.microsoft.com/office/powerpoint/2010/main" val="178858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671"/>
          </a:xfrm>
        </p:spPr>
        <p:txBody>
          <a:bodyPr/>
          <a:lstStyle/>
          <a:p>
            <a:r>
              <a:rPr lang="en-GB" dirty="0"/>
              <a:t>Programs are recipes</a:t>
            </a:r>
          </a:p>
          <a:p>
            <a:pPr lvl="2"/>
            <a:endParaRPr lang="en-GB" dirty="0"/>
          </a:p>
          <a:p>
            <a:r>
              <a:rPr lang="en-GB" dirty="0"/>
              <a:t>And computers are really, really stupid cooks.</a:t>
            </a:r>
          </a:p>
          <a:p>
            <a:pPr lvl="2"/>
            <a:endParaRPr lang="en-GB" dirty="0"/>
          </a:p>
          <a:p>
            <a:r>
              <a:rPr lang="en-GB" dirty="0"/>
              <a:t>Programmers need to tell the computer exactly what to do, and in what order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5811C1-0E5C-114F-B1AB-90C4F3EB48A4}"/>
              </a:ext>
            </a:extLst>
          </p:cNvPr>
          <p:cNvSpPr txBox="1">
            <a:spLocks/>
          </p:cNvSpPr>
          <p:nvPr/>
        </p:nvSpPr>
        <p:spPr>
          <a:xfrm>
            <a:off x="838200" y="4599296"/>
            <a:ext cx="10515600" cy="174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Geek Joke:</a:t>
            </a:r>
          </a:p>
          <a:p>
            <a:pPr lvl="1"/>
            <a:r>
              <a:rPr lang="en-GB" dirty="0"/>
              <a:t>Q: How do you keep a programmer in the shower forever?</a:t>
            </a:r>
          </a:p>
          <a:p>
            <a:pPr lvl="1"/>
            <a:r>
              <a:rPr lang="en-GB" b="1" dirty="0"/>
              <a:t>A: Give them a bottle of shampoo that says "lather, rinse, repeat".</a:t>
            </a:r>
          </a:p>
        </p:txBody>
      </p:sp>
    </p:spTree>
    <p:extLst>
      <p:ext uri="{BB962C8B-B14F-4D97-AF65-F5344CB8AC3E}">
        <p14:creationId xmlns:p14="http://schemas.microsoft.com/office/powerpoint/2010/main" val="142483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11221" cy="4351338"/>
          </a:xfrm>
        </p:spPr>
        <p:txBody>
          <a:bodyPr>
            <a:normAutofit/>
          </a:bodyPr>
          <a:lstStyle/>
          <a:p>
            <a:r>
              <a:rPr lang="en-GB" dirty="0"/>
              <a:t>Usually, </a:t>
            </a:r>
            <a:r>
              <a:rPr lang="en-GB" dirty="0" err="1"/>
              <a:t>NetLogo</a:t>
            </a:r>
            <a:r>
              <a:rPr lang="en-GB" dirty="0"/>
              <a:t> will run through your code, one line after the other</a:t>
            </a:r>
          </a:p>
          <a:p>
            <a:r>
              <a:rPr lang="en-GB" dirty="0"/>
              <a:t>But! Sometimes there are two or more possibilities for what to do next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B7490-6E3A-4E43-AD14-4215A6DF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2376" y="1825625"/>
            <a:ext cx="633142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dirty="0"/>
              <a:t>statements are one example: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.. do something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.. do something else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7576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8453"/>
          </a:xfrm>
        </p:spPr>
        <p:txBody>
          <a:bodyPr>
            <a:normAutofit/>
          </a:bodyPr>
          <a:lstStyle/>
          <a:p>
            <a:r>
              <a:rPr lang="en-GB" dirty="0"/>
              <a:t>The code below has been taken from the rules that drive the behaviour of a virtual person (or 'agent’). </a:t>
            </a:r>
          </a:p>
          <a:p>
            <a:r>
              <a:rPr lang="en-GB" dirty="0"/>
              <a:t>What will the person do when the age variable has the values of 10, 50, or 18?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7BE37-09E5-9740-9F25-86C12A65C320}"/>
              </a:ext>
            </a:extLst>
          </p:cNvPr>
          <p:cNvSpPr txBox="1">
            <a:spLocks/>
          </p:cNvSpPr>
          <p:nvPr/>
        </p:nvSpPr>
        <p:spPr>
          <a:xfrm>
            <a:off x="6172200" y="1965279"/>
            <a:ext cx="5181600" cy="421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63BA9-0216-014C-BF94-855FC9CF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11640"/>
              </p:ext>
            </p:extLst>
          </p:nvPr>
        </p:nvGraphicFramePr>
        <p:xfrm>
          <a:off x="6493491" y="3929015"/>
          <a:ext cx="4843818" cy="263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>
                  <a:extLst>
                    <a:ext uri="{9D8B030D-6E8A-4147-A177-3AD203B41FA5}">
                      <a16:colId xmlns:a16="http://schemas.microsoft.com/office/drawing/2014/main" val="3838237458"/>
                    </a:ext>
                  </a:extLst>
                </a:gridCol>
                <a:gridCol w="3683758">
                  <a:extLst>
                    <a:ext uri="{9D8B030D-6E8A-4147-A177-3AD203B41FA5}">
                      <a16:colId xmlns:a16="http://schemas.microsoft.com/office/drawing/2014/main" val="388613381"/>
                    </a:ext>
                  </a:extLst>
                </a:gridCol>
              </a:tblGrid>
              <a:tr h="436728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60259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31496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17964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i="0" dirty="0"/>
                    </a:p>
                    <a:p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2974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F4F8FC1-4FC6-514B-AB72-5BB489198C1E}"/>
              </a:ext>
            </a:extLst>
          </p:cNvPr>
          <p:cNvSpPr txBox="1">
            <a:spLocks/>
          </p:cNvSpPr>
          <p:nvPr/>
        </p:nvSpPr>
        <p:spPr>
          <a:xfrm>
            <a:off x="821709" y="4204861"/>
            <a:ext cx="5181600" cy="183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cinema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pub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my friend's house 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tools for agent-based modelling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introduction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NetLogo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Program itself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Turtles and Patches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Flow Control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39959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8453"/>
          </a:xfrm>
        </p:spPr>
        <p:txBody>
          <a:bodyPr>
            <a:normAutofit/>
          </a:bodyPr>
          <a:lstStyle/>
          <a:p>
            <a:r>
              <a:rPr lang="en-GB" dirty="0"/>
              <a:t>The code below has been taken from the rules that drive the behaviour of a virtual person (or 'agent’). </a:t>
            </a:r>
          </a:p>
          <a:p>
            <a:r>
              <a:rPr lang="en-GB" dirty="0"/>
              <a:t>What will the person do when the age variable has the values of 10, 50, or 18?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7BE37-09E5-9740-9F25-86C12A65C320}"/>
              </a:ext>
            </a:extLst>
          </p:cNvPr>
          <p:cNvSpPr txBox="1">
            <a:spLocks/>
          </p:cNvSpPr>
          <p:nvPr/>
        </p:nvSpPr>
        <p:spPr>
          <a:xfrm>
            <a:off x="6172200" y="1965279"/>
            <a:ext cx="5181600" cy="421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63BA9-0216-014C-BF94-855FC9CF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9787"/>
              </p:ext>
            </p:extLst>
          </p:nvPr>
        </p:nvGraphicFramePr>
        <p:xfrm>
          <a:off x="6493491" y="3929015"/>
          <a:ext cx="4843818" cy="263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>
                  <a:extLst>
                    <a:ext uri="{9D8B030D-6E8A-4147-A177-3AD203B41FA5}">
                      <a16:colId xmlns:a16="http://schemas.microsoft.com/office/drawing/2014/main" val="3838237458"/>
                    </a:ext>
                  </a:extLst>
                </a:gridCol>
                <a:gridCol w="3683758">
                  <a:extLst>
                    <a:ext uri="{9D8B030D-6E8A-4147-A177-3AD203B41FA5}">
                      <a16:colId xmlns:a16="http://schemas.microsoft.com/office/drawing/2014/main" val="388613381"/>
                    </a:ext>
                  </a:extLst>
                </a:gridCol>
              </a:tblGrid>
              <a:tr h="436728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60259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 to the </a:t>
                      </a:r>
                      <a:r>
                        <a:rPr lang="en-GB" b="1" dirty="0"/>
                        <a:t>cinema</a:t>
                      </a:r>
                      <a:r>
                        <a:rPr lang="en-GB" dirty="0"/>
                        <a:t> and then to my </a:t>
                      </a:r>
                      <a:r>
                        <a:rPr lang="en-GB" b="1" dirty="0"/>
                        <a:t>friend’s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31496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 to the </a:t>
                      </a:r>
                      <a:r>
                        <a:rPr lang="en-GB" b="1" dirty="0"/>
                        <a:t>pub</a:t>
                      </a:r>
                      <a:r>
                        <a:rPr lang="en-GB" dirty="0"/>
                        <a:t> and then to my </a:t>
                      </a:r>
                      <a:r>
                        <a:rPr lang="en-GB" b="1" dirty="0"/>
                        <a:t>friend’s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17964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 go to my </a:t>
                      </a:r>
                      <a:r>
                        <a:rPr lang="en-GB" b="1" dirty="0"/>
                        <a:t>friend’s house </a:t>
                      </a:r>
                    </a:p>
                    <a:p>
                      <a:r>
                        <a:rPr lang="en-GB" dirty="0"/>
                        <a:t>(</a:t>
                      </a:r>
                      <a:r>
                        <a:rPr lang="en-GB" i="1" dirty="0"/>
                        <a:t>agents who are </a:t>
                      </a:r>
                      <a:r>
                        <a:rPr lang="en-GB" i="0" dirty="0"/>
                        <a:t>exactly </a:t>
                      </a:r>
                      <a:r>
                        <a:rPr lang="en-GB" i="1" dirty="0"/>
                        <a:t>18 don’t fit either of the </a:t>
                      </a:r>
                      <a:r>
                        <a:rPr lang="en-GB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i="1" dirty="0"/>
                        <a:t> statements</a:t>
                      </a:r>
                      <a:r>
                        <a:rPr lang="en-GB" i="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2974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F4F8FC1-4FC6-514B-AB72-5BB489198C1E}"/>
              </a:ext>
            </a:extLst>
          </p:cNvPr>
          <p:cNvSpPr txBox="1">
            <a:spLocks/>
          </p:cNvSpPr>
          <p:nvPr/>
        </p:nvSpPr>
        <p:spPr>
          <a:xfrm>
            <a:off x="821709" y="4204861"/>
            <a:ext cx="5181600" cy="183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cinema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pub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my friend's house 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7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overview of tools for agent-based modelling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introduction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NetLogo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Program itself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Turtles and Patches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Flow Control</a:t>
            </a:r>
          </a:p>
          <a:p>
            <a:r>
              <a:rPr lang="en-US" dirty="0"/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143824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Finally: Writing Good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Computers don't care what code looks like</a:t>
            </a:r>
          </a:p>
          <a:p>
            <a:r>
              <a:rPr lang="en-GB" dirty="0"/>
              <a:t>But there are good conventions that we can use to make our code </a:t>
            </a:r>
            <a:r>
              <a:rPr lang="en-GB" b="1" dirty="0"/>
              <a:t>easier to understand </a:t>
            </a:r>
            <a:r>
              <a:rPr lang="en-GB" dirty="0"/>
              <a:t>by humans</a:t>
            </a:r>
          </a:p>
          <a:p>
            <a:r>
              <a:rPr lang="en-GB" dirty="0"/>
              <a:t>Indentation</a:t>
            </a:r>
          </a:p>
          <a:p>
            <a:pPr marL="457200" lvl="1" indent="0">
              <a:buNone/>
            </a:pPr>
            <a:r>
              <a:rPr lang="en-GB" dirty="0"/>
              <a:t>New blocks of code should be </a:t>
            </a:r>
            <a:r>
              <a:rPr lang="en-GB" b="1" dirty="0"/>
              <a:t>indented </a:t>
            </a:r>
            <a:r>
              <a:rPr lang="en-GB" dirty="0"/>
              <a:t>(moved to the right)</a:t>
            </a:r>
          </a:p>
          <a:p>
            <a:pPr marL="457200" lvl="1" indent="0">
              <a:buNone/>
            </a:pPr>
            <a:r>
              <a:rPr lang="en-GB" dirty="0"/>
              <a:t>E.g. code in the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GB" dirty="0"/>
              <a:t>statements on previous slide</a:t>
            </a:r>
          </a:p>
          <a:p>
            <a:r>
              <a:rPr lang="en-GB" dirty="0"/>
              <a:t>White space</a:t>
            </a:r>
          </a:p>
          <a:p>
            <a:pPr lvl="1"/>
            <a:r>
              <a:rPr lang="en-GB" dirty="0"/>
              <a:t>Different sections of code can be separated by lots of white space</a:t>
            </a:r>
          </a:p>
          <a:p>
            <a:r>
              <a:rPr lang="en-GB" dirty="0"/>
              <a:t>Comments</a:t>
            </a:r>
          </a:p>
          <a:p>
            <a:pPr lvl="1"/>
            <a:r>
              <a:rPr lang="en-GB" dirty="0"/>
              <a:t>Comments are special parts of code that </a:t>
            </a:r>
            <a:r>
              <a:rPr lang="en-GB" dirty="0" err="1"/>
              <a:t>NetLogo</a:t>
            </a:r>
            <a:r>
              <a:rPr lang="en-GB" dirty="0"/>
              <a:t> will ignore</a:t>
            </a:r>
          </a:p>
          <a:p>
            <a:pPr lvl="1"/>
            <a:r>
              <a:rPr lang="en-GB" dirty="0"/>
              <a:t>Anything after a semi colon (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GB" dirty="0"/>
              <a:t>) is ignored</a:t>
            </a:r>
          </a:p>
          <a:p>
            <a:pPr lvl="1"/>
            <a:r>
              <a:rPr lang="en-GB" dirty="0"/>
              <a:t>Use comments to explain what your computer code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82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Indentation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064A7-FE42-1349-8486-11DBF2DEE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424"/>
            <a:ext cx="10515600" cy="38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2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Whitespace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1A618-A033-B247-9F8E-0460B2E8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373"/>
            <a:ext cx="10515600" cy="38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Comments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5CBAB-EFA2-1248-B525-1DFDB464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75" y="1825625"/>
            <a:ext cx="10219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3B1-9ED5-0E4A-8958-2D15C88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9CD1-BAA1-E446-A025-64FBB02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has introduced the main concepts that underpin </a:t>
            </a:r>
            <a:r>
              <a:rPr lang="en-US" dirty="0" err="1"/>
              <a:t>NetLogo</a:t>
            </a:r>
            <a:r>
              <a:rPr lang="en-US" dirty="0"/>
              <a:t> and demonstrated how to run some models</a:t>
            </a:r>
          </a:p>
          <a:p>
            <a:r>
              <a:rPr lang="en-US" dirty="0"/>
              <a:t>Next: Work through Chapter 4 of </a:t>
            </a:r>
            <a:r>
              <a:rPr lang="en-US"/>
              <a:t>the </a:t>
            </a:r>
            <a:r>
              <a:rPr lang="en-GB">
                <a:hlinkClick r:id="rId2"/>
              </a:rPr>
              <a:t>book</a:t>
            </a:r>
            <a:r>
              <a:rPr lang="en-GB"/>
              <a:t> </a:t>
            </a:r>
            <a:r>
              <a:rPr lang="en-US" dirty="0"/>
              <a:t>to gain some experience in using </a:t>
            </a:r>
            <a:r>
              <a:rPr lang="en-US" dirty="0" err="1"/>
              <a:t>NetLogo</a:t>
            </a:r>
            <a:r>
              <a:rPr lang="en-US" dirty="0"/>
              <a:t>, and to see how to create your own model.</a:t>
            </a:r>
          </a:p>
        </p:txBody>
      </p:sp>
    </p:spTree>
    <p:extLst>
      <p:ext uri="{BB962C8B-B14F-4D97-AF65-F5344CB8AC3E}">
        <p14:creationId xmlns:p14="http://schemas.microsoft.com/office/powerpoint/2010/main" val="155647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8EBA-48E4-DE41-AF8A-B841E26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Tools /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7FE2-95EE-EA43-BC66-30E16EC4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98794"/>
            <a:ext cx="5181600" cy="2178168"/>
          </a:xfrm>
        </p:spPr>
        <p:txBody>
          <a:bodyPr>
            <a:normAutofit/>
          </a:bodyPr>
          <a:lstStyle/>
          <a:p>
            <a:r>
              <a:rPr lang="en-GB" dirty="0"/>
              <a:t>What are they?</a:t>
            </a:r>
          </a:p>
          <a:p>
            <a:pPr lvl="1"/>
            <a:r>
              <a:rPr lang="en-GB" dirty="0"/>
              <a:t>Pieces of software to help people build models</a:t>
            </a:r>
          </a:p>
          <a:p>
            <a:r>
              <a:rPr lang="en-GB" dirty="0"/>
              <a:t>There is a wide range of tools available: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B7CC2-1AA8-544A-ADA7-60E62201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98794"/>
            <a:ext cx="5181600" cy="2178168"/>
          </a:xfrm>
        </p:spPr>
        <p:txBody>
          <a:bodyPr/>
          <a:lstStyle/>
          <a:p>
            <a:endParaRPr lang="en-GB" dirty="0"/>
          </a:p>
          <a:p>
            <a:pPr lvl="1"/>
            <a:r>
              <a:rPr lang="en-GB" dirty="0"/>
              <a:t>Computer code ('libraries')</a:t>
            </a:r>
          </a:p>
          <a:p>
            <a:pPr lvl="1"/>
            <a:r>
              <a:rPr lang="en-GB" dirty="0"/>
              <a:t>Entire graphical environment</a:t>
            </a:r>
          </a:p>
          <a:p>
            <a:pPr lvl="1"/>
            <a:r>
              <a:rPr lang="en-GB" dirty="0"/>
              <a:t>Somewhere in the middle</a:t>
            </a:r>
          </a:p>
        </p:txBody>
      </p:sp>
      <p:pic>
        <p:nvPicPr>
          <p:cNvPr id="1026" name="Picture 2" descr="Different types of ABM software">
            <a:extLst>
              <a:ext uri="{FF2B5EF4-FFF2-40B4-BE49-F238E27FC236}">
                <a16:creationId xmlns:a16="http://schemas.microsoft.com/office/drawing/2014/main" id="{D9C50891-38E7-4349-82A2-0489037B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1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CD31-483E-424A-9C38-BEE22AE5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code (‘libraries’)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5757-1ED7-E24F-9E18-C709A9EC6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9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Researchers write software to perform useful functions:</a:t>
            </a:r>
          </a:p>
          <a:p>
            <a:pPr lvl="1"/>
            <a:r>
              <a:rPr lang="en-GB" dirty="0"/>
              <a:t>Draw graphs</a:t>
            </a:r>
          </a:p>
          <a:p>
            <a:pPr lvl="1"/>
            <a:r>
              <a:rPr lang="en-GB" dirty="0"/>
              <a:t>Visualise the model</a:t>
            </a:r>
          </a:p>
          <a:p>
            <a:pPr lvl="1"/>
            <a:r>
              <a:rPr lang="en-GB" dirty="0"/>
              <a:t>Manage the schedule</a:t>
            </a:r>
          </a:p>
          <a:p>
            <a:r>
              <a:rPr lang="en-GB" dirty="0"/>
              <a:t>Great for programmers</a:t>
            </a:r>
          </a:p>
          <a:p>
            <a:pPr lvl="1"/>
            <a:r>
              <a:rPr lang="en-GB" dirty="0"/>
              <a:t>Less time spend worrying about admin, more time on modelling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>
                <a:hlinkClick r:id="rId2"/>
              </a:rPr>
              <a:t>MASON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Repast Simphony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Mageo</a:t>
            </a:r>
            <a:endParaRPr lang="en-GB" dirty="0"/>
          </a:p>
          <a:p>
            <a:r>
              <a:rPr lang="en-GB" dirty="0"/>
              <a:t>Loads of others listed </a:t>
            </a:r>
            <a:r>
              <a:rPr lang="en-GB" dirty="0">
                <a:hlinkClick r:id="rId5"/>
              </a:rPr>
              <a:t>here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 descr="https://www.geog.leeds.ac.uk/courses/level3/geog3150/lectures/lecture2/figures/code.png">
            <a:extLst>
              <a:ext uri="{FF2B5EF4-FFF2-40B4-BE49-F238E27FC236}">
                <a16:creationId xmlns:a16="http://schemas.microsoft.com/office/drawing/2014/main" id="{57D58D6B-2902-F34A-9666-AB1267EB33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01" y="405636"/>
            <a:ext cx="4076299" cy="57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988F-7E5C-8048-982F-FCE3FB6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A663-3920-034D-BD09-89B9AA793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/>
              <a:t>Entirely visual - no programming needed</a:t>
            </a:r>
          </a:p>
          <a:p>
            <a:r>
              <a:rPr lang="en-GB" dirty="0"/>
              <a:t>Most useful for non-programmers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>
                <a:hlinkClick r:id="rId2"/>
              </a:rPr>
              <a:t>Agent Sheets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VisualBots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Repast Simphony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Modelling4All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 descr="Repast behaviour editor">
            <a:extLst>
              <a:ext uri="{FF2B5EF4-FFF2-40B4-BE49-F238E27FC236}">
                <a16:creationId xmlns:a16="http://schemas.microsoft.com/office/drawing/2014/main" id="{B33195C9-8F3D-5141-A06C-94896B6120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1443"/>
            <a:ext cx="5181600" cy="34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396D1-6E6C-094A-A669-BF2BBF4D47D9}"/>
              </a:ext>
            </a:extLst>
          </p:cNvPr>
          <p:cNvSpPr txBox="1"/>
          <p:nvPr/>
        </p:nvSpPr>
        <p:spPr>
          <a:xfrm>
            <a:off x="6172200" y="5807631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 model development in Repast </a:t>
            </a:r>
            <a:r>
              <a:rPr lang="en-GB" dirty="0" err="1"/>
              <a:t>Simphony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87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D36E-4070-2849-BBC1-921C94F1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Somewhere in the middle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99C5-C025-8C4F-92C0-5C3234EC59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 code writing, some visual development</a:t>
            </a:r>
          </a:p>
          <a:p>
            <a:r>
              <a:rPr lang="en-GB" dirty="0"/>
              <a:t>More powerful than purely visual tools, but easier to use.</a:t>
            </a:r>
          </a:p>
          <a:p>
            <a:r>
              <a:rPr lang="en-GB" dirty="0"/>
              <a:t>Save time having to learn to do simple tasks and concentrate on model behaviour</a:t>
            </a:r>
          </a:p>
          <a:p>
            <a:r>
              <a:rPr lang="en-GB" dirty="0"/>
              <a:t>e.g. </a:t>
            </a:r>
            <a:r>
              <a:rPr lang="en-GB" dirty="0" err="1"/>
              <a:t>NetLogo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100" name="Picture 4" descr="NetLogo GUI">
            <a:extLst>
              <a:ext uri="{FF2B5EF4-FFF2-40B4-BE49-F238E27FC236}">
                <a16:creationId xmlns:a16="http://schemas.microsoft.com/office/drawing/2014/main" id="{F9931435-C03D-3648-9620-F30A0778E8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9" y="1825625"/>
            <a:ext cx="5007591" cy="35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1C04A-6E6C-6949-89B9-75E9CF8DBFB3}"/>
              </a:ext>
            </a:extLst>
          </p:cNvPr>
          <p:cNvSpPr txBox="1"/>
          <p:nvPr/>
        </p:nvSpPr>
        <p:spPr>
          <a:xfrm>
            <a:off x="6346209" y="5407978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example of a </a:t>
            </a:r>
            <a:r>
              <a:rPr lang="en-GB" dirty="0" err="1"/>
              <a:t>NetLogo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49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overview of tools for agent-based modelling</a:t>
            </a:r>
          </a:p>
          <a:p>
            <a:r>
              <a:rPr lang="en-US" dirty="0"/>
              <a:t>An introduction to </a:t>
            </a:r>
            <a:r>
              <a:rPr lang="en-US" dirty="0" err="1"/>
              <a:t>NetLogo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Program itself</a:t>
            </a:r>
          </a:p>
          <a:p>
            <a:pPr lvl="1"/>
            <a:r>
              <a:rPr lang="en-US" dirty="0"/>
              <a:t>Turtles and Patches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Flow Control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364881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17BB-F9DF-A243-B51C-C31A6AC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D382-5680-BC45-8E3F-458BD7D11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87569"/>
          </a:xfrm>
        </p:spPr>
        <p:txBody>
          <a:bodyPr/>
          <a:lstStyle/>
          <a:p>
            <a:r>
              <a:rPr lang="en-GB" dirty="0"/>
              <a:t>Based on </a:t>
            </a:r>
            <a:r>
              <a:rPr lang="en-GB" b="1" dirty="0"/>
              <a:t>Star Logo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Popular teaching tool</a:t>
            </a:r>
          </a:p>
          <a:p>
            <a:pPr lvl="1"/>
            <a:r>
              <a:rPr lang="en-GB" dirty="0"/>
              <a:t>Designed to be used by children</a:t>
            </a:r>
          </a:p>
          <a:p>
            <a:r>
              <a:rPr lang="en-GB" dirty="0"/>
              <a:t>But also very powerful</a:t>
            </a:r>
          </a:p>
          <a:p>
            <a:pPr lvl="1"/>
            <a:r>
              <a:rPr lang="en-GB" dirty="0"/>
              <a:t>Lots of serious research is done using </a:t>
            </a:r>
            <a:r>
              <a:rPr lang="en-GB" dirty="0" err="1"/>
              <a:t>NetLogo</a:t>
            </a:r>
            <a:endParaRPr lang="en-GB" dirty="0"/>
          </a:p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03A467-3C35-4141-88BD-7790252BE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994" y="365125"/>
            <a:ext cx="4611806" cy="4591900"/>
          </a:xfrm>
        </p:spPr>
      </p:pic>
      <p:pic>
        <p:nvPicPr>
          <p:cNvPr id="5122" name="Picture 2" descr="NetLogo banner">
            <a:extLst>
              <a:ext uri="{FF2B5EF4-FFF2-40B4-BE49-F238E27FC236}">
                <a16:creationId xmlns:a16="http://schemas.microsoft.com/office/drawing/2014/main" id="{EC0BCBD3-A637-9443-81DB-FF8D06A6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1143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6988C-AD34-E94F-B961-A2799D421FD4}"/>
              </a:ext>
            </a:extLst>
          </p:cNvPr>
          <p:cNvSpPr txBox="1"/>
          <p:nvPr/>
        </p:nvSpPr>
        <p:spPr>
          <a:xfrm>
            <a:off x="6741994" y="4938931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Schelling segregation model in </a:t>
            </a:r>
            <a:r>
              <a:rPr lang="en-GB" dirty="0" err="1"/>
              <a:t>NetLogo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55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1671</Words>
  <Application>Microsoft Macintosh PowerPoint</Application>
  <PresentationFormat>Widescreen</PresentationFormat>
  <Paragraphs>248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Courier New</vt:lpstr>
      <vt:lpstr>Office Theme</vt:lpstr>
      <vt:lpstr>Chapter 4</vt:lpstr>
      <vt:lpstr>Learning Objectives</vt:lpstr>
      <vt:lpstr>Overview</vt:lpstr>
      <vt:lpstr>Software Tools / Platforms</vt:lpstr>
      <vt:lpstr>Computer code (‘libraries’)</vt:lpstr>
      <vt:lpstr>Graphical Environments</vt:lpstr>
      <vt:lpstr>Somewhere in the middle</vt:lpstr>
      <vt:lpstr>Overview </vt:lpstr>
      <vt:lpstr>NetLogo</vt:lpstr>
      <vt:lpstr>NetLogo</vt:lpstr>
      <vt:lpstr>The NetLogo Program</vt:lpstr>
      <vt:lpstr>The NetLogo ‘Interface’ Tab</vt:lpstr>
      <vt:lpstr>Components of the Interface</vt:lpstr>
      <vt:lpstr>The NetLogo ‘Information’ Tab</vt:lpstr>
      <vt:lpstr>The NetLogo ‘Code’ tab</vt:lpstr>
      <vt:lpstr>NetLogo example 1 - Segregation</vt:lpstr>
      <vt:lpstr>NetLogo example 1 - Segregation</vt:lpstr>
      <vt:lpstr>NetLogo example 2 - Virus</vt:lpstr>
      <vt:lpstr>Model Concepts:  Turtles, Patches and the Observer</vt:lpstr>
      <vt:lpstr>Model Concepts:  Turtles, Patches and the Observer</vt:lpstr>
      <vt:lpstr>Model Concepts: Variables</vt:lpstr>
      <vt:lpstr>Built-In Variables</vt:lpstr>
      <vt:lpstr>Model Concepts: Commands </vt:lpstr>
      <vt:lpstr>Model Concepts: Brackets</vt:lpstr>
      <vt:lpstr>Model Concepts: Contexts</vt:lpstr>
      <vt:lpstr>Model Concepts: Flow Control</vt:lpstr>
      <vt:lpstr>Model Concepts: Flow Control</vt:lpstr>
      <vt:lpstr>Flow Control</vt:lpstr>
      <vt:lpstr>Flow Control Quiz</vt:lpstr>
      <vt:lpstr>Flow Control Quiz</vt:lpstr>
      <vt:lpstr>Overview </vt:lpstr>
      <vt:lpstr>Finally: Writing Good Code</vt:lpstr>
      <vt:lpstr>Writing Good Code: Indentation</vt:lpstr>
      <vt:lpstr>Writing Good Code: Whitespace</vt:lpstr>
      <vt:lpstr>Writing Good Code: Comments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21</cp:revision>
  <dcterms:created xsi:type="dcterms:W3CDTF">2018-07-16T13:06:35Z</dcterms:created>
  <dcterms:modified xsi:type="dcterms:W3CDTF">2018-11-09T11:17:24Z</dcterms:modified>
</cp:coreProperties>
</file>