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7"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712"/>
  </p:normalViewPr>
  <p:slideViewPr>
    <p:cSldViewPr snapToGrid="0" snapToObjects="1">
      <p:cViewPr varScale="1">
        <p:scale>
          <a:sx n="101" d="100"/>
          <a:sy n="101"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B3925-1BFF-3044-BC85-C6886CAE6EDE}" type="datetimeFigureOut">
              <a:rPr lang="en-US" smtClean="0"/>
              <a:t>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9396A-BC3D-F64E-AE0F-11F65C472FC4}" type="slidenum">
              <a:rPr lang="en-US" smtClean="0"/>
              <a:t>‹#›</a:t>
            </a:fld>
            <a:endParaRPr lang="en-US"/>
          </a:p>
        </p:txBody>
      </p:sp>
    </p:spTree>
    <p:extLst>
      <p:ext uri="{BB962C8B-B14F-4D97-AF65-F5344CB8AC3E}">
        <p14:creationId xmlns:p14="http://schemas.microsoft.com/office/powerpoint/2010/main" val="392548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previous chapters outlining the fundamentals of GIS and agent-based modelling, what are the benefits to linking these approaches?  How is this undertaken?  This chapter will explain loose and tight coupling critiquing the relative advantages and disadvantages of both. We present an overview of open source toolkits that can be used for the creation of geographically explicit agent-based models before providing a critical look at where and how GIS and ABM should be combined offering practical advice on best practice.</a:t>
            </a:r>
          </a:p>
          <a:p>
            <a:endParaRPr lang="en-US" dirty="0"/>
          </a:p>
        </p:txBody>
      </p:sp>
      <p:sp>
        <p:nvSpPr>
          <p:cNvPr id="4" name="Slide Number Placeholder 3"/>
          <p:cNvSpPr>
            <a:spLocks noGrp="1"/>
          </p:cNvSpPr>
          <p:nvPr>
            <p:ph type="sldNum" sz="quarter" idx="10"/>
          </p:nvPr>
        </p:nvSpPr>
        <p:spPr/>
        <p:txBody>
          <a:bodyPr/>
          <a:lstStyle/>
          <a:p>
            <a:fld id="{2689396A-BC3D-F64E-AE0F-11F65C472FC4}" type="slidenum">
              <a:rPr lang="en-US" smtClean="0"/>
              <a:t>1</a:t>
            </a:fld>
            <a:endParaRPr lang="en-US"/>
          </a:p>
        </p:txBody>
      </p:sp>
    </p:spTree>
    <p:extLst>
      <p:ext uri="{BB962C8B-B14F-4D97-AF65-F5344CB8AC3E}">
        <p14:creationId xmlns:p14="http://schemas.microsoft.com/office/powerpoint/2010/main" val="79761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ACD08E-D72A-7F46-A23F-418AB28E2E2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6</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Integrating Agent-Based Modelling and GIS</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D025-1C90-D346-A0EB-C1F265F6B75E}"/>
              </a:ext>
            </a:extLst>
          </p:cNvPr>
          <p:cNvSpPr>
            <a:spLocks noGrp="1"/>
          </p:cNvSpPr>
          <p:nvPr>
            <p:ph type="title"/>
          </p:nvPr>
        </p:nvSpPr>
        <p:spPr/>
        <p:txBody>
          <a:bodyPr/>
          <a:lstStyle/>
          <a:p>
            <a:r>
              <a:rPr lang="en-US" dirty="0"/>
              <a:t>NetLogo</a:t>
            </a:r>
          </a:p>
        </p:txBody>
      </p:sp>
      <p:pic>
        <p:nvPicPr>
          <p:cNvPr id="6" name="Content Placeholder 5">
            <a:extLst>
              <a:ext uri="{FF2B5EF4-FFF2-40B4-BE49-F238E27FC236}">
                <a16:creationId xmlns:a16="http://schemas.microsoft.com/office/drawing/2014/main" id="{E549785F-E522-6C45-844D-21827DACCA63}"/>
              </a:ext>
            </a:extLst>
          </p:cNvPr>
          <p:cNvPicPr>
            <a:picLocks noGrp="1" noChangeAspect="1"/>
          </p:cNvPicPr>
          <p:nvPr>
            <p:ph idx="1"/>
          </p:nvPr>
        </p:nvPicPr>
        <p:blipFill>
          <a:blip r:embed="rId2"/>
          <a:stretch>
            <a:fillRect/>
          </a:stretch>
        </p:blipFill>
        <p:spPr>
          <a:xfrm>
            <a:off x="4382089" y="1825625"/>
            <a:ext cx="3427822" cy="4351338"/>
          </a:xfrm>
        </p:spPr>
      </p:pic>
      <p:sp>
        <p:nvSpPr>
          <p:cNvPr id="4" name="TextBox 3">
            <a:extLst>
              <a:ext uri="{FF2B5EF4-FFF2-40B4-BE49-F238E27FC236}">
                <a16:creationId xmlns:a16="http://schemas.microsoft.com/office/drawing/2014/main" id="{7E9332EF-BFEF-EF42-B1B2-4B09D53ADF61}"/>
              </a:ext>
            </a:extLst>
          </p:cNvPr>
          <p:cNvSpPr txBox="1"/>
          <p:nvPr/>
        </p:nvSpPr>
        <p:spPr>
          <a:xfrm>
            <a:off x="413359" y="6325644"/>
            <a:ext cx="11624153" cy="1200329"/>
          </a:xfrm>
          <a:prstGeom prst="rect">
            <a:avLst/>
          </a:prstGeom>
          <a:noFill/>
        </p:spPr>
        <p:txBody>
          <a:bodyPr wrap="square" rtlCol="0">
            <a:spAutoFit/>
          </a:bodyPr>
          <a:lstStyle/>
          <a:p>
            <a:r>
              <a:rPr lang="en-US" dirty="0"/>
              <a:t>Figure 6.4: A selection of geographically explicit agent-based models </a:t>
            </a:r>
            <a:r>
              <a:rPr lang="en-US" dirty="0" err="1"/>
              <a:t>utilising</a:t>
            </a:r>
            <a:r>
              <a:rPr lang="en-US" dirty="0"/>
              <a:t> NetLogo. (A) Rainfall where rain (blue) falls and flows to a lower elevation based on a digital elevation model captured in 2 and 3D. (B) Agents (white) moving along on sidewalks (orange). (C) Schelling type model using census areas in Washington DC as their spatial environment. (D) Commuting along a road network.</a:t>
            </a:r>
          </a:p>
        </p:txBody>
      </p:sp>
    </p:spTree>
    <p:extLst>
      <p:ext uri="{BB962C8B-B14F-4D97-AF65-F5344CB8AC3E}">
        <p14:creationId xmlns:p14="http://schemas.microsoft.com/office/powerpoint/2010/main" val="360146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795B-8425-0C4A-96E3-CD02977A3F7A}"/>
              </a:ext>
            </a:extLst>
          </p:cNvPr>
          <p:cNvSpPr>
            <a:spLocks noGrp="1"/>
          </p:cNvSpPr>
          <p:nvPr>
            <p:ph type="title"/>
          </p:nvPr>
        </p:nvSpPr>
        <p:spPr/>
        <p:txBody>
          <a:bodyPr/>
          <a:lstStyle/>
          <a:p>
            <a:r>
              <a:rPr lang="en-US" dirty="0"/>
              <a:t>GAMA</a:t>
            </a:r>
          </a:p>
        </p:txBody>
      </p:sp>
      <p:pic>
        <p:nvPicPr>
          <p:cNvPr id="6" name="Content Placeholder 5">
            <a:extLst>
              <a:ext uri="{FF2B5EF4-FFF2-40B4-BE49-F238E27FC236}">
                <a16:creationId xmlns:a16="http://schemas.microsoft.com/office/drawing/2014/main" id="{D9C2880F-F9F4-E646-824B-2775ECDECF22}"/>
              </a:ext>
            </a:extLst>
          </p:cNvPr>
          <p:cNvPicPr>
            <a:picLocks noGrp="1" noChangeAspect="1"/>
          </p:cNvPicPr>
          <p:nvPr>
            <p:ph idx="1"/>
          </p:nvPr>
        </p:nvPicPr>
        <p:blipFill>
          <a:blip r:embed="rId2"/>
          <a:stretch>
            <a:fillRect/>
          </a:stretch>
        </p:blipFill>
        <p:spPr>
          <a:xfrm>
            <a:off x="2992882" y="1825625"/>
            <a:ext cx="6206235" cy="4351338"/>
          </a:xfrm>
        </p:spPr>
      </p:pic>
      <p:sp>
        <p:nvSpPr>
          <p:cNvPr id="4" name="TextBox 3">
            <a:extLst>
              <a:ext uri="{FF2B5EF4-FFF2-40B4-BE49-F238E27FC236}">
                <a16:creationId xmlns:a16="http://schemas.microsoft.com/office/drawing/2014/main" id="{775EC279-CD4E-7D45-AF83-5A00BAF39D2A}"/>
              </a:ext>
            </a:extLst>
          </p:cNvPr>
          <p:cNvSpPr txBox="1"/>
          <p:nvPr/>
        </p:nvSpPr>
        <p:spPr>
          <a:xfrm>
            <a:off x="1608667" y="6383866"/>
            <a:ext cx="8652933" cy="646331"/>
          </a:xfrm>
          <a:prstGeom prst="rect">
            <a:avLst/>
          </a:prstGeom>
          <a:noFill/>
        </p:spPr>
        <p:txBody>
          <a:bodyPr wrap="square" rtlCol="0">
            <a:spAutoFit/>
          </a:bodyPr>
          <a:lstStyle/>
          <a:p>
            <a:r>
              <a:rPr lang="en-US" dirty="0"/>
              <a:t>Figure 6.5: GAMA platform: Advanced </a:t>
            </a:r>
            <a:r>
              <a:rPr lang="en-US" dirty="0" err="1"/>
              <a:t>visualisation</a:t>
            </a:r>
            <a:r>
              <a:rPr lang="en-US" dirty="0"/>
              <a:t> of simulations (A and B). (C) Built in charting and functions. (D) User interface (Source: GAMA, 2016).</a:t>
            </a:r>
          </a:p>
        </p:txBody>
      </p:sp>
    </p:spTree>
    <p:extLst>
      <p:ext uri="{BB962C8B-B14F-4D97-AF65-F5344CB8AC3E}">
        <p14:creationId xmlns:p14="http://schemas.microsoft.com/office/powerpoint/2010/main" val="75877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93F-97B1-D540-9363-1FA889589783}"/>
              </a:ext>
            </a:extLst>
          </p:cNvPr>
          <p:cNvSpPr>
            <a:spLocks noGrp="1"/>
          </p:cNvSpPr>
          <p:nvPr>
            <p:ph type="title"/>
          </p:nvPr>
        </p:nvSpPr>
        <p:spPr/>
        <p:txBody>
          <a:bodyPr/>
          <a:lstStyle/>
          <a:p>
            <a:r>
              <a:rPr lang="en-US" dirty="0"/>
              <a:t>Using Raster Data in NetLogo</a:t>
            </a:r>
          </a:p>
        </p:txBody>
      </p:sp>
      <p:sp>
        <p:nvSpPr>
          <p:cNvPr id="3" name="Content Placeholder 2">
            <a:extLst>
              <a:ext uri="{FF2B5EF4-FFF2-40B4-BE49-F238E27FC236}">
                <a16:creationId xmlns:a16="http://schemas.microsoft.com/office/drawing/2014/main" id="{34C95E30-8308-5042-B7A9-B81D432E83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93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69EA-3F5F-2E4C-B54F-540D572A9E7C}"/>
              </a:ext>
            </a:extLst>
          </p:cNvPr>
          <p:cNvSpPr>
            <a:spLocks noGrp="1"/>
          </p:cNvSpPr>
          <p:nvPr>
            <p:ph type="title"/>
          </p:nvPr>
        </p:nvSpPr>
        <p:spPr/>
        <p:txBody>
          <a:bodyPr/>
          <a:lstStyle/>
          <a:p>
            <a:r>
              <a:rPr lang="en-US" dirty="0"/>
              <a:t>Raster Model Examples: Urban Growth and Pedestrian Modelling</a:t>
            </a:r>
          </a:p>
        </p:txBody>
      </p:sp>
      <p:sp>
        <p:nvSpPr>
          <p:cNvPr id="3" name="Content Placeholder 2">
            <a:extLst>
              <a:ext uri="{FF2B5EF4-FFF2-40B4-BE49-F238E27FC236}">
                <a16:creationId xmlns:a16="http://schemas.microsoft.com/office/drawing/2014/main" id="{56AF6529-4739-304E-AADF-75AA0BE656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048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EFA7-EA7B-4448-8F40-97CB4850005C}"/>
              </a:ext>
            </a:extLst>
          </p:cNvPr>
          <p:cNvSpPr>
            <a:spLocks noGrp="1"/>
          </p:cNvSpPr>
          <p:nvPr>
            <p:ph type="title"/>
          </p:nvPr>
        </p:nvSpPr>
        <p:spPr/>
        <p:txBody>
          <a:bodyPr/>
          <a:lstStyle/>
          <a:p>
            <a:r>
              <a:rPr lang="en-US" dirty="0"/>
              <a:t>Urban Growth</a:t>
            </a:r>
          </a:p>
        </p:txBody>
      </p:sp>
      <p:sp>
        <p:nvSpPr>
          <p:cNvPr id="3" name="Content Placeholder 2">
            <a:extLst>
              <a:ext uri="{FF2B5EF4-FFF2-40B4-BE49-F238E27FC236}">
                <a16:creationId xmlns:a16="http://schemas.microsoft.com/office/drawing/2014/main" id="{670EBA64-40E4-EA48-B598-4459AF5ECD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769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913C-2BD8-F54B-8054-573F24847D98}"/>
              </a:ext>
            </a:extLst>
          </p:cNvPr>
          <p:cNvSpPr>
            <a:spLocks noGrp="1"/>
          </p:cNvSpPr>
          <p:nvPr>
            <p:ph type="title"/>
          </p:nvPr>
        </p:nvSpPr>
        <p:spPr/>
        <p:txBody>
          <a:bodyPr/>
          <a:lstStyle/>
          <a:p>
            <a:r>
              <a:rPr lang="en-US" dirty="0"/>
              <a:t>Pedestrian Modelling</a:t>
            </a:r>
          </a:p>
        </p:txBody>
      </p:sp>
      <p:sp>
        <p:nvSpPr>
          <p:cNvPr id="3" name="Content Placeholder 2">
            <a:extLst>
              <a:ext uri="{FF2B5EF4-FFF2-40B4-BE49-F238E27FC236}">
                <a16:creationId xmlns:a16="http://schemas.microsoft.com/office/drawing/2014/main" id="{D339DBC4-1C61-D140-99E8-63679848BE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272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8073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684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15DB-4BC7-2B4A-A921-345A89E90728}"/>
              </a:ext>
            </a:extLst>
          </p:cNvPr>
          <p:cNvSpPr>
            <a:spLocks noGrp="1"/>
          </p:cNvSpPr>
          <p:nvPr>
            <p:ph type="title"/>
          </p:nvPr>
        </p:nvSpPr>
        <p:spPr/>
        <p:txBody>
          <a:bodyPr/>
          <a:lstStyle/>
          <a:p>
            <a:r>
              <a:rPr lang="en-US" dirty="0"/>
              <a:t>Creating an ‘</a:t>
            </a:r>
            <a:r>
              <a:rPr lang="en-US" i="1" dirty="0"/>
              <a:t>Artificial World</a:t>
            </a:r>
            <a:r>
              <a:rPr lang="en-US" dirty="0"/>
              <a:t>’ from GIS Data</a:t>
            </a:r>
          </a:p>
        </p:txBody>
      </p:sp>
      <p:pic>
        <p:nvPicPr>
          <p:cNvPr id="6" name="Content Placeholder 5">
            <a:extLst>
              <a:ext uri="{FF2B5EF4-FFF2-40B4-BE49-F238E27FC236}">
                <a16:creationId xmlns:a16="http://schemas.microsoft.com/office/drawing/2014/main" id="{80AB41D2-8C66-A547-A2B4-63444526BF91}"/>
              </a:ext>
            </a:extLst>
          </p:cNvPr>
          <p:cNvPicPr>
            <a:picLocks noGrp="1" noChangeAspect="1"/>
          </p:cNvPicPr>
          <p:nvPr>
            <p:ph idx="1"/>
          </p:nvPr>
        </p:nvPicPr>
        <p:blipFill>
          <a:blip r:embed="rId2"/>
          <a:stretch>
            <a:fillRect/>
          </a:stretch>
        </p:blipFill>
        <p:spPr>
          <a:xfrm>
            <a:off x="3458294" y="1825625"/>
            <a:ext cx="5275412" cy="4351338"/>
          </a:xfrm>
        </p:spPr>
      </p:pic>
      <p:sp>
        <p:nvSpPr>
          <p:cNvPr id="4" name="TextBox 3">
            <a:extLst>
              <a:ext uri="{FF2B5EF4-FFF2-40B4-BE49-F238E27FC236}">
                <a16:creationId xmlns:a16="http://schemas.microsoft.com/office/drawing/2014/main" id="{1B2072CA-A5BE-6F48-99A3-63129004DC56}"/>
              </a:ext>
            </a:extLst>
          </p:cNvPr>
          <p:cNvSpPr txBox="1"/>
          <p:nvPr/>
        </p:nvSpPr>
        <p:spPr>
          <a:xfrm>
            <a:off x="515133" y="6176963"/>
            <a:ext cx="11161734" cy="646331"/>
          </a:xfrm>
          <a:prstGeom prst="rect">
            <a:avLst/>
          </a:prstGeom>
          <a:noFill/>
        </p:spPr>
        <p:txBody>
          <a:bodyPr wrap="square" rtlCol="0">
            <a:spAutoFit/>
          </a:bodyPr>
          <a:lstStyle/>
          <a:p>
            <a:r>
              <a:rPr lang="en-US" dirty="0"/>
              <a:t>Figure 6.1: Abstracting from the “real” world into a series of layers to be used in the artificial world for which to base the agent-based model upon. </a:t>
            </a:r>
          </a:p>
        </p:txBody>
      </p:sp>
    </p:spTree>
    <p:extLst>
      <p:ext uri="{BB962C8B-B14F-4D97-AF65-F5344CB8AC3E}">
        <p14:creationId xmlns:p14="http://schemas.microsoft.com/office/powerpoint/2010/main" val="141664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2E83-EE43-B743-92D9-D9F84FFFE2C2}"/>
              </a:ext>
            </a:extLst>
          </p:cNvPr>
          <p:cNvSpPr>
            <a:spLocks noGrp="1"/>
          </p:cNvSpPr>
          <p:nvPr>
            <p:ph type="title"/>
          </p:nvPr>
        </p:nvSpPr>
        <p:spPr/>
        <p:txBody>
          <a:bodyPr/>
          <a:lstStyle/>
          <a:p>
            <a:r>
              <a:rPr lang="en-US" dirty="0"/>
              <a:t>Coupling and Embedding GIS and Agent-based Models</a:t>
            </a:r>
          </a:p>
        </p:txBody>
      </p:sp>
      <p:pic>
        <p:nvPicPr>
          <p:cNvPr id="5" name="Content Placeholder 4">
            <a:extLst>
              <a:ext uri="{FF2B5EF4-FFF2-40B4-BE49-F238E27FC236}">
                <a16:creationId xmlns:a16="http://schemas.microsoft.com/office/drawing/2014/main" id="{68A0CB88-90C7-9C4A-AA97-BB6415D1C189}"/>
              </a:ext>
            </a:extLst>
          </p:cNvPr>
          <p:cNvPicPr>
            <a:picLocks noGrp="1" noChangeAspect="1"/>
          </p:cNvPicPr>
          <p:nvPr>
            <p:ph idx="1"/>
          </p:nvPr>
        </p:nvPicPr>
        <p:blipFill>
          <a:blip r:embed="rId2"/>
          <a:stretch>
            <a:fillRect/>
          </a:stretch>
        </p:blipFill>
        <p:spPr>
          <a:xfrm>
            <a:off x="977275" y="1690688"/>
            <a:ext cx="10237450" cy="4897546"/>
          </a:xfrm>
        </p:spPr>
      </p:pic>
    </p:spTree>
    <p:extLst>
      <p:ext uri="{BB962C8B-B14F-4D97-AF65-F5344CB8AC3E}">
        <p14:creationId xmlns:p14="http://schemas.microsoft.com/office/powerpoint/2010/main" val="125560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7061-3743-2D48-8966-510956962EA8}"/>
              </a:ext>
            </a:extLst>
          </p:cNvPr>
          <p:cNvSpPr>
            <a:spLocks noGrp="1"/>
          </p:cNvSpPr>
          <p:nvPr>
            <p:ph type="title"/>
          </p:nvPr>
        </p:nvSpPr>
        <p:spPr>
          <a:xfrm>
            <a:off x="448733" y="382059"/>
            <a:ext cx="6968290" cy="1599142"/>
          </a:xfrm>
        </p:spPr>
        <p:txBody>
          <a:bodyPr>
            <a:normAutofit fontScale="90000"/>
          </a:bodyPr>
          <a:lstStyle/>
          <a:p>
            <a:r>
              <a:rPr lang="en-US" dirty="0"/>
              <a:t>Tools for Constructing and Developing Agent-based Models</a:t>
            </a:r>
          </a:p>
        </p:txBody>
      </p:sp>
      <p:pic>
        <p:nvPicPr>
          <p:cNvPr id="5" name="Content Placeholder 4">
            <a:extLst>
              <a:ext uri="{FF2B5EF4-FFF2-40B4-BE49-F238E27FC236}">
                <a16:creationId xmlns:a16="http://schemas.microsoft.com/office/drawing/2014/main" id="{334DBC1F-C207-B14F-8473-719CFD70C1EF}"/>
              </a:ext>
            </a:extLst>
          </p:cNvPr>
          <p:cNvPicPr>
            <a:picLocks noGrp="1" noChangeAspect="1"/>
          </p:cNvPicPr>
          <p:nvPr>
            <p:ph idx="1"/>
          </p:nvPr>
        </p:nvPicPr>
        <p:blipFill>
          <a:blip r:embed="rId2"/>
          <a:stretch>
            <a:fillRect/>
          </a:stretch>
        </p:blipFill>
        <p:spPr>
          <a:xfrm>
            <a:off x="7806490" y="1"/>
            <a:ext cx="4385510" cy="6858000"/>
          </a:xfrm>
        </p:spPr>
      </p:pic>
    </p:spTree>
    <p:extLst>
      <p:ext uri="{BB962C8B-B14F-4D97-AF65-F5344CB8AC3E}">
        <p14:creationId xmlns:p14="http://schemas.microsoft.com/office/powerpoint/2010/main" val="348033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2435-7248-3B48-8BDF-53E90D03DFA7}"/>
              </a:ext>
            </a:extLst>
          </p:cNvPr>
          <p:cNvSpPr>
            <a:spLocks noGrp="1"/>
          </p:cNvSpPr>
          <p:nvPr>
            <p:ph type="title"/>
          </p:nvPr>
        </p:nvSpPr>
        <p:spPr/>
        <p:txBody>
          <a:bodyPr/>
          <a:lstStyle/>
          <a:p>
            <a:r>
              <a:rPr lang="en-US" dirty="0"/>
              <a:t>Swarm</a:t>
            </a:r>
          </a:p>
        </p:txBody>
      </p:sp>
      <p:sp>
        <p:nvSpPr>
          <p:cNvPr id="3" name="Content Placeholder 2">
            <a:extLst>
              <a:ext uri="{FF2B5EF4-FFF2-40B4-BE49-F238E27FC236}">
                <a16:creationId xmlns:a16="http://schemas.microsoft.com/office/drawing/2014/main" id="{E49630C9-C326-6A4A-8629-8835AC897C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606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2CD1-B271-0D4A-859A-05BC09EDA1D2}"/>
              </a:ext>
            </a:extLst>
          </p:cNvPr>
          <p:cNvSpPr>
            <a:spLocks noGrp="1"/>
          </p:cNvSpPr>
          <p:nvPr>
            <p:ph type="title"/>
          </p:nvPr>
        </p:nvSpPr>
        <p:spPr/>
        <p:txBody>
          <a:bodyPr/>
          <a:lstStyle/>
          <a:p>
            <a:r>
              <a:rPr lang="en-US" dirty="0"/>
              <a:t>MASON</a:t>
            </a:r>
          </a:p>
        </p:txBody>
      </p:sp>
      <p:pic>
        <p:nvPicPr>
          <p:cNvPr id="5" name="Content Placeholder 4">
            <a:extLst>
              <a:ext uri="{FF2B5EF4-FFF2-40B4-BE49-F238E27FC236}">
                <a16:creationId xmlns:a16="http://schemas.microsoft.com/office/drawing/2014/main" id="{AE44102A-1CEF-B045-AAE2-E75FF04B5C79}"/>
              </a:ext>
            </a:extLst>
          </p:cNvPr>
          <p:cNvPicPr>
            <a:picLocks noGrp="1" noChangeAspect="1"/>
          </p:cNvPicPr>
          <p:nvPr>
            <p:ph idx="1"/>
          </p:nvPr>
        </p:nvPicPr>
        <p:blipFill>
          <a:blip r:embed="rId2"/>
          <a:stretch>
            <a:fillRect/>
          </a:stretch>
        </p:blipFill>
        <p:spPr>
          <a:xfrm>
            <a:off x="6253195" y="365125"/>
            <a:ext cx="4664008" cy="4351338"/>
          </a:xfrm>
        </p:spPr>
      </p:pic>
      <p:sp>
        <p:nvSpPr>
          <p:cNvPr id="6" name="TextBox 5">
            <a:extLst>
              <a:ext uri="{FF2B5EF4-FFF2-40B4-BE49-F238E27FC236}">
                <a16:creationId xmlns:a16="http://schemas.microsoft.com/office/drawing/2014/main" id="{85C2092D-C391-214F-987C-5BD49D93DEA8}"/>
              </a:ext>
            </a:extLst>
          </p:cNvPr>
          <p:cNvSpPr txBox="1"/>
          <p:nvPr/>
        </p:nvSpPr>
        <p:spPr>
          <a:xfrm>
            <a:off x="5058832" y="5103674"/>
            <a:ext cx="7052734" cy="1754326"/>
          </a:xfrm>
          <a:prstGeom prst="rect">
            <a:avLst/>
          </a:prstGeom>
          <a:noFill/>
        </p:spPr>
        <p:txBody>
          <a:bodyPr wrap="square" rtlCol="0">
            <a:spAutoFit/>
          </a:bodyPr>
          <a:lstStyle/>
          <a:p>
            <a:r>
              <a:rPr lang="en-US" dirty="0"/>
              <a:t>Figure 6.2: A selection of MASON spatial models (A): Agents (red) exiting a building based on raster data and the resulting trails (yellow). (B) An urban growth model where red areas represent new developments. (C) A Schelling type of model using census areas in Washington DC as its spatial environment. (D) Agents (red circles) moving along on sidewalks (grey lines).</a:t>
            </a:r>
          </a:p>
        </p:txBody>
      </p:sp>
    </p:spTree>
    <p:extLst>
      <p:ext uri="{BB962C8B-B14F-4D97-AF65-F5344CB8AC3E}">
        <p14:creationId xmlns:p14="http://schemas.microsoft.com/office/powerpoint/2010/main" val="230878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25CB-B7C6-BD49-A901-DC1BD4635CE0}"/>
              </a:ext>
            </a:extLst>
          </p:cNvPr>
          <p:cNvSpPr>
            <a:spLocks noGrp="1"/>
          </p:cNvSpPr>
          <p:nvPr>
            <p:ph type="title"/>
          </p:nvPr>
        </p:nvSpPr>
        <p:spPr/>
        <p:txBody>
          <a:bodyPr/>
          <a:lstStyle/>
          <a:p>
            <a:r>
              <a:rPr lang="en-US" dirty="0"/>
              <a:t>Repast</a:t>
            </a:r>
          </a:p>
        </p:txBody>
      </p:sp>
      <p:pic>
        <p:nvPicPr>
          <p:cNvPr id="5" name="Content Placeholder 4">
            <a:extLst>
              <a:ext uri="{FF2B5EF4-FFF2-40B4-BE49-F238E27FC236}">
                <a16:creationId xmlns:a16="http://schemas.microsoft.com/office/drawing/2014/main" id="{9A9D6BD8-190E-5B4F-93CA-7007CB523A69}"/>
              </a:ext>
            </a:extLst>
          </p:cNvPr>
          <p:cNvPicPr>
            <a:picLocks noGrp="1" noChangeAspect="1"/>
          </p:cNvPicPr>
          <p:nvPr>
            <p:ph idx="1"/>
          </p:nvPr>
        </p:nvPicPr>
        <p:blipFill>
          <a:blip r:embed="rId2"/>
          <a:stretch>
            <a:fillRect/>
          </a:stretch>
        </p:blipFill>
        <p:spPr>
          <a:xfrm>
            <a:off x="1263126" y="1825625"/>
            <a:ext cx="9665748" cy="4351338"/>
          </a:xfrm>
        </p:spPr>
      </p:pic>
      <p:sp>
        <p:nvSpPr>
          <p:cNvPr id="6" name="TextBox 5">
            <a:extLst>
              <a:ext uri="{FF2B5EF4-FFF2-40B4-BE49-F238E27FC236}">
                <a16:creationId xmlns:a16="http://schemas.microsoft.com/office/drawing/2014/main" id="{68596017-A5DD-A743-B12A-767E0AF5309C}"/>
              </a:ext>
            </a:extLst>
          </p:cNvPr>
          <p:cNvSpPr txBox="1"/>
          <p:nvPr/>
        </p:nvSpPr>
        <p:spPr>
          <a:xfrm>
            <a:off x="4764065" y="5850235"/>
            <a:ext cx="7427935" cy="923330"/>
          </a:xfrm>
          <a:prstGeom prst="rect">
            <a:avLst/>
          </a:prstGeom>
          <a:noFill/>
        </p:spPr>
        <p:txBody>
          <a:bodyPr wrap="square" rtlCol="0">
            <a:spAutoFit/>
          </a:bodyPr>
          <a:lstStyle/>
          <a:p>
            <a:r>
              <a:rPr lang="en-US" dirty="0"/>
              <a:t>Figure 6.3: Examples of vector agent-based models in </a:t>
            </a:r>
            <a:r>
              <a:rPr lang="en-US" dirty="0" err="1"/>
              <a:t>Simphony</a:t>
            </a:r>
            <a:r>
              <a:rPr lang="en-US" dirty="0"/>
              <a:t>. (A) Agents (red stars) moving along on sidewalks (grey Lines). (B) An agent-based model overlaid on NASA world wind (Source: Repast, 2016)</a:t>
            </a:r>
          </a:p>
        </p:txBody>
      </p:sp>
    </p:spTree>
    <p:extLst>
      <p:ext uri="{BB962C8B-B14F-4D97-AF65-F5344CB8AC3E}">
        <p14:creationId xmlns:p14="http://schemas.microsoft.com/office/powerpoint/2010/main" val="8334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415</Words>
  <Application>Microsoft Macintosh PowerPoint</Application>
  <PresentationFormat>Widescreen</PresentationFormat>
  <Paragraphs>23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Chapter 6</vt:lpstr>
      <vt:lpstr>Learning Objectives</vt:lpstr>
      <vt:lpstr>Introduction</vt:lpstr>
      <vt:lpstr>Creating an ‘Artificial World’ from GIS Data</vt:lpstr>
      <vt:lpstr>Coupling and Embedding GIS and Agent-based Models</vt:lpstr>
      <vt:lpstr>Tools for Constructing and Developing Agent-based Models</vt:lpstr>
      <vt:lpstr>Swarm</vt:lpstr>
      <vt:lpstr>MASON</vt:lpstr>
      <vt:lpstr>Repast</vt:lpstr>
      <vt:lpstr>NetLogo</vt:lpstr>
      <vt:lpstr>GAMA</vt:lpstr>
      <vt:lpstr>Using Raster Data in NetLogo</vt:lpstr>
      <vt:lpstr>Raster Model Examples: Urban Growth and Pedestrian Modelling</vt:lpstr>
      <vt:lpstr>Urban Growth</vt:lpstr>
      <vt:lpstr>Pedestrian Modelling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8</cp:revision>
  <dcterms:created xsi:type="dcterms:W3CDTF">2018-07-16T13:06:35Z</dcterms:created>
  <dcterms:modified xsi:type="dcterms:W3CDTF">2018-11-06T19:00:29Z</dcterms:modified>
</cp:coreProperties>
</file>