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77" r:id="rId3"/>
    <p:sldId id="271"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snapToObjects="1">
      <p:cViewPr varScale="1">
        <p:scale>
          <a:sx n="101" d="100"/>
          <a:sy n="101" d="100"/>
        </p:scale>
        <p:origin x="4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DE39F-4749-5543-BEF0-EE11E597C9A3}" type="datetimeFigureOut">
              <a:rPr lang="en-US" smtClean="0"/>
              <a:t>11/6/18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C0D1B9-B7E0-F54B-8D0C-8679F12BC84B}" type="slidenum">
              <a:rPr lang="en-US" smtClean="0"/>
              <a:t>‹#›</a:t>
            </a:fld>
            <a:endParaRPr lang="en-US"/>
          </a:p>
        </p:txBody>
      </p:sp>
    </p:spTree>
    <p:extLst>
      <p:ext uri="{BB962C8B-B14F-4D97-AF65-F5344CB8AC3E}">
        <p14:creationId xmlns:p14="http://schemas.microsoft.com/office/powerpoint/2010/main" val="373857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evaluation is one of the central challenges associated with agent-based models. A key question that all modelers face is “how well does this model simulate the phenomenon of interest?”. While there are no universally accepted methods for evaluating agent-based models, researchers often adopt the same three stage process of verification, calibration and validation. This chapter presents an overview of the methods that are commonly used within each of these stages. The overarching aim of this chapter is to provide the reader with the knowledge to design their own approach to evaluating agent-based models.</a:t>
            </a:r>
          </a:p>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1</a:t>
            </a:fld>
            <a:endParaRPr lang="en-US"/>
          </a:p>
        </p:txBody>
      </p:sp>
    </p:spTree>
    <p:extLst>
      <p:ext uri="{BB962C8B-B14F-4D97-AF65-F5344CB8AC3E}">
        <p14:creationId xmlns:p14="http://schemas.microsoft.com/office/powerpoint/2010/main" val="3063833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C0D1B9-B7E0-F54B-8D0C-8679F12BC84B}" type="slidenum">
              <a:rPr lang="en-US" smtClean="0"/>
              <a:t>4</a:t>
            </a:fld>
            <a:endParaRPr lang="en-US"/>
          </a:p>
        </p:txBody>
      </p:sp>
    </p:spTree>
    <p:extLst>
      <p:ext uri="{BB962C8B-B14F-4D97-AF65-F5344CB8AC3E}">
        <p14:creationId xmlns:p14="http://schemas.microsoft.com/office/powerpoint/2010/main" val="284715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7A16-E78A-BE4A-AC43-8512E7D93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1F38C8-365B-CA4F-B19D-567E737B1A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28210-3A32-5F42-B6C1-4EC7285777A7}"/>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06277F9-D1A2-9843-B607-FCC14A031A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0A87-2C80-A64B-87FB-EF30B3D84BEC}"/>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8255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44AF-4076-ED4B-B391-C5A3489C0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2274F-54BF-764B-B515-33F41ADD7AE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3412C-0D19-274E-9402-8A7B85561B0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AC034415-ED19-A445-BD68-A64A25C0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E3F4D4-B881-F34A-81D6-2E0313F65EE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940806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434B5-95B9-8F45-9704-269CFCDE3C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E99913-B6B0-7C48-9E46-20EC11E0D7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E55D2-ADC8-E348-B484-18FD79F5F120}"/>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9547F7AC-E50A-D649-85D6-DB77ADB23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89C60-9BE1-C544-82FC-951DBED57A52}"/>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329942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72FB-6E84-2F49-8A51-0972418C7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F1C8D-6F5A-7D47-9201-3E7B6F545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AB3CC-E7E0-6340-B3A4-F00DB09C83B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7D837D03-AC59-D14F-9507-84D846908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9326-81CE-0942-A45E-A9A8005451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0659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8158-F8C2-434F-AD68-D86B3031D9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CBB0E7-5DE5-0D42-9359-2B7E8DAA3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10A837-B060-AA46-AA08-6F233B11970D}"/>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5CFEE10B-C123-1B45-B864-6B8D5BE99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CC4B6-2F8B-CA45-99D7-D48C1C9972F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75922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8530F-2ABB-F741-86CD-02B983C49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7B270D-31DF-824D-AAC7-1A8C490EB9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55378-871B-074A-9340-5A273CC147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61FB1B-E7C3-3547-A1B6-22B90A24B538}"/>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7F3ECCE9-7B6F-4948-8417-3E618E8577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C9493-26BA-D644-84CB-6514BD1933C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0077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FA1D-0768-FC4F-B75B-EDE0297EB4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5D8327-4932-5241-83AC-C7F223825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529289-DA97-FA4F-883B-1C08A606C7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275AA-C108-7C4D-9250-CEC009533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C4C786-F911-8F45-B48E-D4C85A8F3C2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578C52-1C7D-8B4B-BA4A-CE1D6F06640F}"/>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8" name="Footer Placeholder 7">
            <a:extLst>
              <a:ext uri="{FF2B5EF4-FFF2-40B4-BE49-F238E27FC236}">
                <a16:creationId xmlns:a16="http://schemas.microsoft.com/office/drawing/2014/main" id="{7E6D7468-D98E-E146-8C11-566E681496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3284EF-707E-DC42-ACCE-D4654F57CD2A}"/>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79364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226-982E-E240-BF1F-97AC71D0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C30596-EF95-C943-9C4C-04001C8BADF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4" name="Footer Placeholder 3">
            <a:extLst>
              <a:ext uri="{FF2B5EF4-FFF2-40B4-BE49-F238E27FC236}">
                <a16:creationId xmlns:a16="http://schemas.microsoft.com/office/drawing/2014/main" id="{332BA8BC-065B-2742-86D8-3DAEEF7DC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D01E8-BA1E-A747-8D70-0629550712AB}"/>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17303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C8AFC9-2394-FA4D-997A-E88CEA272745}"/>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3" name="Footer Placeholder 2">
            <a:extLst>
              <a:ext uri="{FF2B5EF4-FFF2-40B4-BE49-F238E27FC236}">
                <a16:creationId xmlns:a16="http://schemas.microsoft.com/office/drawing/2014/main" id="{65E573A5-1335-AE42-BF09-1FCBDAAF3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33E51-7F7D-CE46-8B95-7568215B7AE1}"/>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2478999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48E5-E07D-1743-B852-D6ECD3108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EEBEEA-F298-024B-95FB-9C751B77EB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06EB14-9D0B-2648-B3DB-11824B88B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976687-76B2-4140-83AC-8536F4E951D6}"/>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48A96F32-9D50-C041-B009-75800376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142CE-848C-BD4E-8A40-32AB7BD028CF}"/>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634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99C7-4255-864E-8B0F-406D4E839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5CA03A-A409-8347-90BF-5F664DFFD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50B80-F53D-A846-921D-8A929C4D1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56D389-B843-E349-8890-DA1714FA9731}"/>
              </a:ext>
            </a:extLst>
          </p:cNvPr>
          <p:cNvSpPr>
            <a:spLocks noGrp="1"/>
          </p:cNvSpPr>
          <p:nvPr>
            <p:ph type="dt" sz="half" idx="10"/>
          </p:nvPr>
        </p:nvSpPr>
        <p:spPr/>
        <p:txBody>
          <a:bodyPr/>
          <a:lstStyle/>
          <a:p>
            <a:fld id="{53326AB7-C146-8643-AC32-1D896C71A7F3}" type="datetimeFigureOut">
              <a:rPr lang="en-US" smtClean="0"/>
              <a:t>11/6/18</a:t>
            </a:fld>
            <a:endParaRPr lang="en-US"/>
          </a:p>
        </p:txBody>
      </p:sp>
      <p:sp>
        <p:nvSpPr>
          <p:cNvPr id="6" name="Footer Placeholder 5">
            <a:extLst>
              <a:ext uri="{FF2B5EF4-FFF2-40B4-BE49-F238E27FC236}">
                <a16:creationId xmlns:a16="http://schemas.microsoft.com/office/drawing/2014/main" id="{3F7AB3BD-8BDF-0E40-A12B-116E426197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131EEB-3496-6746-BF21-5BF059F85A04}"/>
              </a:ext>
            </a:extLst>
          </p:cNvPr>
          <p:cNvSpPr>
            <a:spLocks noGrp="1"/>
          </p:cNvSpPr>
          <p:nvPr>
            <p:ph type="sldNum" sz="quarter" idx="12"/>
          </p:nvPr>
        </p:nvSpPr>
        <p:spPr/>
        <p:txBody>
          <a:bodyPr/>
          <a:lstStyle/>
          <a:p>
            <a:fld id="{A1AD58D8-E8DF-BD44-A759-57D7987C3BA5}" type="slidenum">
              <a:rPr lang="en-US" smtClean="0"/>
              <a:t>‹#›</a:t>
            </a:fld>
            <a:endParaRPr lang="en-US"/>
          </a:p>
        </p:txBody>
      </p:sp>
    </p:spTree>
    <p:extLst>
      <p:ext uri="{BB962C8B-B14F-4D97-AF65-F5344CB8AC3E}">
        <p14:creationId xmlns:p14="http://schemas.microsoft.com/office/powerpoint/2010/main" val="1805990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B2A93-86B7-724F-A8E8-70A991C76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3B9F64-2C6A-CE48-AB9D-FB7CE414B3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EB4216-D3B6-004E-8D9D-334728146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326AB7-C146-8643-AC32-1D896C71A7F3}" type="datetimeFigureOut">
              <a:rPr lang="en-US" smtClean="0"/>
              <a:t>11/6/18</a:t>
            </a:fld>
            <a:endParaRPr lang="en-US"/>
          </a:p>
        </p:txBody>
      </p:sp>
      <p:sp>
        <p:nvSpPr>
          <p:cNvPr id="5" name="Footer Placeholder 4">
            <a:extLst>
              <a:ext uri="{FF2B5EF4-FFF2-40B4-BE49-F238E27FC236}">
                <a16:creationId xmlns:a16="http://schemas.microsoft.com/office/drawing/2014/main" id="{6B9742FF-E815-B64D-B6D5-E2973185B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4E5B1-99C5-FF4A-8E8B-D292DC7708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D58D8-E8DF-BD44-A759-57D7987C3BA5}" type="slidenum">
              <a:rPr lang="en-US" smtClean="0"/>
              <a:t>‹#›</a:t>
            </a:fld>
            <a:endParaRPr lang="en-US"/>
          </a:p>
        </p:txBody>
      </p:sp>
    </p:spTree>
    <p:extLst>
      <p:ext uri="{BB962C8B-B14F-4D97-AF65-F5344CB8AC3E}">
        <p14:creationId xmlns:p14="http://schemas.microsoft.com/office/powerpoint/2010/main" val="2540692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4B8958-18D9-FC43-9FD7-FFC19E3EA19A}"/>
              </a:ext>
            </a:extLst>
          </p:cNvPr>
          <p:cNvPicPr>
            <a:picLocks noChangeAspect="1"/>
          </p:cNvPicPr>
          <p:nvPr/>
        </p:nvPicPr>
        <p:blipFill rotWithShape="1">
          <a:blip r:embed="rId3"/>
          <a:srcRect r="3747"/>
          <a:stretch/>
        </p:blipFill>
        <p:spPr>
          <a:xfrm>
            <a:off x="20" y="10"/>
            <a:ext cx="4637226" cy="6857990"/>
          </a:xfrm>
          <a:prstGeom prst="rect">
            <a:avLst/>
          </a:prstGeom>
        </p:spPr>
      </p:pic>
      <p:sp>
        <p:nvSpPr>
          <p:cNvPr id="9" name="Rectangle 8">
            <a:extLst>
              <a:ext uri="{FF2B5EF4-FFF2-40B4-BE49-F238E27FC236}">
                <a16:creationId xmlns:a16="http://schemas.microsoft.com/office/drawing/2014/main" id="{B9951BD9-0868-4CDB-ACD6-9C4209B5E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7247" y="0"/>
            <a:ext cx="755475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54A01-461C-1045-AC9B-35DD625CB021}"/>
              </a:ext>
            </a:extLst>
          </p:cNvPr>
          <p:cNvSpPr>
            <a:spLocks noGrp="1"/>
          </p:cNvSpPr>
          <p:nvPr>
            <p:ph type="ctrTitle"/>
          </p:nvPr>
        </p:nvSpPr>
        <p:spPr>
          <a:xfrm>
            <a:off x="5277328" y="640082"/>
            <a:ext cx="6274591" cy="3351602"/>
          </a:xfrm>
        </p:spPr>
        <p:txBody>
          <a:bodyPr>
            <a:normAutofit/>
          </a:bodyPr>
          <a:lstStyle/>
          <a:p>
            <a:pPr algn="l"/>
            <a:r>
              <a:rPr lang="en-US">
                <a:solidFill>
                  <a:schemeClr val="bg1"/>
                </a:solidFill>
              </a:rPr>
              <a:t>Chapter 10</a:t>
            </a:r>
          </a:p>
        </p:txBody>
      </p:sp>
      <p:sp>
        <p:nvSpPr>
          <p:cNvPr id="3" name="Subtitle 2">
            <a:extLst>
              <a:ext uri="{FF2B5EF4-FFF2-40B4-BE49-F238E27FC236}">
                <a16:creationId xmlns:a16="http://schemas.microsoft.com/office/drawing/2014/main" id="{1F6A411C-5F1C-D542-A211-0F0D7F10FA53}"/>
              </a:ext>
            </a:extLst>
          </p:cNvPr>
          <p:cNvSpPr>
            <a:spLocks noGrp="1"/>
          </p:cNvSpPr>
          <p:nvPr>
            <p:ph type="subTitle" idx="1"/>
          </p:nvPr>
        </p:nvSpPr>
        <p:spPr>
          <a:xfrm>
            <a:off x="5277327" y="4156276"/>
            <a:ext cx="6274592" cy="2061645"/>
          </a:xfrm>
        </p:spPr>
        <p:txBody>
          <a:bodyPr>
            <a:normAutofit/>
          </a:bodyPr>
          <a:lstStyle/>
          <a:p>
            <a:pPr algn="l"/>
            <a:r>
              <a:rPr lang="en-US">
                <a:solidFill>
                  <a:schemeClr val="bg1"/>
                </a:solidFill>
              </a:rPr>
              <a:t>Evaluating Our Models: Verification, Calibration, Validation</a:t>
            </a:r>
          </a:p>
        </p:txBody>
      </p:sp>
    </p:spTree>
    <p:extLst>
      <p:ext uri="{BB962C8B-B14F-4D97-AF65-F5344CB8AC3E}">
        <p14:creationId xmlns:p14="http://schemas.microsoft.com/office/powerpoint/2010/main" val="2719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8DDA-2150-1147-B1F2-04571D79B50E}"/>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DCCC874-872D-FA48-A5E3-8BFAA48781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397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78F-1A2D-8044-826D-BBA63371DC4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0F900AC-8ACD-6646-9D46-F69F5E911A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13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FA3E-60BC-9E45-9B7C-382A0B607EC8}"/>
              </a:ext>
            </a:extLst>
          </p:cNvPr>
          <p:cNvSpPr>
            <a:spLocks noGrp="1"/>
          </p:cNvSpPr>
          <p:nvPr>
            <p:ph type="title"/>
          </p:nvPr>
        </p:nvSpPr>
        <p:spPr/>
        <p:txBody>
          <a:bodyPr/>
          <a:lstStyle/>
          <a:p>
            <a:r>
              <a:rPr lang="en-US"/>
              <a:t>Evaluating Models: An Overview</a:t>
            </a:r>
          </a:p>
        </p:txBody>
      </p:sp>
      <p:sp>
        <p:nvSpPr>
          <p:cNvPr id="3" name="Content Placeholder 2">
            <a:extLst>
              <a:ext uri="{FF2B5EF4-FFF2-40B4-BE49-F238E27FC236}">
                <a16:creationId xmlns:a16="http://schemas.microsoft.com/office/drawing/2014/main" id="{A84748F5-1F81-E54D-9002-CDD205E013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3164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123</Words>
  <Application>Microsoft Macintosh PowerPoint</Application>
  <PresentationFormat>Widescreen</PresentationFormat>
  <Paragraphs>8</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Chapter 10</vt:lpstr>
      <vt:lpstr>Learning Objectives</vt:lpstr>
      <vt:lpstr>Introduction</vt:lpstr>
      <vt:lpstr>Evaluating Models: An Overview</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T Crooks</dc:creator>
  <cp:lastModifiedBy>Andrew T Crooks</cp:lastModifiedBy>
  <cp:revision>7</cp:revision>
  <dcterms:created xsi:type="dcterms:W3CDTF">2018-07-16T13:06:35Z</dcterms:created>
  <dcterms:modified xsi:type="dcterms:W3CDTF">2018-11-06T19:04:02Z</dcterms:modified>
</cp:coreProperties>
</file>