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81"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551"/>
  </p:normalViewPr>
  <p:slideViewPr>
    <p:cSldViewPr snapToGrid="0" snapToObjects="1">
      <p:cViewPr varScale="1">
        <p:scale>
          <a:sx n="101" d="100"/>
          <a:sy n="101"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a:p>
            <a:endParaRPr lang="en-US" dirty="0"/>
          </a:p>
        </p:txBody>
      </p:sp>
      <p:sp>
        <p:nvSpPr>
          <p:cNvPr id="4" name="Slide Number Placeholder 3"/>
          <p:cNvSpPr>
            <a:spLocks noGrp="1"/>
          </p:cNvSpPr>
          <p:nvPr>
            <p:ph type="sldNum" sz="quarter" idx="5"/>
          </p:nvPr>
        </p:nvSpPr>
        <p:spPr/>
        <p:txBody>
          <a:bodyPr/>
          <a:lstStyle/>
          <a:p>
            <a:fld id="{D0AC5D2E-38EA-0243-B2EF-AD7634BE96D8}" type="slidenum">
              <a:rPr lang="en-US" smtClean="0"/>
              <a:t>1</a:t>
            </a:fld>
            <a:endParaRPr lang="en-US"/>
          </a:p>
        </p:txBody>
      </p:sp>
    </p:spTree>
    <p:extLst>
      <p:ext uri="{BB962C8B-B14F-4D97-AF65-F5344CB8AC3E}">
        <p14:creationId xmlns:p14="http://schemas.microsoft.com/office/powerpoint/2010/main" val="228956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p:txBody>
      </p:sp>
      <p:sp>
        <p:nvSpPr>
          <p:cNvPr id="4" name="Slide Number Placeholder 3"/>
          <p:cNvSpPr>
            <a:spLocks noGrp="1"/>
          </p:cNvSpPr>
          <p:nvPr>
            <p:ph type="sldNum" sz="quarter" idx="10"/>
          </p:nvPr>
        </p:nvSpPr>
        <p:spPr/>
        <p:txBody>
          <a:bodyPr/>
          <a:lstStyle/>
          <a:p>
            <a:fld id="{D0AC5D2E-38EA-0243-B2EF-AD7634BE96D8}" type="slidenum">
              <a:rPr lang="en-US" smtClean="0"/>
              <a:t>3</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7</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22</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agent-based models have been contrasted to other common modelling approaches used within the social sciences. The purpose of this was to give an overview of these approaches and through experimentation, to highlight their differences to agent-based modelling. In agent-based models, patterns emerge from the direct interaction of multiple heterogeneous agents from the '\</a:t>
            </a:r>
            <a:r>
              <a:rPr lang="en-US" dirty="0" err="1"/>
              <a:t>textit</a:t>
            </a:r>
            <a:r>
              <a:rPr lang="en-US" dirty="0"/>
              <a:t>{bottom up}'. In such models we have individual agents, which is not the case in SD or spatial interaction models. The use of the SIR example demonstrated that diseases do not spread via spatial diffusion (i.e. from one cell to another cell as in the CA model) but by direct agent-to-agent interaction. </a:t>
            </a:r>
          </a:p>
        </p:txBody>
      </p:sp>
      <p:sp>
        <p:nvSpPr>
          <p:cNvPr id="4" name="Slide Number Placeholder 3"/>
          <p:cNvSpPr>
            <a:spLocks noGrp="1"/>
          </p:cNvSpPr>
          <p:nvPr>
            <p:ph type="sldNum" sz="quarter" idx="10"/>
          </p:nvPr>
        </p:nvSpPr>
        <p:spPr/>
        <p:txBody>
          <a:bodyPr/>
          <a:lstStyle/>
          <a:p>
            <a:fld id="{D0AC5D2E-38EA-0243-B2EF-AD7634BE96D8}" type="slidenum">
              <a:rPr lang="en-US" smtClean="0"/>
              <a:t>26</a:t>
            </a:fld>
            <a:endParaRPr lang="en-US"/>
          </a:p>
        </p:txBody>
      </p:sp>
    </p:spTree>
    <p:extLst>
      <p:ext uri="{BB962C8B-B14F-4D97-AF65-F5344CB8AC3E}">
        <p14:creationId xmlns:p14="http://schemas.microsoft.com/office/powerpoint/2010/main" val="366482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C4175D-478A-EC41-84D6-83CDAEFD0DB3}"/>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Alternative Modelling Approaches</a:t>
            </a:r>
          </a:p>
          <a:p>
            <a:pPr algn="l"/>
            <a:endParaRPr lang="en-US">
              <a:solidFill>
                <a:schemeClr val="bg1"/>
              </a:solidFill>
            </a:endParaRP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p:txBody>
          <a:bodyPr/>
          <a:lstStyle/>
          <a:p>
            <a:r>
              <a:rPr lang="en-US" dirty="0"/>
              <a:t>Comparing Different Modelling Approaches</a:t>
            </a:r>
          </a:p>
        </p:txBody>
      </p:sp>
      <p:pic>
        <p:nvPicPr>
          <p:cNvPr id="6" name="Content Placeholder 5">
            <a:extLst>
              <a:ext uri="{FF2B5EF4-FFF2-40B4-BE49-F238E27FC236}">
                <a16:creationId xmlns:a16="http://schemas.microsoft.com/office/drawing/2014/main" id="{E89BAEB7-AA3E-2549-B5AB-C175F17B0417}"/>
              </a:ext>
            </a:extLst>
          </p:cNvPr>
          <p:cNvPicPr>
            <a:picLocks noGrp="1" noChangeAspect="1"/>
          </p:cNvPicPr>
          <p:nvPr>
            <p:ph idx="1"/>
          </p:nvPr>
        </p:nvPicPr>
        <p:blipFill>
          <a:blip r:embed="rId2"/>
          <a:stretch>
            <a:fillRect/>
          </a:stretch>
        </p:blipFill>
        <p:spPr>
          <a:xfrm>
            <a:off x="838200" y="1998812"/>
            <a:ext cx="10515600" cy="4004964"/>
          </a:xfrm>
        </p:spPr>
      </p:pic>
    </p:spTree>
    <p:extLst>
      <p:ext uri="{BB962C8B-B14F-4D97-AF65-F5344CB8AC3E}">
        <p14:creationId xmlns:p14="http://schemas.microsoft.com/office/powerpoint/2010/main" val="9363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07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07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2"/>
          <a:stretch>
            <a:fillRect/>
          </a:stretch>
        </p:blipFill>
        <p:spPr>
          <a:xfrm>
            <a:off x="2249424" y="2066544"/>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Tree>
    <p:extLst>
      <p:ext uri="{BB962C8B-B14F-4D97-AF65-F5344CB8AC3E}">
        <p14:creationId xmlns:p14="http://schemas.microsoft.com/office/powerpoint/2010/main" val="127075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sp>
        <p:nvSpPr>
          <p:cNvPr id="6" name="TextBox 5">
            <a:extLst>
              <a:ext uri="{FF2B5EF4-FFF2-40B4-BE49-F238E27FC236}">
                <a16:creationId xmlns:a16="http://schemas.microsoft.com/office/drawing/2014/main" id="{577CE5F4-C251-844B-BBC1-D25CE7C6E451}"/>
              </a:ext>
            </a:extLst>
          </p:cNvPr>
          <p:cNvSpPr txBox="1"/>
          <p:nvPr/>
        </p:nvSpPr>
        <p:spPr>
          <a:xfrm>
            <a:off x="245532" y="6211669"/>
            <a:ext cx="11700933"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pic>
        <p:nvPicPr>
          <p:cNvPr id="8" name="Content Placeholder 7">
            <a:extLst>
              <a:ext uri="{FF2B5EF4-FFF2-40B4-BE49-F238E27FC236}">
                <a16:creationId xmlns:a16="http://schemas.microsoft.com/office/drawing/2014/main" id="{9D164AE6-DBEB-CD46-B920-6F70E3105C47}"/>
              </a:ext>
            </a:extLst>
          </p:cNvPr>
          <p:cNvPicPr>
            <a:picLocks noGrp="1" noChangeAspect="1"/>
          </p:cNvPicPr>
          <p:nvPr>
            <p:ph idx="1"/>
          </p:nvPr>
        </p:nvPicPr>
        <p:blipFill>
          <a:blip r:embed="rId2"/>
          <a:stretch>
            <a:fillRect/>
          </a:stretch>
        </p:blipFill>
        <p:spPr>
          <a:xfrm>
            <a:off x="2249424" y="2066544"/>
            <a:ext cx="7581108" cy="3867912"/>
          </a:xfrm>
        </p:spPr>
      </p:pic>
    </p:spTree>
    <p:extLst>
      <p:ext uri="{BB962C8B-B14F-4D97-AF65-F5344CB8AC3E}">
        <p14:creationId xmlns:p14="http://schemas.microsoft.com/office/powerpoint/2010/main" val="286185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err="1"/>
              <a:t>Disscssion</a:t>
            </a:r>
            <a:endParaRPr lang="en-US" dirty="0"/>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23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9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821</Words>
  <Application>Microsoft Macintosh PowerPoint</Application>
  <PresentationFormat>Widescreen</PresentationFormat>
  <Paragraphs>53</Paragraphs>
  <Slides>26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Chapter 11</vt:lpstr>
      <vt:lpstr>Learning Objectives</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vt:lpstr>
      <vt:lpstr>Comparative Analysis</vt:lpstr>
      <vt:lpstr>Disscssion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31</cp:revision>
  <dcterms:created xsi:type="dcterms:W3CDTF">2018-07-16T13:06:35Z</dcterms:created>
  <dcterms:modified xsi:type="dcterms:W3CDTF">2018-11-06T19:05:34Z</dcterms:modified>
</cp:coreProperties>
</file>