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7" r:id="rId3"/>
    <p:sldId id="271" r:id="rId4"/>
    <p:sldId id="272" r:id="rId5"/>
    <p:sldId id="257" r:id="rId6"/>
    <p:sldId id="296" r:id="rId7"/>
    <p:sldId id="273" r:id="rId8"/>
    <p:sldId id="274" r:id="rId9"/>
    <p:sldId id="275" r:id="rId10"/>
    <p:sldId id="278" r:id="rId11"/>
    <p:sldId id="258" r:id="rId12"/>
    <p:sldId id="286" r:id="rId13"/>
    <p:sldId id="287" r:id="rId14"/>
    <p:sldId id="298" r:id="rId15"/>
    <p:sldId id="289" r:id="rId16"/>
    <p:sldId id="299" r:id="rId17"/>
    <p:sldId id="300" r:id="rId18"/>
    <p:sldId id="265" r:id="rId19"/>
    <p:sldId id="291" r:id="rId20"/>
    <p:sldId id="266" r:id="rId21"/>
    <p:sldId id="297" r:id="rId22"/>
    <p:sldId id="267" r:id="rId23"/>
    <p:sldId id="292" r:id="rId24"/>
    <p:sldId id="268" r:id="rId25"/>
    <p:sldId id="293" r:id="rId26"/>
    <p:sldId id="269" r:id="rId27"/>
    <p:sldId id="294" r:id="rId28"/>
    <p:sldId id="270" r:id="rId29"/>
    <p:sldId id="295"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70112"/>
  </p:normalViewPr>
  <p:slideViewPr>
    <p:cSldViewPr snapToGrid="0" snapToObjects="1">
      <p:cViewPr varScale="1">
        <p:scale>
          <a:sx n="70" d="100"/>
          <a:sy n="70" d="100"/>
        </p:scale>
        <p:origin x="18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8BB5-096B-E445-85A8-4DACD3562D41}"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11BC-0202-DE4D-9167-A0B0F1A6BEFB}" type="slidenum">
              <a:rPr lang="en-US" smtClean="0"/>
              <a:t>‹#›</a:t>
            </a:fld>
            <a:endParaRPr lang="en-US"/>
          </a:p>
        </p:txBody>
      </p:sp>
    </p:spTree>
    <p:extLst>
      <p:ext uri="{BB962C8B-B14F-4D97-AF65-F5344CB8AC3E}">
        <p14:creationId xmlns:p14="http://schemas.microsoft.com/office/powerpoint/2010/main" val="307276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1</a:t>
            </a:fld>
            <a:endParaRPr lang="en-US"/>
          </a:p>
        </p:txBody>
      </p:sp>
    </p:spTree>
    <p:extLst>
      <p:ext uri="{BB962C8B-B14F-4D97-AF65-F5344CB8AC3E}">
        <p14:creationId xmlns:p14="http://schemas.microsoft.com/office/powerpoint/2010/main" val="327594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questions that social scientists and geographers need to consider when designing and building an agent-based model? What design frameworks and software toolkits are available to use? What are their relative pros and cons? What methods are available for documenting design concepts and why are they useful to </a:t>
            </a:r>
            <a:r>
              <a:rPr lang="en-US" dirty="0" err="1"/>
              <a:t>modellers</a:t>
            </a:r>
            <a:r>
              <a:rPr lang="en-US" dirty="0"/>
              <a:t>? This chapter will introduce the core concepts and frameworks that can be used to plan, implement and disseminate geographical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13</a:t>
            </a:fld>
            <a:endParaRPr lang="en-US"/>
          </a:p>
        </p:txBody>
      </p:sp>
    </p:spTree>
    <p:extLst>
      <p:ext uri="{BB962C8B-B14F-4D97-AF65-F5344CB8AC3E}">
        <p14:creationId xmlns:p14="http://schemas.microsoft.com/office/powerpoint/2010/main" val="881445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 </a:t>
            </a:r>
            <a:r>
              <a:rPr lang="en-US" sz="1200" kern="1200" dirty="0">
                <a:solidFill>
                  <a:schemeClr val="tx1"/>
                </a:solidFill>
                <a:effectLst/>
                <a:latin typeface="+mn-lt"/>
                <a:ea typeface="+mn-ea"/>
                <a:cs typeface="+mn-cs"/>
              </a:rPr>
              <a:t>NetLogo contexts: the observer, patches and turtles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14</a:t>
            </a:fld>
            <a:endParaRPr lang="en-US"/>
          </a:p>
        </p:txBody>
      </p:sp>
    </p:spTree>
    <p:extLst>
      <p:ext uri="{BB962C8B-B14F-4D97-AF65-F5344CB8AC3E}">
        <p14:creationId xmlns:p14="http://schemas.microsoft.com/office/powerpoint/2010/main" val="48733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15</a:t>
            </a:fld>
            <a:endParaRPr lang="en-US"/>
          </a:p>
        </p:txBody>
      </p:sp>
    </p:spTree>
    <p:extLst>
      <p:ext uri="{BB962C8B-B14F-4D97-AF65-F5344CB8AC3E}">
        <p14:creationId xmlns:p14="http://schemas.microsoft.com/office/powerpoint/2010/main" val="4074806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Figure: Abstracting </a:t>
            </a:r>
            <a:r>
              <a:rPr lang="en-US" sz="1200" kern="1200" dirty="0">
                <a:solidFill>
                  <a:schemeClr val="tx1"/>
                </a:solidFill>
                <a:effectLst/>
                <a:latin typeface="+mn-lt"/>
                <a:ea typeface="+mn-ea"/>
                <a:cs typeface="+mn-cs"/>
              </a:rPr>
              <a:t>from the real world to a series of layers to be used in the artificial world upon which the agent-based model is based</a:t>
            </a:r>
          </a:p>
        </p:txBody>
      </p:sp>
      <p:sp>
        <p:nvSpPr>
          <p:cNvPr id="4" name="Slide Number Placeholder 3"/>
          <p:cNvSpPr>
            <a:spLocks noGrp="1"/>
          </p:cNvSpPr>
          <p:nvPr>
            <p:ph type="sldNum" sz="quarter" idx="5"/>
          </p:nvPr>
        </p:nvSpPr>
        <p:spPr/>
        <p:txBody>
          <a:bodyPr/>
          <a:lstStyle/>
          <a:p>
            <a:fld id="{84AB11BC-0202-DE4D-9167-A0B0F1A6BEFB}" type="slidenum">
              <a:rPr lang="en-US" smtClean="0"/>
              <a:t>16</a:t>
            </a:fld>
            <a:endParaRPr lang="en-US"/>
          </a:p>
        </p:txBody>
      </p:sp>
    </p:spTree>
    <p:extLst>
      <p:ext uri="{BB962C8B-B14F-4D97-AF65-F5344CB8AC3E}">
        <p14:creationId xmlns:p14="http://schemas.microsoft.com/office/powerpoint/2010/main" val="53455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explores the most common approaches by which researchers incorporate human </a:t>
            </a:r>
            <a:r>
              <a:rPr lang="en-US" dirty="0" err="1"/>
              <a:t>behaviour</a:t>
            </a:r>
            <a:r>
              <a:rPr lang="en-US" dirty="0"/>
              <a:t> into agent-based models. We explain why it can be necessary to model human </a:t>
            </a:r>
            <a:r>
              <a:rPr lang="en-US" dirty="0" err="1"/>
              <a:t>behaviour</a:t>
            </a:r>
            <a:r>
              <a:rPr lang="en-US" dirty="0"/>
              <a:t> and the main considerations that the researcher needs to be aware of when developing an agent-based model. From this, we present an overview of the two main broad approaches, mathematical and conceptual cognitive models when it comes to modelling human </a:t>
            </a:r>
            <a:r>
              <a:rPr lang="en-US" dirty="0" err="1"/>
              <a:t>behaviour</a:t>
            </a:r>
            <a:r>
              <a:rPr lang="en-US" dirty="0"/>
              <a:t> in agent-based models. We supplement this discussion with two case-studies that provide examples of how these approaches can be implemented, both examples have the model code available that can be downloaded and experimented with. The chapter finishes with a discussion of some of the thorny issues that researchers need to be aware of when attempting to simulate </a:t>
            </a:r>
            <a:r>
              <a:rPr lang="en-US" dirty="0" err="1"/>
              <a:t>behaviour</a:t>
            </a:r>
            <a:r>
              <a:rPr lang="en-US" dirty="0"/>
              <a:t> within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18</a:t>
            </a:fld>
            <a:endParaRPr lang="en-US"/>
          </a:p>
        </p:txBody>
      </p:sp>
    </p:spTree>
    <p:extLst>
      <p:ext uri="{BB962C8B-B14F-4D97-AF65-F5344CB8AC3E}">
        <p14:creationId xmlns:p14="http://schemas.microsoft.com/office/powerpoint/2010/main" val="314823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19</a:t>
            </a:fld>
            <a:endParaRPr lang="en-US"/>
          </a:p>
        </p:txBody>
      </p:sp>
    </p:spTree>
    <p:extLst>
      <p:ext uri="{BB962C8B-B14F-4D97-AF65-F5344CB8AC3E}">
        <p14:creationId xmlns:p14="http://schemas.microsoft.com/office/powerpoint/2010/main" val="78847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Networks play a critical role in our lives in terms of physical networks we use to navigate upon, our social networks and more recently how we communicate via cyber networks (e.g. social media). This chapter provides a brief introduction to such networks and shows how they can be integrated into agent-based models. Importantly, a model is also introduced that demonstrates how to navigate agents along a physical road network (this is a common requirement for spatially-explicit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20</a:t>
            </a:fld>
            <a:endParaRPr lang="en-US"/>
          </a:p>
        </p:txBody>
      </p:sp>
    </p:spTree>
    <p:extLst>
      <p:ext uri="{BB962C8B-B14F-4D97-AF65-F5344CB8AC3E}">
        <p14:creationId xmlns:p14="http://schemas.microsoft.com/office/powerpoint/2010/main" val="292281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21</a:t>
            </a:fld>
            <a:endParaRPr lang="en-US"/>
          </a:p>
        </p:txBody>
      </p:sp>
    </p:spTree>
    <p:extLst>
      <p:ext uri="{BB962C8B-B14F-4D97-AF65-F5344CB8AC3E}">
        <p14:creationId xmlns:p14="http://schemas.microsoft.com/office/powerpoint/2010/main" val="2247524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presents a range of statistics and algorithms that can be used to compare two spatial data sets. These are important for modelling because, at some point, it will be necessary to compare a model outcome to some real-world data in order to assess how reliable the model is. This chapter examines the statistics themselves, before Chapter 10 elaborates on how to evaluate the success of a model more broadly, part of which includes making use of the methods discussed here.</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22</a:t>
            </a:fld>
            <a:endParaRPr lang="en-US"/>
          </a:p>
        </p:txBody>
      </p:sp>
    </p:spTree>
    <p:extLst>
      <p:ext uri="{BB962C8B-B14F-4D97-AF65-F5344CB8AC3E}">
        <p14:creationId xmlns:p14="http://schemas.microsoft.com/office/powerpoint/2010/main" val="634890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23</a:t>
            </a:fld>
            <a:endParaRPr lang="en-US"/>
          </a:p>
        </p:txBody>
      </p:sp>
    </p:spTree>
    <p:extLst>
      <p:ext uri="{BB962C8B-B14F-4D97-AF65-F5344CB8AC3E}">
        <p14:creationId xmlns:p14="http://schemas.microsoft.com/office/powerpoint/2010/main" val="355579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a:t>
            </a:fld>
            <a:endParaRPr lang="en-US"/>
          </a:p>
        </p:txBody>
      </p:sp>
    </p:spTree>
    <p:extLst>
      <p:ext uri="{BB962C8B-B14F-4D97-AF65-F5344CB8AC3E}">
        <p14:creationId xmlns:p14="http://schemas.microsoft.com/office/powerpoint/2010/main" val="4115328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a:t>
            </a:r>
            <a:r>
              <a:rPr lang="en-US" dirty="0" err="1"/>
              <a:t>modellers</a:t>
            </a:r>
            <a:r>
              <a:rPr lang="en-US" dirty="0"/>
              <a:t> face is “</a:t>
            </a:r>
            <a:r>
              <a:rPr lang="en-US" i="1" dirty="0"/>
              <a:t>how well does this model simulate the phenomenon of interest?</a:t>
            </a:r>
            <a:r>
              <a:rPr lang="en-US" dirty="0"/>
              <a: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24</a:t>
            </a:fld>
            <a:endParaRPr lang="en-US"/>
          </a:p>
        </p:txBody>
      </p:sp>
    </p:spTree>
    <p:extLst>
      <p:ext uri="{BB962C8B-B14F-4D97-AF65-F5344CB8AC3E}">
        <p14:creationId xmlns:p14="http://schemas.microsoft.com/office/powerpoint/2010/main" val="1013950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25</a:t>
            </a:fld>
            <a:endParaRPr lang="en-US"/>
          </a:p>
        </p:txBody>
      </p:sp>
    </p:spTree>
    <p:extLst>
      <p:ext uri="{BB962C8B-B14F-4D97-AF65-F5344CB8AC3E}">
        <p14:creationId xmlns:p14="http://schemas.microsoft.com/office/powerpoint/2010/main" val="3215476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(CA), Microsimulation, Discreet Event Simulation (DES), System Dynamics (SD) and Spatial Interaction models.</a:t>
            </a:r>
          </a:p>
          <a:p>
            <a:endParaRPr lang="en-US" dirty="0"/>
          </a:p>
          <a:p>
            <a:r>
              <a:rPr lang="en-US" dirty="0"/>
              <a:t>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26</a:t>
            </a:fld>
            <a:endParaRPr lang="en-US"/>
          </a:p>
        </p:txBody>
      </p:sp>
    </p:spTree>
    <p:extLst>
      <p:ext uri="{BB962C8B-B14F-4D97-AF65-F5344CB8AC3E}">
        <p14:creationId xmlns:p14="http://schemas.microsoft.com/office/powerpoint/2010/main" val="4014083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27</a:t>
            </a:fld>
            <a:endParaRPr lang="en-US"/>
          </a:p>
        </p:txBody>
      </p:sp>
    </p:spTree>
    <p:extLst>
      <p:ext uri="{BB962C8B-B14F-4D97-AF65-F5344CB8AC3E}">
        <p14:creationId xmlns:p14="http://schemas.microsoft.com/office/powerpoint/2010/main" val="256261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reflects on the current state of the art of agent-based models and factors that may shape the future of this discipline. Specifically we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28</a:t>
            </a:fld>
            <a:endParaRPr lang="en-US"/>
          </a:p>
        </p:txBody>
      </p:sp>
    </p:spTree>
    <p:extLst>
      <p:ext uri="{BB962C8B-B14F-4D97-AF65-F5344CB8AC3E}">
        <p14:creationId xmlns:p14="http://schemas.microsoft.com/office/powerpoint/2010/main" val="2529831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29</a:t>
            </a:fld>
            <a:endParaRPr lang="en-US"/>
          </a:p>
        </p:txBody>
      </p:sp>
    </p:spTree>
    <p:extLst>
      <p:ext uri="{BB962C8B-B14F-4D97-AF65-F5344CB8AC3E}">
        <p14:creationId xmlns:p14="http://schemas.microsoft.com/office/powerpoint/2010/main" val="44539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3</a:t>
            </a:fld>
            <a:endParaRPr lang="en-US"/>
          </a:p>
        </p:txBody>
      </p:sp>
    </p:spTree>
    <p:extLst>
      <p:ext uri="{BB962C8B-B14F-4D97-AF65-F5344CB8AC3E}">
        <p14:creationId xmlns:p14="http://schemas.microsoft.com/office/powerpoint/2010/main" val="5153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4</a:t>
            </a:fld>
            <a:endParaRPr lang="en-US"/>
          </a:p>
        </p:txBody>
      </p:sp>
    </p:spTree>
    <p:extLst>
      <p:ext uri="{BB962C8B-B14F-4D97-AF65-F5344CB8AC3E}">
        <p14:creationId xmlns:p14="http://schemas.microsoft.com/office/powerpoint/2010/main" val="276800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7</a:t>
            </a:fld>
            <a:endParaRPr lang="en-US"/>
          </a:p>
        </p:txBody>
      </p:sp>
    </p:spTree>
    <p:extLst>
      <p:ext uri="{BB962C8B-B14F-4D97-AF65-F5344CB8AC3E}">
        <p14:creationId xmlns:p14="http://schemas.microsoft.com/office/powerpoint/2010/main" val="317488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 that data and data analysis techniques do</a:t>
            </a:r>
          </a:p>
          <a:p>
            <a:r>
              <a:rPr lang="en-US" sz="1200" kern="1200" dirty="0">
                <a:solidFill>
                  <a:schemeClr val="tx1"/>
                </a:solidFill>
                <a:effectLst/>
                <a:latin typeface="+mn-lt"/>
                <a:ea typeface="+mn-ea"/>
                <a:cs typeface="+mn-cs"/>
              </a:rPr>
              <a:t>not replace the scientific method of hypothesis, model and test. Data (and data</a:t>
            </a:r>
          </a:p>
          <a:p>
            <a:r>
              <a:rPr lang="en-US" sz="1200" kern="1200" dirty="0">
                <a:solidFill>
                  <a:schemeClr val="tx1"/>
                </a:solidFill>
                <a:effectLst/>
                <a:latin typeface="+mn-lt"/>
                <a:ea typeface="+mn-ea"/>
                <a:cs typeface="+mn-cs"/>
              </a:rPr>
              <a:t>science techniques) can help with answering research questions but often fails to</a:t>
            </a:r>
          </a:p>
          <a:p>
            <a:r>
              <a:rPr lang="en-US" sz="1200" kern="1200" dirty="0">
                <a:solidFill>
                  <a:schemeClr val="tx1"/>
                </a:solidFill>
                <a:effectLst/>
                <a:latin typeface="+mn-lt"/>
                <a:ea typeface="+mn-ea"/>
                <a:cs typeface="+mn-cs"/>
              </a:rPr>
              <a:t>reveal the casual effects (Mazur and Manley, 2016). Data does not give us the ‘why’,</a:t>
            </a:r>
          </a:p>
          <a:p>
            <a:r>
              <a:rPr lang="en-US" sz="1200" kern="1200" dirty="0">
                <a:solidFill>
                  <a:schemeClr val="tx1"/>
                </a:solidFill>
                <a:effectLst/>
                <a:latin typeface="+mn-lt"/>
                <a:ea typeface="+mn-ea"/>
                <a:cs typeface="+mn-cs"/>
              </a:rPr>
              <a:t>only the ‘what’, in the sense that it gives us the </a:t>
            </a:r>
            <a:r>
              <a:rPr lang="en-US" sz="1200" i="1" kern="1200" dirty="0">
                <a:solidFill>
                  <a:schemeClr val="tx1"/>
                </a:solidFill>
                <a:effectLst/>
                <a:latin typeface="+mn-lt"/>
                <a:ea typeface="+mn-ea"/>
                <a:cs typeface="+mn-cs"/>
              </a:rPr>
              <a:t>patterns </a:t>
            </a:r>
            <a:r>
              <a:rPr lang="en-US" sz="1200" kern="1200" dirty="0">
                <a:solidFill>
                  <a:schemeClr val="tx1"/>
                </a:solidFill>
                <a:effectLst/>
                <a:latin typeface="+mn-lt"/>
                <a:ea typeface="+mn-ea"/>
                <a:cs typeface="+mn-cs"/>
              </a:rPr>
              <a:t>but not the </a:t>
            </a:r>
            <a:r>
              <a:rPr lang="en-US" sz="1200" i="1" kern="1200" dirty="0">
                <a:solidFill>
                  <a:schemeClr val="tx1"/>
                </a:solidFill>
                <a:effectLst/>
                <a:latin typeface="+mn-lt"/>
                <a:ea typeface="+mn-ea"/>
                <a:cs typeface="+mn-cs"/>
              </a:rPr>
              <a:t>processes </a:t>
            </a:r>
            <a:r>
              <a:rPr lang="en-US" sz="1200" kern="1200" dirty="0">
                <a:solidFill>
                  <a:schemeClr val="tx1"/>
                </a:solidFill>
                <a:effectLst/>
                <a:latin typeface="+mn-lt"/>
                <a:ea typeface="+mn-ea"/>
                <a:cs typeface="+mn-cs"/>
              </a:rPr>
              <a:t>that</a:t>
            </a:r>
          </a:p>
          <a:p>
            <a:r>
              <a:rPr lang="en-US" sz="1200" kern="1200" dirty="0">
                <a:solidFill>
                  <a:schemeClr val="tx1"/>
                </a:solidFill>
                <a:effectLst/>
                <a:latin typeface="+mn-lt"/>
                <a:ea typeface="+mn-ea"/>
                <a:cs typeface="+mn-cs"/>
              </a:rPr>
              <a:t>cause them to emerge. For this, we need to model social interaction – this is the</a:t>
            </a:r>
          </a:p>
          <a:p>
            <a:r>
              <a:rPr lang="en-US" sz="1200" kern="1200" dirty="0">
                <a:solidFill>
                  <a:schemeClr val="tx1"/>
                </a:solidFill>
                <a:effectLst/>
                <a:latin typeface="+mn-lt"/>
                <a:ea typeface="+mn-ea"/>
                <a:cs typeface="+mn-cs"/>
              </a:rPr>
              <a:t>broader view of CSS (Torrens, 2010b; Cioffi-Revilla, 2014).</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8</a:t>
            </a:fld>
            <a:endParaRPr lang="en-US"/>
          </a:p>
        </p:txBody>
      </p:sp>
    </p:spTree>
    <p:extLst>
      <p:ext uri="{BB962C8B-B14F-4D97-AF65-F5344CB8AC3E}">
        <p14:creationId xmlns:p14="http://schemas.microsoft.com/office/powerpoint/2010/main" val="37714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9</a:t>
            </a:fld>
            <a:endParaRPr lang="en-US"/>
          </a:p>
        </p:txBody>
      </p:sp>
    </p:spTree>
    <p:extLst>
      <p:ext uri="{BB962C8B-B14F-4D97-AF65-F5344CB8AC3E}">
        <p14:creationId xmlns:p14="http://schemas.microsoft.com/office/powerpoint/2010/main" val="64995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10</a:t>
            </a:fld>
            <a:endParaRPr lang="en-US"/>
          </a:p>
        </p:txBody>
      </p:sp>
    </p:spTree>
    <p:extLst>
      <p:ext uri="{BB962C8B-B14F-4D97-AF65-F5344CB8AC3E}">
        <p14:creationId xmlns:p14="http://schemas.microsoft.com/office/powerpoint/2010/main" val="283209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Conceptualization of an agent-based model where people are connected to each other and take actions when a specific condition is met</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12</a:t>
            </a:fld>
            <a:endParaRPr lang="en-US"/>
          </a:p>
        </p:txBody>
      </p:sp>
    </p:spTree>
    <p:extLst>
      <p:ext uri="{BB962C8B-B14F-4D97-AF65-F5344CB8AC3E}">
        <p14:creationId xmlns:p14="http://schemas.microsoft.com/office/powerpoint/2010/main" val="97589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ccl.northwestern.edu/net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abmgi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ADF90-45B9-534F-96AB-E842E7DFF039}"/>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Agent-based Modelling and Geographical Information Systems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BEEB-141D-F841-9CA3-1E42EDDBF646}"/>
              </a:ext>
            </a:extLst>
          </p:cNvPr>
          <p:cNvSpPr>
            <a:spLocks noGrp="1"/>
          </p:cNvSpPr>
          <p:nvPr>
            <p:ph type="title"/>
          </p:nvPr>
        </p:nvSpPr>
        <p:spPr/>
        <p:txBody>
          <a:bodyPr/>
          <a:lstStyle/>
          <a:p>
            <a:r>
              <a:rPr lang="en-US" dirty="0"/>
              <a:t>Agent-Based Modelling and Geographical</a:t>
            </a:r>
            <a:br>
              <a:rPr lang="en-US" dirty="0"/>
            </a:br>
            <a:r>
              <a:rPr lang="en-US" dirty="0"/>
              <a:t>Information Systems</a:t>
            </a:r>
          </a:p>
        </p:txBody>
      </p:sp>
      <p:sp>
        <p:nvSpPr>
          <p:cNvPr id="3" name="Content Placeholder 2">
            <a:extLst>
              <a:ext uri="{FF2B5EF4-FFF2-40B4-BE49-F238E27FC236}">
                <a16:creationId xmlns:a16="http://schemas.microsoft.com/office/drawing/2014/main" id="{BDD478CE-F6B8-ED41-9785-EA4F9F8BFC7F}"/>
              </a:ext>
            </a:extLst>
          </p:cNvPr>
          <p:cNvSpPr>
            <a:spLocks noGrp="1"/>
          </p:cNvSpPr>
          <p:nvPr>
            <p:ph idx="1"/>
          </p:nvPr>
        </p:nvSpPr>
        <p:spPr/>
        <p:txBody>
          <a:bodyPr>
            <a:normAutofit lnSpcReduction="10000"/>
          </a:bodyPr>
          <a:lstStyle/>
          <a:p>
            <a:r>
              <a:rPr lang="en-US" dirty="0"/>
              <a:t>While data can take us some of the way towards understanding the world around us, only models allow us to build a comprehensive understanding of the mechanisms and behaviors that shape complex geographical phenomena.</a:t>
            </a:r>
          </a:p>
          <a:p>
            <a:r>
              <a:rPr lang="en-US" dirty="0"/>
              <a:t>In the remaining chapters we will </a:t>
            </a:r>
            <a:r>
              <a:rPr lang="en-US" i="1" dirty="0"/>
              <a:t>explore</a:t>
            </a:r>
            <a:r>
              <a:rPr lang="en-US" dirty="0"/>
              <a:t> how we can model geographical systems from the “</a:t>
            </a:r>
            <a:r>
              <a:rPr lang="en-US" i="1" dirty="0"/>
              <a:t>bottom up</a:t>
            </a:r>
            <a:r>
              <a:rPr lang="en-US" dirty="0"/>
              <a:t>” using agent-based models</a:t>
            </a:r>
          </a:p>
          <a:p>
            <a:r>
              <a:rPr lang="en-US" dirty="0"/>
              <a:t>The overarching aim of the book is to facilitate the in-depth learning of both the fundamental knowledge and practical skills required for building and running agent-based models for simulating geographical systems.</a:t>
            </a:r>
          </a:p>
        </p:txBody>
      </p:sp>
    </p:spTree>
    <p:extLst>
      <p:ext uri="{BB962C8B-B14F-4D97-AF65-F5344CB8AC3E}">
        <p14:creationId xmlns:p14="http://schemas.microsoft.com/office/powerpoint/2010/main" val="327758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73B967-67AF-6D42-9416-268DFF723599}"/>
              </a:ext>
            </a:extLst>
          </p:cNvPr>
          <p:cNvPicPr>
            <a:picLocks noGrp="1" noChangeAspect="1"/>
          </p:cNvPicPr>
          <p:nvPr>
            <p:ph idx="1"/>
          </p:nvPr>
        </p:nvPicPr>
        <p:blipFill rotWithShape="1">
          <a:blip r:embed="rId2"/>
          <a:srcRect r="3747"/>
          <a:stretch/>
        </p:blipFill>
        <p:spPr>
          <a:xfrm>
            <a:off x="20" y="10"/>
            <a:ext cx="4637226" cy="6857990"/>
          </a:xfrm>
          <a:prstGeom prst="rect">
            <a:avLst/>
          </a:prstGeom>
        </p:spPr>
      </p:pic>
      <p:sp>
        <p:nvSpPr>
          <p:cNvPr id="15" name="Rectangle 10">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CB8E3-A856-414A-99C3-2530A5D76BA5}"/>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Book Outline</a:t>
            </a:r>
          </a:p>
        </p:txBody>
      </p:sp>
    </p:spTree>
    <p:extLst>
      <p:ext uri="{BB962C8B-B14F-4D97-AF65-F5344CB8AC3E}">
        <p14:creationId xmlns:p14="http://schemas.microsoft.com/office/powerpoint/2010/main" val="113102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F1933-72EC-B849-8E93-0D94860B9BC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Chapter 2: Introduction to Agent-based Modelling</a:t>
            </a:r>
          </a:p>
        </p:txBody>
      </p:sp>
      <p:pic>
        <p:nvPicPr>
          <p:cNvPr id="5" name="Picture 4">
            <a:extLst>
              <a:ext uri="{FF2B5EF4-FFF2-40B4-BE49-F238E27FC236}">
                <a16:creationId xmlns:a16="http://schemas.microsoft.com/office/drawing/2014/main" id="{837E6414-FA0B-BB48-970F-835A389C2F90}"/>
              </a:ext>
            </a:extLst>
          </p:cNvPr>
          <p:cNvPicPr>
            <a:picLocks noChangeAspect="1"/>
          </p:cNvPicPr>
          <p:nvPr/>
        </p:nvPicPr>
        <p:blipFill>
          <a:blip r:embed="rId3"/>
          <a:stretch>
            <a:fillRect/>
          </a:stretch>
        </p:blipFill>
        <p:spPr>
          <a:xfrm>
            <a:off x="3945833" y="381770"/>
            <a:ext cx="7188199" cy="3630041"/>
          </a:xfrm>
          <a:prstGeom prst="rect">
            <a:avLst/>
          </a:prstGeom>
        </p:spPr>
      </p:pic>
      <p:sp>
        <p:nvSpPr>
          <p:cNvPr id="8" name="Content Placeholder 7">
            <a:extLst>
              <a:ext uri="{FF2B5EF4-FFF2-40B4-BE49-F238E27FC236}">
                <a16:creationId xmlns:a16="http://schemas.microsoft.com/office/drawing/2014/main" id="{B8DC2263-B04F-7140-BFF6-3C91B9FECC3C}"/>
              </a:ext>
            </a:extLst>
          </p:cNvPr>
          <p:cNvSpPr>
            <a:spLocks noGrp="1"/>
          </p:cNvSpPr>
          <p:nvPr>
            <p:ph idx="1"/>
          </p:nvPr>
        </p:nvSpPr>
        <p:spPr>
          <a:xfrm>
            <a:off x="3945833" y="4230472"/>
            <a:ext cx="8093765" cy="2519363"/>
          </a:xfrm>
        </p:spPr>
        <p:txBody>
          <a:bodyPr>
            <a:normAutofit fontScale="92500" lnSpcReduction="20000"/>
          </a:bodyPr>
          <a:lstStyle/>
          <a:p>
            <a:r>
              <a:rPr lang="en-US" dirty="0"/>
              <a:t>Introduce key concepts behind agent-based modeling (ABM):</a:t>
            </a:r>
          </a:p>
          <a:p>
            <a:pPr lvl="1"/>
            <a:r>
              <a:rPr lang="en-US" dirty="0"/>
              <a:t>What is an agent?</a:t>
            </a:r>
          </a:p>
          <a:p>
            <a:r>
              <a:rPr lang="en-US" dirty="0"/>
              <a:t>Advantages and limitations of ABM</a:t>
            </a:r>
          </a:p>
          <a:p>
            <a:r>
              <a:rPr lang="en-US" dirty="0"/>
              <a:t>Applications  of ABM:</a:t>
            </a:r>
          </a:p>
          <a:p>
            <a:pPr lvl="1"/>
            <a:r>
              <a:rPr lang="en-US" dirty="0"/>
              <a:t>E.g. Residential movement, transportation </a:t>
            </a:r>
          </a:p>
          <a:p>
            <a:r>
              <a:rPr lang="en-US" dirty="0"/>
              <a:t>How ABM has been used in decision making?</a:t>
            </a:r>
          </a:p>
          <a:p>
            <a:endParaRPr lang="en-US" dirty="0"/>
          </a:p>
          <a:p>
            <a:endParaRPr lang="en-US" dirty="0"/>
          </a:p>
        </p:txBody>
      </p:sp>
    </p:spTree>
    <p:extLst>
      <p:ext uri="{BB962C8B-B14F-4D97-AF65-F5344CB8AC3E}">
        <p14:creationId xmlns:p14="http://schemas.microsoft.com/office/powerpoint/2010/main" val="404629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Chapter 3: Designing and Developing an Agent-based Model</a:t>
            </a:r>
          </a:p>
        </p:txBody>
      </p:sp>
      <p:pic>
        <p:nvPicPr>
          <p:cNvPr id="7" name="Picture 6">
            <a:extLst>
              <a:ext uri="{FF2B5EF4-FFF2-40B4-BE49-F238E27FC236}">
                <a16:creationId xmlns:a16="http://schemas.microsoft.com/office/drawing/2014/main" id="{04068F6C-7A3D-8048-8EDD-3C71A3A7B441}"/>
              </a:ext>
            </a:extLst>
          </p:cNvPr>
          <p:cNvPicPr>
            <a:picLocks noChangeAspect="1"/>
          </p:cNvPicPr>
          <p:nvPr/>
        </p:nvPicPr>
        <p:blipFill>
          <a:blip r:embed="rId3"/>
          <a:stretch>
            <a:fillRect/>
          </a:stretch>
        </p:blipFill>
        <p:spPr>
          <a:xfrm>
            <a:off x="8468139" y="244969"/>
            <a:ext cx="3564835" cy="6613031"/>
          </a:xfrm>
          <a:prstGeom prst="rect">
            <a:avLst/>
          </a:prstGeom>
        </p:spPr>
      </p:pic>
      <p:sp>
        <p:nvSpPr>
          <p:cNvPr id="9" name="Content Placeholder 8">
            <a:extLst>
              <a:ext uri="{FF2B5EF4-FFF2-40B4-BE49-F238E27FC236}">
                <a16:creationId xmlns:a16="http://schemas.microsoft.com/office/drawing/2014/main" id="{A8DF48EA-910E-5549-A5A2-63A32174983E}"/>
              </a:ext>
            </a:extLst>
          </p:cNvPr>
          <p:cNvSpPr>
            <a:spLocks noGrp="1"/>
          </p:cNvSpPr>
          <p:nvPr>
            <p:ph idx="1"/>
          </p:nvPr>
        </p:nvSpPr>
        <p:spPr>
          <a:xfrm>
            <a:off x="3368909" y="357810"/>
            <a:ext cx="4880569" cy="6255220"/>
          </a:xfrm>
        </p:spPr>
        <p:txBody>
          <a:bodyPr>
            <a:normAutofit lnSpcReduction="10000"/>
          </a:bodyPr>
          <a:lstStyle/>
          <a:p>
            <a:r>
              <a:rPr lang="en-US" dirty="0"/>
              <a:t>This chapter will introduce the core concepts and frameworks that can be used to plan, implement and disseminate geographical agent-based models.</a:t>
            </a:r>
          </a:p>
          <a:p>
            <a:pPr lvl="1"/>
            <a:r>
              <a:rPr lang="en-US" dirty="0"/>
              <a:t>What are the questions that social scientists and geographers need to consider when designing and building an agent-based model?</a:t>
            </a:r>
          </a:p>
          <a:p>
            <a:pPr lvl="1"/>
            <a:r>
              <a:rPr lang="en-US" dirty="0"/>
              <a:t>What design frameworks and software toolkits are available to use? What are their relative pros and cons? </a:t>
            </a:r>
          </a:p>
          <a:p>
            <a:pPr lvl="1"/>
            <a:r>
              <a:rPr lang="en-US" dirty="0"/>
              <a:t>What methods are available for documenting design concepts and why are they useful to modelers?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7297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dirty="0">
                <a:solidFill>
                  <a:srgbClr val="FFFFFF"/>
                </a:solidFill>
              </a:rPr>
              <a:t>Chapter 4: Building Agent-Based Models with NetLogo</a:t>
            </a:r>
          </a:p>
        </p:txBody>
      </p:sp>
      <p:pic>
        <p:nvPicPr>
          <p:cNvPr id="8" name="Content Placeholder 8">
            <a:extLst>
              <a:ext uri="{FF2B5EF4-FFF2-40B4-BE49-F238E27FC236}">
                <a16:creationId xmlns:a16="http://schemas.microsoft.com/office/drawing/2014/main" id="{AC7BB360-DB7C-A243-BEA2-A6C45D8E3DF9}"/>
              </a:ext>
            </a:extLst>
          </p:cNvPr>
          <p:cNvPicPr>
            <a:picLocks noChangeAspect="1"/>
          </p:cNvPicPr>
          <p:nvPr/>
        </p:nvPicPr>
        <p:blipFill>
          <a:blip r:embed="rId3"/>
          <a:stretch>
            <a:fillRect/>
          </a:stretch>
        </p:blipFill>
        <p:spPr>
          <a:xfrm>
            <a:off x="5665303" y="224877"/>
            <a:ext cx="5809578" cy="3747178"/>
          </a:xfrm>
          <a:prstGeom prst="rect">
            <a:avLst/>
          </a:prstGeom>
        </p:spPr>
      </p:pic>
      <p:sp>
        <p:nvSpPr>
          <p:cNvPr id="4" name="Content Placeholder 3">
            <a:extLst>
              <a:ext uri="{FF2B5EF4-FFF2-40B4-BE49-F238E27FC236}">
                <a16:creationId xmlns:a16="http://schemas.microsoft.com/office/drawing/2014/main" id="{827FA5CE-AB9F-134E-A76A-CB7F27498F7C}"/>
              </a:ext>
            </a:extLst>
          </p:cNvPr>
          <p:cNvSpPr>
            <a:spLocks noGrp="1"/>
          </p:cNvSpPr>
          <p:nvPr>
            <p:ph idx="1"/>
          </p:nvPr>
        </p:nvSpPr>
        <p:spPr>
          <a:xfrm>
            <a:off x="3437710" y="4199912"/>
            <a:ext cx="8588638" cy="2658088"/>
          </a:xfrm>
        </p:spPr>
        <p:txBody>
          <a:bodyPr>
            <a:normAutofit/>
          </a:bodyPr>
          <a:lstStyle/>
          <a:p>
            <a:r>
              <a:rPr lang="en-US" dirty="0"/>
              <a:t>Provides an overview of the programming language and concepts that are used within </a:t>
            </a:r>
            <a:r>
              <a:rPr lang="en-US" dirty="0">
                <a:hlinkClick r:id="rId4"/>
              </a:rPr>
              <a:t>NetLogo</a:t>
            </a:r>
            <a:r>
              <a:rPr lang="en-US" dirty="0"/>
              <a:t> (Wilensky, 1999): </a:t>
            </a:r>
          </a:p>
          <a:p>
            <a:pPr lvl="1"/>
            <a:r>
              <a:rPr lang="en-US" dirty="0"/>
              <a:t>How to create a simple environment.</a:t>
            </a:r>
          </a:p>
          <a:p>
            <a:pPr lvl="1"/>
            <a:r>
              <a:rPr lang="en-US" dirty="0"/>
              <a:t>Step-by-step instructions for creating a simple model.</a:t>
            </a:r>
          </a:p>
          <a:p>
            <a:r>
              <a:rPr lang="en-US" dirty="0"/>
              <a:t>Subsequent chapters build upon the basics presented here.</a:t>
            </a:r>
          </a:p>
        </p:txBody>
      </p:sp>
    </p:spTree>
    <p:extLst>
      <p:ext uri="{BB962C8B-B14F-4D97-AF65-F5344CB8AC3E}">
        <p14:creationId xmlns:p14="http://schemas.microsoft.com/office/powerpoint/2010/main" val="194585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200">
                <a:solidFill>
                  <a:srgbClr val="FFFFFF"/>
                </a:solidFill>
              </a:rPr>
              <a:t>Chapter 5: Fundamentals of Geographical Information Systems</a:t>
            </a:r>
          </a:p>
        </p:txBody>
      </p:sp>
      <p:pic>
        <p:nvPicPr>
          <p:cNvPr id="8" name="Content Placeholder 4">
            <a:extLst>
              <a:ext uri="{FF2B5EF4-FFF2-40B4-BE49-F238E27FC236}">
                <a16:creationId xmlns:a16="http://schemas.microsoft.com/office/drawing/2014/main" id="{B52222C6-85AF-6B48-8DD7-8D508D3B3C90}"/>
              </a:ext>
            </a:extLst>
          </p:cNvPr>
          <p:cNvPicPr>
            <a:picLocks noChangeAspect="1"/>
          </p:cNvPicPr>
          <p:nvPr/>
        </p:nvPicPr>
        <p:blipFill>
          <a:blip r:embed="rId3"/>
          <a:stretch>
            <a:fillRect/>
          </a:stretch>
        </p:blipFill>
        <p:spPr>
          <a:xfrm>
            <a:off x="4515679" y="337854"/>
            <a:ext cx="2836126" cy="3091146"/>
          </a:xfrm>
          <a:prstGeom prst="rect">
            <a:avLst/>
          </a:prstGeom>
        </p:spPr>
      </p:pic>
      <p:pic>
        <p:nvPicPr>
          <p:cNvPr id="9" name="Content Placeholder 8">
            <a:extLst>
              <a:ext uri="{FF2B5EF4-FFF2-40B4-BE49-F238E27FC236}">
                <a16:creationId xmlns:a16="http://schemas.microsoft.com/office/drawing/2014/main" id="{8AE3925C-2D23-4642-BC62-28B751597541}"/>
              </a:ext>
            </a:extLst>
          </p:cNvPr>
          <p:cNvPicPr>
            <a:picLocks noGrp="1" noChangeAspect="1"/>
          </p:cNvPicPr>
          <p:nvPr>
            <p:ph idx="1"/>
          </p:nvPr>
        </p:nvPicPr>
        <p:blipFill>
          <a:blip r:embed="rId4"/>
          <a:stretch>
            <a:fillRect/>
          </a:stretch>
        </p:blipFill>
        <p:spPr>
          <a:xfrm>
            <a:off x="8447008" y="507001"/>
            <a:ext cx="3645600" cy="2792607"/>
          </a:xfrm>
        </p:spPr>
      </p:pic>
      <p:sp>
        <p:nvSpPr>
          <p:cNvPr id="5" name="Right Arrow 4">
            <a:extLst>
              <a:ext uri="{FF2B5EF4-FFF2-40B4-BE49-F238E27FC236}">
                <a16:creationId xmlns:a16="http://schemas.microsoft.com/office/drawing/2014/main" id="{47F29D3E-587D-CF45-A059-A1368FBD924C}"/>
              </a:ext>
            </a:extLst>
          </p:cNvPr>
          <p:cNvSpPr/>
          <p:nvPr/>
        </p:nvSpPr>
        <p:spPr>
          <a:xfrm>
            <a:off x="7351805" y="1641110"/>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7DDDFA8D-3C8A-7F4B-A0E2-F29F0278B29F}"/>
              </a:ext>
            </a:extLst>
          </p:cNvPr>
          <p:cNvSpPr txBox="1">
            <a:spLocks/>
          </p:cNvSpPr>
          <p:nvPr/>
        </p:nvSpPr>
        <p:spPr>
          <a:xfrm>
            <a:off x="3590952" y="3952176"/>
            <a:ext cx="8369400" cy="26132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Presents the main concepts and terminology that are required to understand geographical information systems. E.g.:</a:t>
            </a:r>
          </a:p>
          <a:p>
            <a:pPr lvl="1"/>
            <a:r>
              <a:rPr lang="en-US" dirty="0"/>
              <a:t>Data types (i.e. raster &amp; vector). </a:t>
            </a:r>
          </a:p>
          <a:p>
            <a:pPr lvl="1"/>
            <a:r>
              <a:rPr lang="en-US" dirty="0"/>
              <a:t>Accuracy and precision. </a:t>
            </a:r>
          </a:p>
          <a:p>
            <a:r>
              <a:rPr lang="en-US" dirty="0"/>
              <a:t>Provide a brief overview of the development of GIS. </a:t>
            </a:r>
          </a:p>
          <a:p>
            <a:r>
              <a:rPr lang="en-US" dirty="0"/>
              <a:t>Using QGIS, we demonstrate how to prepare and manipulate example GIS data and how to integrate it into an agent-based models.</a:t>
            </a:r>
          </a:p>
        </p:txBody>
      </p:sp>
    </p:spTree>
    <p:extLst>
      <p:ext uri="{BB962C8B-B14F-4D97-AF65-F5344CB8AC3E}">
        <p14:creationId xmlns:p14="http://schemas.microsoft.com/office/powerpoint/2010/main" val="370524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200" dirty="0">
                <a:solidFill>
                  <a:srgbClr val="FFFFFF"/>
                </a:solidFill>
              </a:rPr>
              <a:t>Chapter 6: Integrating Agent-Based Modelling and GIS</a:t>
            </a:r>
          </a:p>
        </p:txBody>
      </p:sp>
      <p:pic>
        <p:nvPicPr>
          <p:cNvPr id="7" name="Content Placeholder 6">
            <a:extLst>
              <a:ext uri="{FF2B5EF4-FFF2-40B4-BE49-F238E27FC236}">
                <a16:creationId xmlns:a16="http://schemas.microsoft.com/office/drawing/2014/main" id="{A347CD20-7021-674A-82A4-0A55AB0F455A}"/>
              </a:ext>
            </a:extLst>
          </p:cNvPr>
          <p:cNvPicPr>
            <a:picLocks noGrp="1" noChangeAspect="1"/>
          </p:cNvPicPr>
          <p:nvPr>
            <p:ph idx="1"/>
          </p:nvPr>
        </p:nvPicPr>
        <p:blipFill>
          <a:blip r:embed="rId3"/>
          <a:stretch>
            <a:fillRect/>
          </a:stretch>
        </p:blipFill>
        <p:spPr>
          <a:xfrm>
            <a:off x="5195908" y="438912"/>
            <a:ext cx="4390005" cy="3621024"/>
          </a:xfrm>
        </p:spPr>
      </p:pic>
      <p:sp>
        <p:nvSpPr>
          <p:cNvPr id="14" name="Content Placeholder 2">
            <a:extLst>
              <a:ext uri="{FF2B5EF4-FFF2-40B4-BE49-F238E27FC236}">
                <a16:creationId xmlns:a16="http://schemas.microsoft.com/office/drawing/2014/main" id="{B64208D8-D9C1-3948-9AA5-FFE184BC4E6B}"/>
              </a:ext>
            </a:extLst>
          </p:cNvPr>
          <p:cNvSpPr txBox="1">
            <a:spLocks/>
          </p:cNvSpPr>
          <p:nvPr/>
        </p:nvSpPr>
        <p:spPr>
          <a:xfrm>
            <a:off x="3621962" y="2999835"/>
            <a:ext cx="8210374" cy="366294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Building on previous chapters outlining the fundamentals of GIS and agent-based modelling, what are the benefits to linking these approaches? How is this undertaken? This chapter will explain loose and tight coupling, critiquing the relative advantages and disadvantages of both. We present an overview of open source toolkits that can be used for the creation of geographically explicit agent-based models, before providing a critical look at where and how GIS and ABM should be combined, offering practical advice on best practice.</a:t>
            </a:r>
          </a:p>
          <a:p>
            <a:endParaRPr lang="en-US" dirty="0"/>
          </a:p>
        </p:txBody>
      </p:sp>
    </p:spTree>
    <p:extLst>
      <p:ext uri="{BB962C8B-B14F-4D97-AF65-F5344CB8AC3E}">
        <p14:creationId xmlns:p14="http://schemas.microsoft.com/office/powerpoint/2010/main" val="86959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6A9C-9FC4-264C-985C-C3D411E3F7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7EA2ED-F43C-C74A-86B8-5C46C0DBAE48}"/>
              </a:ext>
            </a:extLst>
          </p:cNvPr>
          <p:cNvSpPr>
            <a:spLocks noGrp="1"/>
          </p:cNvSpPr>
          <p:nvPr>
            <p:ph idx="1"/>
          </p:nvPr>
        </p:nvSpPr>
        <p:spPr/>
        <p:txBody>
          <a:bodyPr/>
          <a:lstStyle/>
          <a:p>
            <a:r>
              <a:rPr lang="en-US" dirty="0"/>
              <a:t>Building on previous chapters outlining the fundamentals of GIS and agent-based modelling, what are the benefits to linking these approaches? How is this undertaken? This chapter will explain loose and tight coupling, critiquing the relative advantages and disadvantages of both. We present an overview of open source toolkits that can be used for the creation of geographically explicit agent-based models, before providing a critical look at where and how GIS and ABM should be combined, offering practical advice on best practice.</a:t>
            </a:r>
          </a:p>
          <a:p>
            <a:endParaRPr lang="en-US" dirty="0"/>
          </a:p>
        </p:txBody>
      </p:sp>
    </p:spTree>
    <p:extLst>
      <p:ext uri="{BB962C8B-B14F-4D97-AF65-F5344CB8AC3E}">
        <p14:creationId xmlns:p14="http://schemas.microsoft.com/office/powerpoint/2010/main" val="313457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7: Modelling Human Behaviour</a:t>
            </a:r>
          </a:p>
        </p:txBody>
      </p:sp>
    </p:spTree>
    <p:extLst>
      <p:ext uri="{BB962C8B-B14F-4D97-AF65-F5344CB8AC3E}">
        <p14:creationId xmlns:p14="http://schemas.microsoft.com/office/powerpoint/2010/main" val="16321134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546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Introduce the textbook, structure and online resources. </a:t>
            </a:r>
          </a:p>
          <a:p>
            <a:r>
              <a:rPr lang="en-US" dirty="0"/>
              <a:t>Provide contextual background and general overview of the major developments in geographical modelling for the simulation of the individual.</a:t>
            </a:r>
          </a:p>
          <a:p>
            <a:pPr lvl="1"/>
            <a:r>
              <a:rPr lang="en-US" dirty="0"/>
              <a:t>What is a model</a:t>
            </a:r>
          </a:p>
          <a:p>
            <a:pPr lvl="1"/>
            <a:r>
              <a:rPr lang="en-US" dirty="0"/>
              <a:t>Introduce complexity theory</a:t>
            </a:r>
          </a:p>
          <a:p>
            <a:r>
              <a:rPr lang="en-US" dirty="0"/>
              <a:t>Set the scene for the upcoming chapters </a:t>
            </a:r>
          </a:p>
          <a:p>
            <a:pPr lvl="1"/>
            <a:r>
              <a:rPr lang="en-US" dirty="0"/>
              <a:t>Provide a brief overview of the main topics covered in the book.</a:t>
            </a:r>
          </a:p>
          <a:p>
            <a:endParaRPr lang="en-US" dirty="0"/>
          </a:p>
        </p:txBody>
      </p:sp>
    </p:spTree>
    <p:extLst>
      <p:ext uri="{BB962C8B-B14F-4D97-AF65-F5344CB8AC3E}">
        <p14:creationId xmlns:p14="http://schemas.microsoft.com/office/powerpoint/2010/main" val="103283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8: Networks</a:t>
            </a:r>
          </a:p>
        </p:txBody>
      </p:sp>
    </p:spTree>
    <p:extLst>
      <p:ext uri="{BB962C8B-B14F-4D97-AF65-F5344CB8AC3E}">
        <p14:creationId xmlns:p14="http://schemas.microsoft.com/office/powerpoint/2010/main" val="46107459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93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9: Spatial Statistics</a:t>
            </a:r>
          </a:p>
        </p:txBody>
      </p:sp>
    </p:spTree>
    <p:extLst>
      <p:ext uri="{BB962C8B-B14F-4D97-AF65-F5344CB8AC3E}">
        <p14:creationId xmlns:p14="http://schemas.microsoft.com/office/powerpoint/2010/main" val="30362870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047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10: Evaluating Models: Verification, Calibration, Validation</a:t>
            </a:r>
          </a:p>
        </p:txBody>
      </p:sp>
    </p:spTree>
    <p:extLst>
      <p:ext uri="{BB962C8B-B14F-4D97-AF65-F5344CB8AC3E}">
        <p14:creationId xmlns:p14="http://schemas.microsoft.com/office/powerpoint/2010/main" val="271322590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30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11: Alternative Modelling Approaches</a:t>
            </a:r>
          </a:p>
        </p:txBody>
      </p:sp>
    </p:spTree>
    <p:extLst>
      <p:ext uri="{BB962C8B-B14F-4D97-AF65-F5344CB8AC3E}">
        <p14:creationId xmlns:p14="http://schemas.microsoft.com/office/powerpoint/2010/main" val="69290819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147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12: Summary and Outlook</a:t>
            </a:r>
          </a:p>
        </p:txBody>
      </p:sp>
    </p:spTree>
    <p:extLst>
      <p:ext uri="{BB962C8B-B14F-4D97-AF65-F5344CB8AC3E}">
        <p14:creationId xmlns:p14="http://schemas.microsoft.com/office/powerpoint/2010/main" val="319898693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68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normAutofit/>
          </a:bodyPr>
          <a:lstStyle/>
          <a:p>
            <a:r>
              <a:rPr lang="en-US" dirty="0"/>
              <a:t>Geographers have always been interested in the role and influence of the individual within geographical systems. </a:t>
            </a:r>
          </a:p>
          <a:p>
            <a:pPr lvl="1"/>
            <a:r>
              <a:rPr lang="en-US" dirty="0"/>
              <a:t>Specifically what are the consequences of individual behaviors and decision-making over space and time?</a:t>
            </a:r>
          </a:p>
          <a:p>
            <a:r>
              <a:rPr lang="en-US" dirty="0"/>
              <a:t>In the last 20 years we have seen an explosion in computer processing power and storage and micro-level data sets</a:t>
            </a:r>
          </a:p>
          <a:p>
            <a:r>
              <a:rPr lang="en-US" dirty="0"/>
              <a:t>Coinciding with this, ideas from complexity science now influence our thinking geographical systems.</a:t>
            </a:r>
          </a:p>
          <a:p>
            <a:pPr lvl="1"/>
            <a:r>
              <a:rPr lang="en-US" dirty="0"/>
              <a:t>How individuals interact and shape geographical systems from the bottom up. </a:t>
            </a:r>
          </a:p>
        </p:txBody>
      </p:sp>
    </p:spTree>
    <p:extLst>
      <p:ext uri="{BB962C8B-B14F-4D97-AF65-F5344CB8AC3E}">
        <p14:creationId xmlns:p14="http://schemas.microsoft.com/office/powerpoint/2010/main" val="35439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31735-1B81-D649-9635-BD38E4007E88}"/>
              </a:ext>
            </a:extLst>
          </p:cNvPr>
          <p:cNvSpPr>
            <a:spLocks noGrp="1"/>
          </p:cNvSpPr>
          <p:nvPr>
            <p:ph type="title"/>
          </p:nvPr>
        </p:nvSpPr>
        <p:spPr>
          <a:xfrm>
            <a:off x="226022"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10" name="Content Placeholder 9">
            <a:extLst>
              <a:ext uri="{FF2B5EF4-FFF2-40B4-BE49-F238E27FC236}">
                <a16:creationId xmlns:a16="http://schemas.microsoft.com/office/drawing/2014/main" id="{DDBA3CFF-48D1-48A5-BA6D-844E56969B44}"/>
              </a:ext>
            </a:extLst>
          </p:cNvPr>
          <p:cNvSpPr>
            <a:spLocks noGrp="1"/>
          </p:cNvSpPr>
          <p:nvPr>
            <p:ph idx="1"/>
          </p:nvPr>
        </p:nvSpPr>
        <p:spPr>
          <a:xfrm>
            <a:off x="245902"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https://www.abmgis.org/</a:t>
            </a:r>
            <a:r>
              <a:rPr lang="en-US" sz="2000" dirty="0">
                <a:solidFill>
                  <a:schemeClr val="bg1"/>
                </a:solidFill>
              </a:rPr>
              <a:t> for models, tutorials and data used in this book.</a:t>
            </a:r>
          </a:p>
          <a:p>
            <a:r>
              <a:rPr lang="en-US" sz="2000" dirty="0">
                <a:solidFill>
                  <a:schemeClr val="bg1"/>
                </a:solidFill>
              </a:rPr>
              <a:t>Each chapter has a specific page with more information.  </a:t>
            </a:r>
          </a:p>
        </p:txBody>
      </p:sp>
      <p:pic>
        <p:nvPicPr>
          <p:cNvPr id="8" name="Content Placeholder 4">
            <a:extLst>
              <a:ext uri="{FF2B5EF4-FFF2-40B4-BE49-F238E27FC236}">
                <a16:creationId xmlns:a16="http://schemas.microsoft.com/office/drawing/2014/main" id="{C6F084E8-6ED5-3B49-BA9F-B45A4B177AF2}"/>
              </a:ext>
            </a:extLst>
          </p:cNvPr>
          <p:cNvPicPr>
            <a:picLocks noChangeAspect="1"/>
          </p:cNvPicPr>
          <p:nvPr/>
        </p:nvPicPr>
        <p:blipFill>
          <a:blip r:embed="rId3"/>
          <a:stretch>
            <a:fillRect/>
          </a:stretch>
        </p:blipFill>
        <p:spPr>
          <a:xfrm>
            <a:off x="3935287" y="0"/>
            <a:ext cx="8269962" cy="6905417"/>
          </a:xfrm>
          <a:prstGeom prst="rect">
            <a:avLst/>
          </a:prstGeom>
        </p:spPr>
      </p:pic>
    </p:spTree>
    <p:extLst>
      <p:ext uri="{BB962C8B-B14F-4D97-AF65-F5344CB8AC3E}">
        <p14:creationId xmlns:p14="http://schemas.microsoft.com/office/powerpoint/2010/main" val="41156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F3CF-0A3E-0442-BA3E-0CF01C14F79D}"/>
              </a:ext>
            </a:extLst>
          </p:cNvPr>
          <p:cNvSpPr>
            <a:spLocks noGrp="1"/>
          </p:cNvSpPr>
          <p:nvPr>
            <p:ph type="title"/>
          </p:nvPr>
        </p:nvSpPr>
        <p:spPr/>
        <p:txBody>
          <a:bodyPr/>
          <a:lstStyle/>
          <a:p>
            <a:r>
              <a:rPr lang="en-US" dirty="0"/>
              <a:t>Complexity and Geographical Systems</a:t>
            </a:r>
          </a:p>
        </p:txBody>
      </p:sp>
      <p:sp>
        <p:nvSpPr>
          <p:cNvPr id="3" name="Content Placeholder 2">
            <a:extLst>
              <a:ext uri="{FF2B5EF4-FFF2-40B4-BE49-F238E27FC236}">
                <a16:creationId xmlns:a16="http://schemas.microsoft.com/office/drawing/2014/main" id="{357C2B33-EF55-9C4E-B0B4-0770AB5DF337}"/>
              </a:ext>
            </a:extLst>
          </p:cNvPr>
          <p:cNvSpPr>
            <a:spLocks noGrp="1"/>
          </p:cNvSpPr>
          <p:nvPr>
            <p:ph idx="1"/>
          </p:nvPr>
        </p:nvSpPr>
        <p:spPr>
          <a:xfrm>
            <a:off x="838200" y="1825625"/>
            <a:ext cx="10515600" cy="1772340"/>
          </a:xfrm>
        </p:spPr>
        <p:txBody>
          <a:bodyPr/>
          <a:lstStyle/>
          <a:p>
            <a:r>
              <a:rPr lang="en-US" dirty="0"/>
              <a:t>Complexity arises when a small number of rules or laws, applied at a local level and among many entities, are capable of generating complex global phenomena: </a:t>
            </a:r>
          </a:p>
          <a:p>
            <a:pPr lvl="1"/>
            <a:r>
              <a:rPr lang="en-US" dirty="0"/>
              <a:t>Collective behaviors, extensive spatial patterns, hierarchies, etc.</a:t>
            </a:r>
          </a:p>
          <a:p>
            <a:endParaRPr lang="en-US" dirty="0"/>
          </a:p>
          <a:p>
            <a:endParaRPr lang="en-US" dirty="0"/>
          </a:p>
        </p:txBody>
      </p:sp>
    </p:spTree>
    <p:extLst>
      <p:ext uri="{BB962C8B-B14F-4D97-AF65-F5344CB8AC3E}">
        <p14:creationId xmlns:p14="http://schemas.microsoft.com/office/powerpoint/2010/main" val="3977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195-474D-7749-B96E-8F6E771BE316}"/>
              </a:ext>
            </a:extLst>
          </p:cNvPr>
          <p:cNvSpPr>
            <a:spLocks noGrp="1"/>
          </p:cNvSpPr>
          <p:nvPr>
            <p:ph type="title"/>
          </p:nvPr>
        </p:nvSpPr>
        <p:spPr/>
        <p:txBody>
          <a:bodyPr/>
          <a:lstStyle/>
          <a:p>
            <a:r>
              <a:rPr lang="en-US" dirty="0"/>
              <a:t>Hierarchies and Interactions</a:t>
            </a:r>
          </a:p>
        </p:txBody>
      </p:sp>
      <p:pic>
        <p:nvPicPr>
          <p:cNvPr id="5" name="Content Placeholder 4">
            <a:extLst>
              <a:ext uri="{FF2B5EF4-FFF2-40B4-BE49-F238E27FC236}">
                <a16:creationId xmlns:a16="http://schemas.microsoft.com/office/drawing/2014/main" id="{F6E239E3-78F6-1646-A80B-044DE94E46C1}"/>
              </a:ext>
            </a:extLst>
          </p:cNvPr>
          <p:cNvPicPr>
            <a:picLocks noGrp="1" noChangeAspect="1"/>
          </p:cNvPicPr>
          <p:nvPr>
            <p:ph idx="1"/>
          </p:nvPr>
        </p:nvPicPr>
        <p:blipFill>
          <a:blip r:embed="rId2"/>
          <a:stretch>
            <a:fillRect/>
          </a:stretch>
        </p:blipFill>
        <p:spPr>
          <a:xfrm>
            <a:off x="1545334" y="1385888"/>
            <a:ext cx="9101332" cy="4523845"/>
          </a:xfrm>
        </p:spPr>
      </p:pic>
      <p:sp>
        <p:nvSpPr>
          <p:cNvPr id="6" name="TextBox 5">
            <a:extLst>
              <a:ext uri="{FF2B5EF4-FFF2-40B4-BE49-F238E27FC236}">
                <a16:creationId xmlns:a16="http://schemas.microsoft.com/office/drawing/2014/main" id="{D8693116-0B76-FF4C-8A14-9B0ED549A46F}"/>
              </a:ext>
            </a:extLst>
          </p:cNvPr>
          <p:cNvSpPr txBox="1"/>
          <p:nvPr/>
        </p:nvSpPr>
        <p:spPr>
          <a:xfrm>
            <a:off x="639179" y="6214533"/>
            <a:ext cx="10511422" cy="646331"/>
          </a:xfrm>
          <a:prstGeom prst="rect">
            <a:avLst/>
          </a:prstGeom>
          <a:noFill/>
        </p:spPr>
        <p:txBody>
          <a:bodyPr wrap="square" rtlCol="0">
            <a:spAutoFit/>
          </a:bodyPr>
          <a:lstStyle/>
          <a:p>
            <a:pPr algn="ctr"/>
            <a:r>
              <a:rPr lang="en-US" dirty="0"/>
              <a:t>A simple hierarchical structure of a city composed of multiple neighborhoods which form a hierarchy at the more macro level but also have interactions (e.g. commuter flows) amongst each other.</a:t>
            </a:r>
          </a:p>
        </p:txBody>
      </p:sp>
    </p:spTree>
    <p:extLst>
      <p:ext uri="{BB962C8B-B14F-4D97-AF65-F5344CB8AC3E}">
        <p14:creationId xmlns:p14="http://schemas.microsoft.com/office/powerpoint/2010/main" val="270627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737B-1694-924F-90B5-73F66B769229}"/>
              </a:ext>
            </a:extLst>
          </p:cNvPr>
          <p:cNvSpPr>
            <a:spLocks noGrp="1"/>
          </p:cNvSpPr>
          <p:nvPr>
            <p:ph type="title"/>
          </p:nvPr>
        </p:nvSpPr>
        <p:spPr/>
        <p:txBody>
          <a:bodyPr/>
          <a:lstStyle/>
          <a:p>
            <a:r>
              <a:rPr lang="en-US" dirty="0"/>
              <a:t>Complexity and Geographical Systems</a:t>
            </a:r>
          </a:p>
        </p:txBody>
      </p:sp>
      <p:graphicFrame>
        <p:nvGraphicFramePr>
          <p:cNvPr id="7" name="Content Placeholder 3">
            <a:extLst>
              <a:ext uri="{FF2B5EF4-FFF2-40B4-BE49-F238E27FC236}">
                <a16:creationId xmlns:a16="http://schemas.microsoft.com/office/drawing/2014/main" id="{2FE6591E-F269-044C-A51E-0B92674C7A95}"/>
              </a:ext>
            </a:extLst>
          </p:cNvPr>
          <p:cNvGraphicFramePr>
            <a:graphicFrameLocks/>
          </p:cNvGraphicFramePr>
          <p:nvPr>
            <p:extLst>
              <p:ext uri="{D42A27DB-BD31-4B8C-83A1-F6EECF244321}">
                <p14:modId xmlns:p14="http://schemas.microsoft.com/office/powerpoint/2010/main" val="649381356"/>
              </p:ext>
            </p:extLst>
          </p:nvPr>
        </p:nvGraphicFramePr>
        <p:xfrm>
          <a:off x="838200" y="1690688"/>
          <a:ext cx="10515600" cy="4302760"/>
        </p:xfrm>
        <a:graphic>
          <a:graphicData uri="http://schemas.openxmlformats.org/drawingml/2006/table">
            <a:tbl>
              <a:tblPr firstRow="1" bandRow="1">
                <a:tableStyleId>{073A0DAA-6AF3-43AB-8588-CEC1D06C72B9}</a:tableStyleId>
              </a:tblPr>
              <a:tblGrid>
                <a:gridCol w="1924878">
                  <a:extLst>
                    <a:ext uri="{9D8B030D-6E8A-4147-A177-3AD203B41FA5}">
                      <a16:colId xmlns:a16="http://schemas.microsoft.com/office/drawing/2014/main" val="583489186"/>
                    </a:ext>
                  </a:extLst>
                </a:gridCol>
                <a:gridCol w="3717235">
                  <a:extLst>
                    <a:ext uri="{9D8B030D-6E8A-4147-A177-3AD203B41FA5}">
                      <a16:colId xmlns:a16="http://schemas.microsoft.com/office/drawing/2014/main" val="2919190288"/>
                    </a:ext>
                  </a:extLst>
                </a:gridCol>
                <a:gridCol w="4873487">
                  <a:extLst>
                    <a:ext uri="{9D8B030D-6E8A-4147-A177-3AD203B41FA5}">
                      <a16:colId xmlns:a16="http://schemas.microsoft.com/office/drawing/2014/main" val="547155228"/>
                    </a:ext>
                  </a:extLst>
                </a:gridCol>
              </a:tblGrid>
              <a:tr h="370840">
                <a:tc>
                  <a:txBody>
                    <a:bodyPr/>
                    <a:lstStyle/>
                    <a:p>
                      <a:pPr algn="l"/>
                      <a:r>
                        <a:rPr lang="en-US" dirty="0"/>
                        <a:t>Term</a:t>
                      </a:r>
                    </a:p>
                  </a:txBody>
                  <a:tcPr anchor="ctr"/>
                </a:tc>
                <a:tc>
                  <a:txBody>
                    <a:bodyPr/>
                    <a:lstStyle/>
                    <a:p>
                      <a:r>
                        <a:rPr lang="en-US" dirty="0"/>
                        <a:t>Explanation</a:t>
                      </a:r>
                    </a:p>
                  </a:txBody>
                  <a:tcPr anchor="ctr"/>
                </a:tc>
                <a:tc>
                  <a:txBody>
                    <a:bodyPr/>
                    <a:lstStyle/>
                    <a:p>
                      <a:r>
                        <a:rPr lang="en-US" dirty="0"/>
                        <a:t>Example</a:t>
                      </a:r>
                    </a:p>
                  </a:txBody>
                  <a:tcPr anchor="ctr"/>
                </a:tc>
                <a:extLst>
                  <a:ext uri="{0D108BD9-81ED-4DB2-BD59-A6C34878D82A}">
                    <a16:rowId xmlns:a16="http://schemas.microsoft.com/office/drawing/2014/main" val="4225655375"/>
                  </a:ext>
                </a:extLst>
              </a:tr>
              <a:tr h="370840">
                <a:tc>
                  <a:txBody>
                    <a:bodyPr/>
                    <a:lstStyle/>
                    <a:p>
                      <a:pPr algn="l"/>
                      <a:r>
                        <a:rPr lang="en-US" b="1" dirty="0"/>
                        <a:t>Self-</a:t>
                      </a:r>
                      <a:r>
                        <a:rPr lang="en-US" b="1" dirty="0" err="1"/>
                        <a:t>organisation</a:t>
                      </a:r>
                      <a:endParaRPr lang="en-US" b="1" dirty="0"/>
                    </a:p>
                  </a:txBody>
                  <a:tcPr anchor="ctr"/>
                </a:tc>
                <a:tc>
                  <a:txBody>
                    <a:bodyPr/>
                    <a:lstStyle/>
                    <a:p>
                      <a:r>
                        <a:rPr lang="en-US" dirty="0"/>
                        <a:t>The system’s ability to self-</a:t>
                      </a:r>
                      <a:r>
                        <a:rPr lang="en-US" dirty="0" err="1"/>
                        <a:t>organise</a:t>
                      </a:r>
                      <a:r>
                        <a:rPr lang="en-US" dirty="0"/>
                        <a:t> – without higher-level direction.</a:t>
                      </a:r>
                    </a:p>
                  </a:txBody>
                  <a:tcPr anchor="ctr"/>
                </a:tc>
                <a:tc>
                  <a:txBody>
                    <a:bodyPr/>
                    <a:lstStyle/>
                    <a:p>
                      <a:r>
                        <a:rPr lang="en-US" dirty="0"/>
                        <a:t>In economics, national and global markets evolve from locally interacting agents all pursuing what they want.</a:t>
                      </a:r>
                    </a:p>
                  </a:txBody>
                  <a:tcPr anchor="ctr"/>
                </a:tc>
                <a:extLst>
                  <a:ext uri="{0D108BD9-81ED-4DB2-BD59-A6C34878D82A}">
                    <a16:rowId xmlns:a16="http://schemas.microsoft.com/office/drawing/2014/main" val="3110194185"/>
                  </a:ext>
                </a:extLst>
              </a:tr>
              <a:tr h="370840">
                <a:tc>
                  <a:txBody>
                    <a:bodyPr/>
                    <a:lstStyle/>
                    <a:p>
                      <a:pPr algn="l"/>
                      <a:r>
                        <a:rPr lang="en-US" b="1" dirty="0"/>
                        <a:t>Non-linear</a:t>
                      </a:r>
                    </a:p>
                  </a:txBody>
                  <a:tcPr anchor="ctr"/>
                </a:tc>
                <a:tc>
                  <a:txBody>
                    <a:bodyPr/>
                    <a:lstStyle/>
                    <a:p>
                      <a:r>
                        <a:rPr lang="en-US" dirty="0"/>
                        <a:t>Outputs do not have to be proportional to their inputs.</a:t>
                      </a:r>
                    </a:p>
                  </a:txBody>
                  <a:tcPr anchor="ctr"/>
                </a:tc>
                <a:tc>
                  <a:txBody>
                    <a:bodyPr/>
                    <a:lstStyle/>
                    <a:p>
                      <a:r>
                        <a:rPr lang="en-US" dirty="0"/>
                        <a:t>Increasing education and employment opportunities for the people  does not stop rioting (Appendix A13).</a:t>
                      </a:r>
                    </a:p>
                  </a:txBody>
                  <a:tcPr anchor="ctr"/>
                </a:tc>
                <a:extLst>
                  <a:ext uri="{0D108BD9-81ED-4DB2-BD59-A6C34878D82A}">
                    <a16:rowId xmlns:a16="http://schemas.microsoft.com/office/drawing/2014/main" val="202082359"/>
                  </a:ext>
                </a:extLst>
              </a:tr>
              <a:tr h="370840">
                <a:tc>
                  <a:txBody>
                    <a:bodyPr/>
                    <a:lstStyle/>
                    <a:p>
                      <a:pPr algn="l"/>
                      <a:r>
                        <a:rPr lang="en-US" b="1" dirty="0"/>
                        <a:t>Feedback</a:t>
                      </a:r>
                    </a:p>
                  </a:txBody>
                  <a:tcPr anchor="ctr"/>
                </a:tc>
                <a:tc>
                  <a:txBody>
                    <a:bodyPr/>
                    <a:lstStyle/>
                    <a:p>
                      <a:r>
                        <a:rPr lang="en-US" dirty="0"/>
                        <a:t>Self-</a:t>
                      </a:r>
                      <a:r>
                        <a:rPr lang="en-US" dirty="0" err="1"/>
                        <a:t>organisation</a:t>
                      </a:r>
                      <a:r>
                        <a:rPr lang="en-US" dirty="0"/>
                        <a:t> results from feedback mechanisms (positive &amp;</a:t>
                      </a:r>
                    </a:p>
                    <a:p>
                      <a:r>
                        <a:rPr lang="en-US" dirty="0"/>
                        <a:t>negative) as a result of interactions between individual entities.</a:t>
                      </a:r>
                    </a:p>
                  </a:txBody>
                  <a:tcPr anchor="ctr"/>
                </a:tc>
                <a:tc>
                  <a:txBody>
                    <a:bodyPr/>
                    <a:lstStyle/>
                    <a:p>
                      <a:r>
                        <a:rPr lang="en-US" b="1" dirty="0"/>
                        <a:t>Negative</a:t>
                      </a:r>
                      <a:r>
                        <a:rPr lang="en-US" dirty="0"/>
                        <a:t>: thermostat that attempts to regulate the temperature in a room.</a:t>
                      </a:r>
                    </a:p>
                    <a:p>
                      <a:r>
                        <a:rPr lang="en-US" b="1" dirty="0"/>
                        <a:t>Positive</a:t>
                      </a:r>
                      <a:r>
                        <a:rPr lang="en-US" dirty="0"/>
                        <a:t>: a run on a bank which can cause it and other banks to fail.</a:t>
                      </a:r>
                    </a:p>
                  </a:txBody>
                  <a:tcPr anchor="ctr"/>
                </a:tc>
                <a:extLst>
                  <a:ext uri="{0D108BD9-81ED-4DB2-BD59-A6C34878D82A}">
                    <a16:rowId xmlns:a16="http://schemas.microsoft.com/office/drawing/2014/main" val="4018001574"/>
                  </a:ext>
                </a:extLst>
              </a:tr>
              <a:tr h="370840">
                <a:tc>
                  <a:txBody>
                    <a:bodyPr/>
                    <a:lstStyle/>
                    <a:p>
                      <a:pPr algn="l"/>
                      <a:r>
                        <a:rPr lang="en-US" b="1" dirty="0"/>
                        <a:t>Path Dependence</a:t>
                      </a:r>
                    </a:p>
                  </a:txBody>
                  <a:tcPr anchor="ctr"/>
                </a:tc>
                <a:tc>
                  <a:txBody>
                    <a:bodyPr/>
                    <a:lstStyle/>
                    <a:p>
                      <a:r>
                        <a:rPr lang="en-US" dirty="0"/>
                        <a:t>How history dictates how systems evolve and restructure.</a:t>
                      </a:r>
                    </a:p>
                  </a:txBody>
                  <a:tcPr anchor="ctr"/>
                </a:tc>
                <a:tc>
                  <a:txBody>
                    <a:bodyPr/>
                    <a:lstStyle/>
                    <a:p>
                      <a:r>
                        <a:rPr lang="en-US" dirty="0"/>
                        <a:t>Rank size distribution of cities or residential decisions</a:t>
                      </a:r>
                    </a:p>
                    <a:p>
                      <a:r>
                        <a:rPr lang="en-US" dirty="0"/>
                        <a:t>impact land markets.</a:t>
                      </a:r>
                    </a:p>
                  </a:txBody>
                  <a:tcPr anchor="ctr"/>
                </a:tc>
                <a:extLst>
                  <a:ext uri="{0D108BD9-81ED-4DB2-BD59-A6C34878D82A}">
                    <a16:rowId xmlns:a16="http://schemas.microsoft.com/office/drawing/2014/main" val="1205121895"/>
                  </a:ext>
                </a:extLst>
              </a:tr>
            </a:tbl>
          </a:graphicData>
        </a:graphic>
      </p:graphicFrame>
      <p:sp>
        <p:nvSpPr>
          <p:cNvPr id="8" name="TextBox 7">
            <a:extLst>
              <a:ext uri="{FF2B5EF4-FFF2-40B4-BE49-F238E27FC236}">
                <a16:creationId xmlns:a16="http://schemas.microsoft.com/office/drawing/2014/main" id="{B6D50870-969C-7246-B7CC-3E16DEF303EB}"/>
              </a:ext>
            </a:extLst>
          </p:cNvPr>
          <p:cNvSpPr txBox="1"/>
          <p:nvPr/>
        </p:nvSpPr>
        <p:spPr>
          <a:xfrm>
            <a:off x="4272199" y="6226937"/>
            <a:ext cx="3647602" cy="369332"/>
          </a:xfrm>
          <a:prstGeom prst="rect">
            <a:avLst/>
          </a:prstGeom>
          <a:noFill/>
        </p:spPr>
        <p:txBody>
          <a:bodyPr wrap="none" rtlCol="0">
            <a:spAutoFit/>
          </a:bodyPr>
          <a:lstStyle/>
          <a:p>
            <a:r>
              <a:rPr lang="en-US" dirty="0"/>
              <a:t>Key terms used in complexity theory</a:t>
            </a:r>
          </a:p>
        </p:txBody>
      </p:sp>
    </p:spTree>
    <p:extLst>
      <p:ext uri="{BB962C8B-B14F-4D97-AF65-F5344CB8AC3E}">
        <p14:creationId xmlns:p14="http://schemas.microsoft.com/office/powerpoint/2010/main" val="227617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D8A1-F200-4F49-8BC0-320B95D62D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A2E2E8-4E36-8243-80BD-0AB4B3725BC2}"/>
              </a:ext>
            </a:extLst>
          </p:cNvPr>
          <p:cNvSpPr>
            <a:spLocks noGrp="1"/>
          </p:cNvSpPr>
          <p:nvPr>
            <p:ph idx="1"/>
          </p:nvPr>
        </p:nvSpPr>
        <p:spPr/>
        <p:txBody>
          <a:bodyPr>
            <a:normAutofit lnSpcReduction="10000"/>
          </a:bodyPr>
          <a:lstStyle/>
          <a:p>
            <a:r>
              <a:rPr lang="en-US" dirty="0"/>
              <a:t>In seeking to understand the complexity of the world around us, we require methods that can capture and regenerate the characteristics of complex systems. </a:t>
            </a:r>
          </a:p>
          <a:p>
            <a:r>
              <a:rPr lang="en-US" dirty="0"/>
              <a:t>We do this through modelling.</a:t>
            </a:r>
          </a:p>
          <a:p>
            <a:pPr lvl="1"/>
            <a:r>
              <a:rPr lang="en-US" dirty="0"/>
              <a:t>A model is a simplified representation of a complex reality, to the point that the reality is understandable and analytically manageable.</a:t>
            </a:r>
          </a:p>
          <a:p>
            <a:r>
              <a:rPr lang="en-US" dirty="0"/>
              <a:t>A model can be constructed as a computer program that uses a simplified digital representation of one or more aspects of the real world, transforming them to create a new representation.</a:t>
            </a:r>
          </a:p>
          <a:p>
            <a:r>
              <a:rPr lang="en-US" dirty="0"/>
              <a:t>There are many reasons and purposes for modelling, from description and explanation to prediction.</a:t>
            </a:r>
          </a:p>
        </p:txBody>
      </p:sp>
    </p:spTree>
    <p:extLst>
      <p:ext uri="{BB962C8B-B14F-4D97-AF65-F5344CB8AC3E}">
        <p14:creationId xmlns:p14="http://schemas.microsoft.com/office/powerpoint/2010/main" val="42301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2221-EB08-0D43-8602-A8378C76113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523B5-02E0-BC45-8ECF-CE43AC174AAF}"/>
              </a:ext>
            </a:extLst>
          </p:cNvPr>
          <p:cNvSpPr>
            <a:spLocks noGrp="1"/>
          </p:cNvSpPr>
          <p:nvPr>
            <p:ph idx="1"/>
          </p:nvPr>
        </p:nvSpPr>
        <p:spPr/>
        <p:txBody>
          <a:bodyPr>
            <a:normAutofit fontScale="92500" lnSpcReduction="10000"/>
          </a:bodyPr>
          <a:lstStyle/>
          <a:p>
            <a:r>
              <a:rPr lang="en-US" dirty="0"/>
              <a:t>While models provide one route towards understanding geographical complexity, we are also rapidly gaining a richer understanding of the world through the vast amount of new data becoming available and enabling new veins of research.</a:t>
            </a:r>
          </a:p>
          <a:p>
            <a:pPr lvl="1"/>
            <a:r>
              <a:rPr lang="en-US" dirty="0"/>
              <a:t>By the year 2020, many predict the global universe of accessible data to be of the order of 44 zettabytes or 44 trillion gigabytes</a:t>
            </a:r>
          </a:p>
          <a:p>
            <a:pPr lvl="1"/>
            <a:r>
              <a:rPr lang="en-US" dirty="0"/>
              <a:t>Data now not only comes from government and commercial organizations (e.g. US Census Bureau) but also from individual users.</a:t>
            </a:r>
          </a:p>
          <a:p>
            <a:r>
              <a:rPr lang="en-US" dirty="0"/>
              <a:t>However, data alone does not give us the ‘</a:t>
            </a:r>
            <a:r>
              <a:rPr lang="en-US" i="1" dirty="0"/>
              <a:t>why</a:t>
            </a:r>
            <a:r>
              <a:rPr lang="en-US" dirty="0"/>
              <a:t>’, only the ‘</a:t>
            </a:r>
            <a:r>
              <a:rPr lang="en-US" i="1" dirty="0"/>
              <a:t>what</a:t>
            </a:r>
            <a:r>
              <a:rPr lang="en-US" dirty="0"/>
              <a:t>’, in the sense that it gives us the </a:t>
            </a:r>
            <a:r>
              <a:rPr lang="en-US" i="1" dirty="0"/>
              <a:t>patterns</a:t>
            </a:r>
            <a:r>
              <a:rPr lang="en-US" dirty="0"/>
              <a:t> but not the </a:t>
            </a:r>
            <a:r>
              <a:rPr lang="en-US" i="1" dirty="0"/>
              <a:t>processes</a:t>
            </a:r>
            <a:r>
              <a:rPr lang="en-US" dirty="0"/>
              <a:t> that cause them to emerge. For this, we need to model social interaction and the individuals involved in such interactions. </a:t>
            </a:r>
          </a:p>
        </p:txBody>
      </p:sp>
    </p:spTree>
    <p:extLst>
      <p:ext uri="{BB962C8B-B14F-4D97-AF65-F5344CB8AC3E}">
        <p14:creationId xmlns:p14="http://schemas.microsoft.com/office/powerpoint/2010/main" val="298143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C095-009A-A842-8819-9A741C44E152}"/>
              </a:ext>
            </a:extLst>
          </p:cNvPr>
          <p:cNvSpPr>
            <a:spLocks noGrp="1"/>
          </p:cNvSpPr>
          <p:nvPr>
            <p:ph type="title"/>
          </p:nvPr>
        </p:nvSpPr>
        <p:spPr/>
        <p:txBody>
          <a:bodyPr/>
          <a:lstStyle/>
          <a:p>
            <a:r>
              <a:rPr lang="en-US" dirty="0"/>
              <a:t>Individuals</a:t>
            </a:r>
          </a:p>
        </p:txBody>
      </p:sp>
      <p:sp>
        <p:nvSpPr>
          <p:cNvPr id="3" name="Content Placeholder 2">
            <a:extLst>
              <a:ext uri="{FF2B5EF4-FFF2-40B4-BE49-F238E27FC236}">
                <a16:creationId xmlns:a16="http://schemas.microsoft.com/office/drawing/2014/main" id="{DCE71009-9ECA-E944-A0EE-A693020701EA}"/>
              </a:ext>
            </a:extLst>
          </p:cNvPr>
          <p:cNvSpPr>
            <a:spLocks noGrp="1"/>
          </p:cNvSpPr>
          <p:nvPr>
            <p:ph idx="1"/>
          </p:nvPr>
        </p:nvSpPr>
        <p:spPr>
          <a:xfrm>
            <a:off x="838200" y="1825624"/>
            <a:ext cx="10515600" cy="4754079"/>
          </a:xfrm>
        </p:spPr>
        <p:txBody>
          <a:bodyPr>
            <a:normAutofit fontScale="77500" lnSpcReduction="20000"/>
          </a:bodyPr>
          <a:lstStyle/>
          <a:p>
            <a:r>
              <a:rPr lang="en-US" dirty="0"/>
              <a:t>There has been a marked change over the past sixty years in how we simulate the individual within geographical systems. </a:t>
            </a:r>
          </a:p>
          <a:p>
            <a:r>
              <a:rPr lang="en-US" dirty="0"/>
              <a:t>Previous generations of researchers did not have either the computational power or access to data that today’s researchers do.</a:t>
            </a:r>
          </a:p>
          <a:p>
            <a:r>
              <a:rPr lang="en-US" dirty="0"/>
              <a:t>Lack of data and tools for simulating individuals meant that models examined the systems as a whole, based on aggregate analysis offering a limited way to examine the dynamics taking place within such systems</a:t>
            </a:r>
          </a:p>
          <a:p>
            <a:r>
              <a:rPr lang="en-US" dirty="0"/>
              <a:t>The increase in computation, individual-level data sources and the infusion of ideas from complexity theory allow us to look at how geographical systems  emerge from the “bottom up”</a:t>
            </a:r>
          </a:p>
          <a:p>
            <a:pPr lvl="1"/>
            <a:r>
              <a:rPr lang="en-US" dirty="0"/>
              <a:t>E.g. , it is the local-scale interactive behavior (commuting, moving) of many individual objects (vehicles, people) from which structured and ordered patterns emerge, such as peak-hour traffic congestion and the large-scale spatial clustering of socio-economic groups by residence.</a:t>
            </a:r>
          </a:p>
          <a:p>
            <a:r>
              <a:rPr lang="en-US" dirty="0"/>
              <a:t>Understanding how geographical systems grow and evolve from the </a:t>
            </a:r>
            <a:r>
              <a:rPr lang="en-US" i="1" dirty="0"/>
              <a:t>bottom up </a:t>
            </a:r>
            <a:r>
              <a:rPr lang="en-US" dirty="0"/>
              <a:t>allows us to understand how uncoordinated local decision-making gives rise to coordinated global patterns which define the shape of the world around us and how these global patterns then influence the local decisions of individuals.</a:t>
            </a:r>
          </a:p>
          <a:p>
            <a:endParaRPr lang="en-US" dirty="0"/>
          </a:p>
          <a:p>
            <a:endParaRPr lang="en-US" dirty="0"/>
          </a:p>
        </p:txBody>
      </p:sp>
    </p:spTree>
    <p:extLst>
      <p:ext uri="{BB962C8B-B14F-4D97-AF65-F5344CB8AC3E}">
        <p14:creationId xmlns:p14="http://schemas.microsoft.com/office/powerpoint/2010/main" val="292086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2404</Words>
  <Application>Microsoft Macintosh PowerPoint</Application>
  <PresentationFormat>Widescreen</PresentationFormat>
  <Paragraphs>147</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Chapter 1</vt:lpstr>
      <vt:lpstr>Learning Objectives</vt:lpstr>
      <vt:lpstr>Introduction</vt:lpstr>
      <vt:lpstr>Complexity and Geographical Systems</vt:lpstr>
      <vt:lpstr>Hierarchies and Interactions</vt:lpstr>
      <vt:lpstr>Complexity and Geographical Systems</vt:lpstr>
      <vt:lpstr>Models</vt:lpstr>
      <vt:lpstr>Data</vt:lpstr>
      <vt:lpstr>Individuals</vt:lpstr>
      <vt:lpstr>Agent-Based Modelling and Geographical Information Systems</vt:lpstr>
      <vt:lpstr>Book Outline</vt:lpstr>
      <vt:lpstr>Chapter 2: Introduction to Agent-based Modelling</vt:lpstr>
      <vt:lpstr>Chapter 3: Designing and Developing an Agent-based Model</vt:lpstr>
      <vt:lpstr>Chapter 4: Building Agent-Based Models with NetLogo</vt:lpstr>
      <vt:lpstr>Chapter 5: Fundamentals of Geographical Information Systems</vt:lpstr>
      <vt:lpstr>Chapter 6: Integrating Agent-Based Modelling and GIS</vt:lpstr>
      <vt:lpstr>PowerPoint Presentation</vt:lpstr>
      <vt:lpstr>Chapter 7: Modelling Human Behaviour</vt:lpstr>
      <vt:lpstr>PowerPoint Presentation</vt:lpstr>
      <vt:lpstr>Chapter 8: Networks</vt:lpstr>
      <vt:lpstr>PowerPoint Presentation</vt:lpstr>
      <vt:lpstr>Chapter 9: Spatial Statistics</vt:lpstr>
      <vt:lpstr>PowerPoint Presentation</vt:lpstr>
      <vt:lpstr>Chapter 10: Evaluating Models: Verification, Calibration, Validation</vt:lpstr>
      <vt:lpstr>PowerPoint Presentation</vt:lpstr>
      <vt:lpstr>Chapter 11: Alternative Modelling Approaches</vt:lpstr>
      <vt:lpstr>PowerPoint Presentation</vt:lpstr>
      <vt:lpstr>Chapter 12: Summary and Outlook</vt:lpstr>
      <vt:lpstr>PowerPoint Presentation</vt:lpstr>
      <vt:lpstr>Online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50</cp:revision>
  <dcterms:created xsi:type="dcterms:W3CDTF">2018-07-16T13:06:35Z</dcterms:created>
  <dcterms:modified xsi:type="dcterms:W3CDTF">2018-11-09T01:00:28Z</dcterms:modified>
</cp:coreProperties>
</file>