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3" r:id="rId5"/>
    <p:sldId id="264" r:id="rId6"/>
    <p:sldId id="259" r:id="rId7"/>
    <p:sldId id="262" r:id="rId8"/>
    <p:sldId id="260" r:id="rId9"/>
    <p:sldId id="265" r:id="rId10"/>
    <p:sldId id="26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551"/>
  </p:normalViewPr>
  <p:slideViewPr>
    <p:cSldViewPr snapToGrid="0" snapToObjects="1">
      <p:cViewPr varScale="1">
        <p:scale>
          <a:sx n="76" d="100"/>
          <a:sy n="76" d="100"/>
        </p:scale>
        <p:origin x="21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DEE3-3798-B942-96D3-135D6F190782}" type="datetimeFigureOut">
              <a:rPr lang="en-US" smtClean="0"/>
              <a:t>7/18/18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6EA29-2551-4E47-9C04-5B36B7B9D8B7}" type="slidenum">
              <a:rPr lang="en-US" smtClean="0"/>
              <a:t>‹#›</a:t>
            </a:fld>
            <a:endParaRPr lang="en-US"/>
          </a:p>
        </p:txBody>
      </p:sp>
    </p:spTree>
    <p:extLst>
      <p:ext uri="{BB962C8B-B14F-4D97-AF65-F5344CB8AC3E}">
        <p14:creationId xmlns:p14="http://schemas.microsoft.com/office/powerpoint/2010/main" val="318783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Networks play a critical role in our lives in terms of physical networks we use to navigate upon, our social networks and more recently how we communicate via cyber networks (e.g. social media). This chapter provides a brief introduction to such networks and shows how they can be integrated into agent-based models. Importantly, a model is also introduced that demonstrates how to navigate agents along a physical road network (this is a common requirement for spatially-explicit agent-based models). The chapter concludes with a discussion about how networks can be combined to study real world phenomena and highlight future areas of research. </a:t>
            </a:r>
          </a:p>
          <a:p>
            <a:endParaRPr lang="en-US" dirty="0"/>
          </a:p>
        </p:txBody>
      </p:sp>
      <p:sp>
        <p:nvSpPr>
          <p:cNvPr id="4" name="Slide Number Placeholder 3"/>
          <p:cNvSpPr>
            <a:spLocks noGrp="1"/>
          </p:cNvSpPr>
          <p:nvPr>
            <p:ph type="sldNum" sz="quarter" idx="10"/>
          </p:nvPr>
        </p:nvSpPr>
        <p:spPr/>
        <p:txBody>
          <a:bodyPr/>
          <a:lstStyle/>
          <a:p>
            <a:fld id="{9976EA29-2551-4E47-9C04-5B36B7B9D8B7}" type="slidenum">
              <a:rPr lang="en-US" smtClean="0"/>
              <a:t>1</a:t>
            </a:fld>
            <a:endParaRPr lang="en-US"/>
          </a:p>
        </p:txBody>
      </p:sp>
    </p:spTree>
    <p:extLst>
      <p:ext uri="{BB962C8B-B14F-4D97-AF65-F5344CB8AC3E}">
        <p14:creationId xmlns:p14="http://schemas.microsoft.com/office/powerpoint/2010/main" val="404545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76EA29-2551-4E47-9C04-5B36B7B9D8B7}" type="slidenum">
              <a:rPr lang="en-US" smtClean="0"/>
              <a:t>8</a:t>
            </a:fld>
            <a:endParaRPr lang="en-US"/>
          </a:p>
        </p:txBody>
      </p:sp>
    </p:spTree>
    <p:extLst>
      <p:ext uri="{BB962C8B-B14F-4D97-AF65-F5344CB8AC3E}">
        <p14:creationId xmlns:p14="http://schemas.microsoft.com/office/powerpoint/2010/main" val="161011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bmgis/abmgis/tree/master/Chapter08-Networks/Model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8</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Networks</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9C3E-C71E-9A4C-AB11-735A431CE54B}"/>
              </a:ext>
            </a:extLst>
          </p:cNvPr>
          <p:cNvSpPr>
            <a:spLocks noGrp="1"/>
          </p:cNvSpPr>
          <p:nvPr>
            <p:ph type="title"/>
          </p:nvPr>
        </p:nvSpPr>
        <p:spPr/>
        <p:txBody>
          <a:bodyPr/>
          <a:lstStyle/>
          <a:p>
            <a:r>
              <a:rPr lang="en-US" dirty="0"/>
              <a:t>Adjacency Matrix for a undirected and directed graph.</a:t>
            </a:r>
          </a:p>
        </p:txBody>
      </p:sp>
      <p:pic>
        <p:nvPicPr>
          <p:cNvPr id="6" name="Content Placeholder 5">
            <a:extLst>
              <a:ext uri="{FF2B5EF4-FFF2-40B4-BE49-F238E27FC236}">
                <a16:creationId xmlns:a16="http://schemas.microsoft.com/office/drawing/2014/main" id="{411CB9EF-72D0-DA4F-8D8F-D39C774E192C}"/>
              </a:ext>
            </a:extLst>
          </p:cNvPr>
          <p:cNvPicPr>
            <a:picLocks noGrp="1" noChangeAspect="1"/>
          </p:cNvPicPr>
          <p:nvPr>
            <p:ph idx="1"/>
          </p:nvPr>
        </p:nvPicPr>
        <p:blipFill>
          <a:blip r:embed="rId2"/>
          <a:stretch>
            <a:fillRect/>
          </a:stretch>
        </p:blipFill>
        <p:spPr>
          <a:xfrm>
            <a:off x="3874484" y="1825625"/>
            <a:ext cx="4443032" cy="4351338"/>
          </a:xfrm>
        </p:spPr>
      </p:pic>
      <p:sp>
        <p:nvSpPr>
          <p:cNvPr id="4" name="TextBox 3">
            <a:extLst>
              <a:ext uri="{FF2B5EF4-FFF2-40B4-BE49-F238E27FC236}">
                <a16:creationId xmlns:a16="http://schemas.microsoft.com/office/drawing/2014/main" id="{529D3F18-2E2F-A04F-AEAB-0F5150BB8403}"/>
              </a:ext>
            </a:extLst>
          </p:cNvPr>
          <p:cNvSpPr txBox="1"/>
          <p:nvPr/>
        </p:nvSpPr>
        <p:spPr>
          <a:xfrm>
            <a:off x="1981200" y="6434667"/>
            <a:ext cx="6296917" cy="369332"/>
          </a:xfrm>
          <a:prstGeom prst="rect">
            <a:avLst/>
          </a:prstGeom>
          <a:noFill/>
        </p:spPr>
        <p:txBody>
          <a:bodyPr wrap="none" rtlCol="0">
            <a:spAutoFit/>
          </a:bodyPr>
          <a:lstStyle/>
          <a:p>
            <a:r>
              <a:rPr lang="en-US" dirty="0"/>
              <a:t>Figure 8.4: Adjacency Matrix for a undirected and directed graph.</a:t>
            </a:r>
          </a:p>
        </p:txBody>
      </p:sp>
    </p:spTree>
    <p:extLst>
      <p:ext uri="{BB962C8B-B14F-4D97-AF65-F5344CB8AC3E}">
        <p14:creationId xmlns:p14="http://schemas.microsoft.com/office/powerpoint/2010/main" val="230285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B1B0-3268-5F45-BF45-239C66BAFE0E}"/>
              </a:ext>
            </a:extLst>
          </p:cNvPr>
          <p:cNvSpPr>
            <a:spLocks noGrp="1"/>
          </p:cNvSpPr>
          <p:nvPr>
            <p:ph type="title"/>
          </p:nvPr>
        </p:nvSpPr>
        <p:spPr/>
        <p:txBody>
          <a:bodyPr/>
          <a:lstStyle/>
          <a:p>
            <a:r>
              <a:rPr lang="en-US" dirty="0"/>
              <a:t>Traversing Graphs</a:t>
            </a:r>
          </a:p>
        </p:txBody>
      </p:sp>
      <p:sp>
        <p:nvSpPr>
          <p:cNvPr id="3" name="Content Placeholder 2">
            <a:extLst>
              <a:ext uri="{FF2B5EF4-FFF2-40B4-BE49-F238E27FC236}">
                <a16:creationId xmlns:a16="http://schemas.microsoft.com/office/drawing/2014/main" id="{4D42C5E2-3B12-C342-B89E-DFB5F0F643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588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6761-D5A5-074D-836A-787648F12D24}"/>
              </a:ext>
            </a:extLst>
          </p:cNvPr>
          <p:cNvSpPr>
            <a:spLocks noGrp="1"/>
          </p:cNvSpPr>
          <p:nvPr>
            <p:ph type="title"/>
          </p:nvPr>
        </p:nvSpPr>
        <p:spPr/>
        <p:txBody>
          <a:bodyPr/>
          <a:lstStyle/>
          <a:p>
            <a:r>
              <a:rPr lang="en-US" dirty="0"/>
              <a:t>Graph Density</a:t>
            </a:r>
          </a:p>
        </p:txBody>
      </p:sp>
      <p:sp>
        <p:nvSpPr>
          <p:cNvPr id="3" name="Content Placeholder 2">
            <a:extLst>
              <a:ext uri="{FF2B5EF4-FFF2-40B4-BE49-F238E27FC236}">
                <a16:creationId xmlns:a16="http://schemas.microsoft.com/office/drawing/2014/main" id="{0CD7A480-B168-6440-A720-DE70A11B26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735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6F5D-D44E-C04E-ABB5-597730751AAB}"/>
              </a:ext>
            </a:extLst>
          </p:cNvPr>
          <p:cNvSpPr>
            <a:spLocks noGrp="1"/>
          </p:cNvSpPr>
          <p:nvPr>
            <p:ph type="title"/>
          </p:nvPr>
        </p:nvSpPr>
        <p:spPr/>
        <p:txBody>
          <a:bodyPr/>
          <a:lstStyle/>
          <a:p>
            <a:r>
              <a:rPr lang="en-US" dirty="0"/>
              <a:t>Calculating Node Importance</a:t>
            </a:r>
          </a:p>
        </p:txBody>
      </p:sp>
      <p:sp>
        <p:nvSpPr>
          <p:cNvPr id="3" name="Content Placeholder 2">
            <a:extLst>
              <a:ext uri="{FF2B5EF4-FFF2-40B4-BE49-F238E27FC236}">
                <a16:creationId xmlns:a16="http://schemas.microsoft.com/office/drawing/2014/main" id="{00B78634-D819-7F4A-9773-F14E51ED11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592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E1EE-421F-4C46-8760-6A30A32A6B0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729F303-7191-4443-A054-EEB39E2F9CFF}"/>
              </a:ext>
            </a:extLst>
          </p:cNvPr>
          <p:cNvPicPr>
            <a:picLocks noGrp="1" noChangeAspect="1"/>
          </p:cNvPicPr>
          <p:nvPr>
            <p:ph idx="1"/>
          </p:nvPr>
        </p:nvPicPr>
        <p:blipFill>
          <a:blip r:embed="rId2"/>
          <a:stretch>
            <a:fillRect/>
          </a:stretch>
        </p:blipFill>
        <p:spPr>
          <a:xfrm>
            <a:off x="4572000" y="1905794"/>
            <a:ext cx="3048000" cy="4191000"/>
          </a:xfrm>
        </p:spPr>
      </p:pic>
    </p:spTree>
    <p:extLst>
      <p:ext uri="{BB962C8B-B14F-4D97-AF65-F5344CB8AC3E}">
        <p14:creationId xmlns:p14="http://schemas.microsoft.com/office/powerpoint/2010/main" val="231322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75BF-1A49-A046-9243-793BE31B38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7DAB4D-30C4-BD4D-9C12-D2E9C3734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84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57EB-584E-2D45-AAC6-1A0B76317B85}"/>
              </a:ext>
            </a:extLst>
          </p:cNvPr>
          <p:cNvSpPr>
            <a:spLocks noGrp="1"/>
          </p:cNvSpPr>
          <p:nvPr>
            <p:ph type="title"/>
          </p:nvPr>
        </p:nvSpPr>
        <p:spPr/>
        <p:txBody>
          <a:bodyPr/>
          <a:lstStyle/>
          <a:p>
            <a:r>
              <a:rPr lang="en-US" dirty="0"/>
              <a:t>Graphs and Networks</a:t>
            </a:r>
          </a:p>
        </p:txBody>
      </p:sp>
      <p:pic>
        <p:nvPicPr>
          <p:cNvPr id="5" name="Content Placeholder 4">
            <a:extLst>
              <a:ext uri="{FF2B5EF4-FFF2-40B4-BE49-F238E27FC236}">
                <a16:creationId xmlns:a16="http://schemas.microsoft.com/office/drawing/2014/main" id="{26C80D4B-AECD-3B49-B593-270CA603D2CC}"/>
              </a:ext>
            </a:extLst>
          </p:cNvPr>
          <p:cNvPicPr>
            <a:picLocks noGrp="1" noChangeAspect="1"/>
          </p:cNvPicPr>
          <p:nvPr>
            <p:ph idx="1"/>
          </p:nvPr>
        </p:nvPicPr>
        <p:blipFill>
          <a:blip r:embed="rId2"/>
          <a:stretch>
            <a:fillRect/>
          </a:stretch>
        </p:blipFill>
        <p:spPr>
          <a:xfrm>
            <a:off x="1874634" y="1687790"/>
            <a:ext cx="8442732" cy="4439444"/>
          </a:xfrm>
        </p:spPr>
      </p:pic>
      <p:sp>
        <p:nvSpPr>
          <p:cNvPr id="6" name="TextBox 5">
            <a:extLst>
              <a:ext uri="{FF2B5EF4-FFF2-40B4-BE49-F238E27FC236}">
                <a16:creationId xmlns:a16="http://schemas.microsoft.com/office/drawing/2014/main" id="{819F3441-2B1C-4543-AAC6-037353CFD5F7}"/>
              </a:ext>
            </a:extLst>
          </p:cNvPr>
          <p:cNvSpPr txBox="1"/>
          <p:nvPr/>
        </p:nvSpPr>
        <p:spPr>
          <a:xfrm>
            <a:off x="1718405" y="6127234"/>
            <a:ext cx="9635395" cy="369332"/>
          </a:xfrm>
          <a:prstGeom prst="rect">
            <a:avLst/>
          </a:prstGeom>
          <a:noFill/>
        </p:spPr>
        <p:txBody>
          <a:bodyPr wrap="none" rtlCol="0">
            <a:spAutoFit/>
          </a:bodyPr>
          <a:lstStyle/>
          <a:p>
            <a:r>
              <a:rPr lang="en-US" dirty="0"/>
              <a:t>Figure 8.1: From left to right, a basic graph, a social network and a simplified transportation network.</a:t>
            </a:r>
          </a:p>
        </p:txBody>
      </p:sp>
    </p:spTree>
    <p:extLst>
      <p:ext uri="{BB962C8B-B14F-4D97-AF65-F5344CB8AC3E}">
        <p14:creationId xmlns:p14="http://schemas.microsoft.com/office/powerpoint/2010/main" val="233958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6A1A-656F-454D-AD48-484FB60E162F}"/>
              </a:ext>
            </a:extLst>
          </p:cNvPr>
          <p:cNvSpPr>
            <a:spLocks noGrp="1"/>
          </p:cNvSpPr>
          <p:nvPr>
            <p:ph type="title"/>
          </p:nvPr>
        </p:nvSpPr>
        <p:spPr/>
        <p:txBody>
          <a:bodyPr/>
          <a:lstStyle/>
          <a:p>
            <a:r>
              <a:rPr lang="en-US" dirty="0"/>
              <a:t>Basic Network Properties</a:t>
            </a:r>
          </a:p>
        </p:txBody>
      </p:sp>
      <p:sp>
        <p:nvSpPr>
          <p:cNvPr id="3" name="Content Placeholder 2">
            <a:extLst>
              <a:ext uri="{FF2B5EF4-FFF2-40B4-BE49-F238E27FC236}">
                <a16:creationId xmlns:a16="http://schemas.microsoft.com/office/drawing/2014/main" id="{D276D3A2-7ACE-8C4D-8DF9-DD72CB16C4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484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5E0A-4466-BC44-89F3-A200653C3CA7}"/>
              </a:ext>
            </a:extLst>
          </p:cNvPr>
          <p:cNvSpPr>
            <a:spLocks noGrp="1"/>
          </p:cNvSpPr>
          <p:nvPr>
            <p:ph type="title"/>
          </p:nvPr>
        </p:nvSpPr>
        <p:spPr/>
        <p:txBody>
          <a:bodyPr/>
          <a:lstStyle/>
          <a:p>
            <a:r>
              <a:rPr lang="en-US" dirty="0"/>
              <a:t>Defining Graphs Mathematically</a:t>
            </a:r>
          </a:p>
        </p:txBody>
      </p:sp>
      <p:sp>
        <p:nvSpPr>
          <p:cNvPr id="3" name="Content Placeholder 2">
            <a:extLst>
              <a:ext uri="{FF2B5EF4-FFF2-40B4-BE49-F238E27FC236}">
                <a16:creationId xmlns:a16="http://schemas.microsoft.com/office/drawing/2014/main" id="{CB380C5B-06A8-AA4A-8F33-4DB47E5989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590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2840-18DD-1148-B36A-1245B014B560}"/>
              </a:ext>
            </a:extLst>
          </p:cNvPr>
          <p:cNvSpPr>
            <a:spLocks noGrp="1"/>
          </p:cNvSpPr>
          <p:nvPr>
            <p:ph type="title"/>
          </p:nvPr>
        </p:nvSpPr>
        <p:spPr/>
        <p:txBody>
          <a:bodyPr/>
          <a:lstStyle/>
          <a:p>
            <a:r>
              <a:rPr lang="en-US" dirty="0"/>
              <a:t>The Seven Bridges of Konigsberg problem</a:t>
            </a:r>
          </a:p>
        </p:txBody>
      </p:sp>
      <p:pic>
        <p:nvPicPr>
          <p:cNvPr id="5" name="Content Placeholder 4">
            <a:extLst>
              <a:ext uri="{FF2B5EF4-FFF2-40B4-BE49-F238E27FC236}">
                <a16:creationId xmlns:a16="http://schemas.microsoft.com/office/drawing/2014/main" id="{C1CC8BD1-52DC-0B43-A061-4AE925FE4021}"/>
              </a:ext>
            </a:extLst>
          </p:cNvPr>
          <p:cNvPicPr>
            <a:picLocks noGrp="1" noChangeAspect="1"/>
          </p:cNvPicPr>
          <p:nvPr>
            <p:ph idx="1"/>
          </p:nvPr>
        </p:nvPicPr>
        <p:blipFill>
          <a:blip r:embed="rId2"/>
          <a:stretch>
            <a:fillRect/>
          </a:stretch>
        </p:blipFill>
        <p:spPr>
          <a:xfrm>
            <a:off x="1719791" y="1690688"/>
            <a:ext cx="8752417" cy="4520768"/>
          </a:xfrm>
        </p:spPr>
      </p:pic>
      <p:sp>
        <p:nvSpPr>
          <p:cNvPr id="6" name="TextBox 5">
            <a:extLst>
              <a:ext uri="{FF2B5EF4-FFF2-40B4-BE49-F238E27FC236}">
                <a16:creationId xmlns:a16="http://schemas.microsoft.com/office/drawing/2014/main" id="{A10A7945-006A-9E44-86F8-50596B036401}"/>
              </a:ext>
            </a:extLst>
          </p:cNvPr>
          <p:cNvSpPr txBox="1"/>
          <p:nvPr/>
        </p:nvSpPr>
        <p:spPr>
          <a:xfrm>
            <a:off x="838200" y="6211456"/>
            <a:ext cx="10515600" cy="646331"/>
          </a:xfrm>
          <a:prstGeom prst="rect">
            <a:avLst/>
          </a:prstGeom>
          <a:noFill/>
        </p:spPr>
        <p:txBody>
          <a:bodyPr wrap="square" rtlCol="0">
            <a:spAutoFit/>
          </a:bodyPr>
          <a:lstStyle/>
          <a:p>
            <a:r>
              <a:rPr lang="en-US" dirty="0"/>
              <a:t>Figure 8.2: The Seven Bridges of Konigsberg problem. A: the physical depiction of the bridges (Source: </a:t>
            </a:r>
            <a:r>
              <a:rPr lang="en-US" dirty="0" err="1"/>
              <a:t>Giusca</a:t>
            </a:r>
            <a:r>
              <a:rPr lang="en-US" dirty="0"/>
              <a:t>, 2017) and B: the graph representation</a:t>
            </a:r>
          </a:p>
        </p:txBody>
      </p:sp>
    </p:spTree>
    <p:extLst>
      <p:ext uri="{BB962C8B-B14F-4D97-AF65-F5344CB8AC3E}">
        <p14:creationId xmlns:p14="http://schemas.microsoft.com/office/powerpoint/2010/main" val="391245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CE2E-61C8-034A-9C21-93AFF00D48F8}"/>
              </a:ext>
            </a:extLst>
          </p:cNvPr>
          <p:cNvSpPr>
            <a:spLocks noGrp="1"/>
          </p:cNvSpPr>
          <p:nvPr>
            <p:ph type="title"/>
          </p:nvPr>
        </p:nvSpPr>
        <p:spPr/>
        <p:txBody>
          <a:bodyPr/>
          <a:lstStyle/>
          <a:p>
            <a:r>
              <a:rPr lang="en-US" dirty="0"/>
              <a:t>Building Graphs in NetLogo</a:t>
            </a:r>
          </a:p>
        </p:txBody>
      </p:sp>
      <p:sp>
        <p:nvSpPr>
          <p:cNvPr id="3" name="Content Placeholder 2">
            <a:extLst>
              <a:ext uri="{FF2B5EF4-FFF2-40B4-BE49-F238E27FC236}">
                <a16:creationId xmlns:a16="http://schemas.microsoft.com/office/drawing/2014/main" id="{0713BEC6-F844-2F47-A1C5-EC01A2BBB1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357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6416-06FE-BF44-B0D3-5BF3DF1C857C}"/>
              </a:ext>
            </a:extLst>
          </p:cNvPr>
          <p:cNvSpPr>
            <a:spLocks noGrp="1"/>
          </p:cNvSpPr>
          <p:nvPr>
            <p:ph type="title"/>
          </p:nvPr>
        </p:nvSpPr>
        <p:spPr/>
        <p:txBody>
          <a:bodyPr/>
          <a:lstStyle/>
          <a:p>
            <a:r>
              <a:rPr lang="en-US" dirty="0"/>
              <a:t>Directed and Undirected Links in NetLogo</a:t>
            </a:r>
          </a:p>
        </p:txBody>
      </p:sp>
      <p:pic>
        <p:nvPicPr>
          <p:cNvPr id="6" name="Content Placeholder 5">
            <a:extLst>
              <a:ext uri="{FF2B5EF4-FFF2-40B4-BE49-F238E27FC236}">
                <a16:creationId xmlns:a16="http://schemas.microsoft.com/office/drawing/2014/main" id="{AB3A64B6-9C95-A344-9885-68F52D58A770}"/>
              </a:ext>
            </a:extLst>
          </p:cNvPr>
          <p:cNvPicPr>
            <a:picLocks noGrp="1" noChangeAspect="1"/>
          </p:cNvPicPr>
          <p:nvPr>
            <p:ph idx="1"/>
          </p:nvPr>
        </p:nvPicPr>
        <p:blipFill rotWithShape="1">
          <a:blip r:embed="rId3"/>
          <a:srcRect t="7343"/>
          <a:stretch/>
        </p:blipFill>
        <p:spPr>
          <a:xfrm>
            <a:off x="2309307" y="1524000"/>
            <a:ext cx="7215693" cy="4085807"/>
          </a:xfrm>
        </p:spPr>
      </p:pic>
      <p:sp>
        <p:nvSpPr>
          <p:cNvPr id="4" name="TextBox 3">
            <a:extLst>
              <a:ext uri="{FF2B5EF4-FFF2-40B4-BE49-F238E27FC236}">
                <a16:creationId xmlns:a16="http://schemas.microsoft.com/office/drawing/2014/main" id="{9CF50BC1-44CC-6844-AB9F-E26F897338AA}"/>
              </a:ext>
            </a:extLst>
          </p:cNvPr>
          <p:cNvSpPr txBox="1"/>
          <p:nvPr/>
        </p:nvSpPr>
        <p:spPr>
          <a:xfrm>
            <a:off x="838200" y="5934670"/>
            <a:ext cx="10515600" cy="923330"/>
          </a:xfrm>
          <a:prstGeom prst="rect">
            <a:avLst/>
          </a:prstGeom>
          <a:noFill/>
        </p:spPr>
        <p:txBody>
          <a:bodyPr wrap="square" rtlCol="0">
            <a:spAutoFit/>
          </a:bodyPr>
          <a:lstStyle/>
          <a:p>
            <a:r>
              <a:rPr lang="en-US" dirty="0"/>
              <a:t>Figure 8.3: Directed and undirected links as displayed in NetLogo. These examples are from the ‘Undirected Network Demo’ and ‘Directed Network Demo’ at: </a:t>
            </a:r>
            <a:r>
              <a:rPr lang="en-US" dirty="0">
                <a:hlinkClick r:id="rId4"/>
              </a:rPr>
              <a:t>https://github.com/abmgis/abmgis/tree/master/Chapter08-Networks/Models</a:t>
            </a:r>
            <a:r>
              <a:rPr lang="en-US" dirty="0"/>
              <a:t>. </a:t>
            </a:r>
          </a:p>
        </p:txBody>
      </p:sp>
    </p:spTree>
    <p:extLst>
      <p:ext uri="{BB962C8B-B14F-4D97-AF65-F5344CB8AC3E}">
        <p14:creationId xmlns:p14="http://schemas.microsoft.com/office/powerpoint/2010/main" val="190753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6C2A-7021-8E4C-97F6-2B6F40EA8F87}"/>
              </a:ext>
            </a:extLst>
          </p:cNvPr>
          <p:cNvSpPr>
            <a:spLocks noGrp="1"/>
          </p:cNvSpPr>
          <p:nvPr>
            <p:ph type="title"/>
          </p:nvPr>
        </p:nvSpPr>
        <p:spPr/>
        <p:txBody>
          <a:bodyPr/>
          <a:lstStyle/>
          <a:p>
            <a:r>
              <a:rPr lang="en-US" dirty="0"/>
              <a:t>Adjacency Matrices and Node Degree</a:t>
            </a:r>
          </a:p>
        </p:txBody>
      </p:sp>
      <p:sp>
        <p:nvSpPr>
          <p:cNvPr id="3" name="Content Placeholder 2">
            <a:extLst>
              <a:ext uri="{FF2B5EF4-FFF2-40B4-BE49-F238E27FC236}">
                <a16:creationId xmlns:a16="http://schemas.microsoft.com/office/drawing/2014/main" id="{B6F2E7C1-136E-7541-A705-DED536F45C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3592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276</Words>
  <Application>Microsoft Macintosh PowerPoint</Application>
  <PresentationFormat>Widescreen</PresentationFormat>
  <Paragraphs>21</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Chapter 8</vt:lpstr>
      <vt:lpstr>Introduction</vt:lpstr>
      <vt:lpstr>Graphs and Networks</vt:lpstr>
      <vt:lpstr>Basic Network Properties</vt:lpstr>
      <vt:lpstr>Defining Graphs Mathematically</vt:lpstr>
      <vt:lpstr>The Seven Bridges of Konigsberg problem</vt:lpstr>
      <vt:lpstr>Building Graphs in NetLogo</vt:lpstr>
      <vt:lpstr>Directed and Undirected Links in NetLogo</vt:lpstr>
      <vt:lpstr>Adjacency Matrices and Node Degree</vt:lpstr>
      <vt:lpstr>Adjacency Matrix for a undirected and directed graph.</vt:lpstr>
      <vt:lpstr>Traversing Graphs</vt:lpstr>
      <vt:lpstr>Graph Density</vt:lpstr>
      <vt:lpstr>Calculating Node Importance</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10</cp:revision>
  <dcterms:created xsi:type="dcterms:W3CDTF">2018-07-16T13:06:35Z</dcterms:created>
  <dcterms:modified xsi:type="dcterms:W3CDTF">2018-07-18T20:14:30Z</dcterms:modified>
</cp:coreProperties>
</file>