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4" r:id="rId2"/>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52"/>
    <p:restoredTop sz="94541"/>
  </p:normalViewPr>
  <p:slideViewPr>
    <p:cSldViewPr snapToGrid="0" snapToObjects="1">
      <p:cViewPr varScale="1">
        <p:scale>
          <a:sx n="96" d="100"/>
          <a:sy n="96" d="100"/>
        </p:scale>
        <p:origin x="192"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1CB647-B3D6-EE40-BE32-3E9D12C5B46D}" type="datetimeFigureOut">
              <a:rPr lang="en-US" smtClean="0"/>
              <a:t>1/10/19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410F89-6945-9A49-8C8A-5ED852C7C38B}" type="slidenum">
              <a:rPr lang="en-US" smtClean="0"/>
              <a:t>‹#›</a:t>
            </a:fld>
            <a:endParaRPr lang="en-US"/>
          </a:p>
        </p:txBody>
      </p:sp>
    </p:spTree>
    <p:extLst>
      <p:ext uri="{BB962C8B-B14F-4D97-AF65-F5344CB8AC3E}">
        <p14:creationId xmlns:p14="http://schemas.microsoft.com/office/powerpoint/2010/main" val="3975960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Model evaluation is one of the central challenges associated with agent-based models. A key question that all modelers face is “how well does this model simulate the phenomenon of interest?”. While there are no universally accepted methods for evaluating agent-based models, researchers often adopt the same three stage process of verification, calibration and validation. This chapter presents an overview of the methods that are commonly used within each of these stages. The overarching aim of this chapter is to provide the reader with the knowledge to design their own approach to evaluating agent-based models.</a:t>
            </a:r>
          </a:p>
          <a:p>
            <a:endParaRPr lang="en-US" dirty="0"/>
          </a:p>
        </p:txBody>
      </p:sp>
      <p:sp>
        <p:nvSpPr>
          <p:cNvPr id="4" name="Slide Number Placeholder 3"/>
          <p:cNvSpPr>
            <a:spLocks noGrp="1"/>
          </p:cNvSpPr>
          <p:nvPr>
            <p:ph type="sldNum" sz="quarter" idx="10"/>
          </p:nvPr>
        </p:nvSpPr>
        <p:spPr/>
        <p:txBody>
          <a:bodyPr/>
          <a:lstStyle/>
          <a:p>
            <a:fld id="{62C0D1B9-B7E0-F54B-8D0C-8679F12BC84B}" type="slidenum">
              <a:rPr lang="en-US" smtClean="0"/>
              <a:t>1</a:t>
            </a:fld>
            <a:endParaRPr lang="en-US"/>
          </a:p>
        </p:txBody>
      </p:sp>
    </p:spTree>
    <p:extLst>
      <p:ext uri="{BB962C8B-B14F-4D97-AF65-F5344CB8AC3E}">
        <p14:creationId xmlns:p14="http://schemas.microsoft.com/office/powerpoint/2010/main" val="3252210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UgandaExample</a:t>
            </a:r>
            <a:endParaRPr lang="en-US" dirty="0"/>
          </a:p>
        </p:txBody>
      </p:sp>
      <p:sp>
        <p:nvSpPr>
          <p:cNvPr id="4" name="Slide Number Placeholder 3"/>
          <p:cNvSpPr>
            <a:spLocks noGrp="1"/>
          </p:cNvSpPr>
          <p:nvPr>
            <p:ph type="sldNum" sz="quarter" idx="10"/>
          </p:nvPr>
        </p:nvSpPr>
        <p:spPr/>
        <p:txBody>
          <a:bodyPr/>
          <a:lstStyle/>
          <a:p>
            <a:fld id="{BC410F89-6945-9A49-8C8A-5ED852C7C38B}" type="slidenum">
              <a:rPr lang="en-US" smtClean="0"/>
              <a:t>5</a:t>
            </a:fld>
            <a:endParaRPr lang="en-US"/>
          </a:p>
        </p:txBody>
      </p:sp>
    </p:spTree>
    <p:extLst>
      <p:ext uri="{BB962C8B-B14F-4D97-AF65-F5344CB8AC3E}">
        <p14:creationId xmlns:p14="http://schemas.microsoft.com/office/powerpoint/2010/main" val="2997550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 6 (Section 6.6.1) the NetLogo model itself will be discussed;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DC.shp</a:t>
            </a:r>
            <a:r>
              <a:rPr lang="en-US" sz="1200" kern="1200" dirty="0">
                <a:solidFill>
                  <a:schemeClr val="tx1"/>
                </a:solidFill>
                <a:effectLst/>
                <a:latin typeface="+mn-lt"/>
                <a:ea typeface="+mn-ea"/>
                <a:cs typeface="+mn-cs"/>
              </a:rPr>
              <a:t>  in DC folder.</a:t>
            </a:r>
            <a:endParaRPr lang="en-US" dirty="0"/>
          </a:p>
          <a:p>
            <a:endParaRPr lang="en-US" dirty="0"/>
          </a:p>
        </p:txBody>
      </p:sp>
      <p:sp>
        <p:nvSpPr>
          <p:cNvPr id="4" name="Slide Number Placeholder 3"/>
          <p:cNvSpPr>
            <a:spLocks noGrp="1"/>
          </p:cNvSpPr>
          <p:nvPr>
            <p:ph type="sldNum" sz="quarter" idx="10"/>
          </p:nvPr>
        </p:nvSpPr>
        <p:spPr/>
        <p:txBody>
          <a:bodyPr/>
          <a:lstStyle/>
          <a:p>
            <a:fld id="{BC410F89-6945-9A49-8C8A-5ED852C7C38B}" type="slidenum">
              <a:rPr lang="en-US" smtClean="0"/>
              <a:t>8</a:t>
            </a:fld>
            <a:endParaRPr lang="en-US"/>
          </a:p>
        </p:txBody>
      </p:sp>
    </p:spTree>
    <p:extLst>
      <p:ext uri="{BB962C8B-B14F-4D97-AF65-F5344CB8AC3E}">
        <p14:creationId xmlns:p14="http://schemas.microsoft.com/office/powerpoint/2010/main" val="1837217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7A16-E78A-BE4A-AC43-8512E7D93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F38C8-365B-CA4F-B19D-567E737B1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28210-3A32-5F42-B6C1-4EC7285777A7}"/>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906277F9-D1A2-9843-B607-FCC14A03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0A87-2C80-A64B-87FB-EF30B3D84BEC}"/>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8255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44AF-4076-ED4B-B391-C5A3489C0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2274F-54BF-764B-B515-33F41ADD7A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3412C-0D19-274E-9402-8A7B85561B08}"/>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AC034415-ED19-A445-BD68-A64A25C0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F4D4-B881-F34A-81D6-2E0313F65EE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94080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434B5-95B9-8F45-9704-269CFCDE3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99913-B6B0-7C48-9E46-20EC11E0D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55D2-ADC8-E348-B484-18FD79F5F120}"/>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9547F7AC-E50A-D649-85D6-DB77ADB23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9C60-9BE1-C544-82FC-951DBED57A52}"/>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2994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72FB-6E84-2F49-8A51-0972418C7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F1C8D-6F5A-7D47-9201-3E7B6F545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B3CC-E7E0-6340-B3A4-F00DB09C83B6}"/>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7D837D03-AC59-D14F-9507-84D846908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9326-81CE-0942-A45E-A9A8005451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0659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158-F8C2-434F-AD68-D86B3031D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BB0E7-5DE5-0D42-9359-2B7E8DAA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10A837-B060-AA46-AA08-6F233B11970D}"/>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5CFEE10B-C123-1B45-B864-6B8D5BE9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C4B6-2F8B-CA45-99D7-D48C1C9972F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759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30F-2ABB-F741-86CD-02B983C49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B270D-31DF-824D-AAC7-1A8C490EB9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55378-871B-074A-9340-5A273CC14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1FB1B-E7C3-3547-A1B6-22B90A24B538}"/>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6" name="Footer Placeholder 5">
            <a:extLst>
              <a:ext uri="{FF2B5EF4-FFF2-40B4-BE49-F238E27FC236}">
                <a16:creationId xmlns:a16="http://schemas.microsoft.com/office/drawing/2014/main" id="{7F3ECCE9-7B6F-4948-8417-3E618E85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9493-26BA-D644-84CB-6514BD1933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0077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FA1D-0768-FC4F-B75B-EDE0297EB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D8327-4932-5241-83AC-C7F223825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529289-DA97-FA4F-883B-1C08A606C7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275AA-C108-7C4D-9250-CEC00953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4C786-F911-8F45-B48E-D4C85A8F3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78C52-1C7D-8B4B-BA4A-CE1D6F06640F}"/>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8" name="Footer Placeholder 7">
            <a:extLst>
              <a:ext uri="{FF2B5EF4-FFF2-40B4-BE49-F238E27FC236}">
                <a16:creationId xmlns:a16="http://schemas.microsoft.com/office/drawing/2014/main" id="{7E6D7468-D98E-E146-8C11-566E68149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284EF-707E-DC42-ACCE-D4654F57CD2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7936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226-982E-E240-BF1F-97AC71D0A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30596-EF95-C943-9C4C-04001C8BADF1}"/>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4" name="Footer Placeholder 3">
            <a:extLst>
              <a:ext uri="{FF2B5EF4-FFF2-40B4-BE49-F238E27FC236}">
                <a16:creationId xmlns:a16="http://schemas.microsoft.com/office/drawing/2014/main" id="{332BA8BC-065B-2742-86D8-3DAEEF7DC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D01E8-BA1E-A747-8D70-0629550712AB}"/>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1730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8AFC9-2394-FA4D-997A-E88CEA272745}"/>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3" name="Footer Placeholder 2">
            <a:extLst>
              <a:ext uri="{FF2B5EF4-FFF2-40B4-BE49-F238E27FC236}">
                <a16:creationId xmlns:a16="http://schemas.microsoft.com/office/drawing/2014/main" id="{65E573A5-1335-AE42-BF09-1FCBDAAF3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33E51-7F7D-CE46-8B95-7568215B7AE1}"/>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4789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48E5-E07D-1743-B852-D6ECD3108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EBEEA-F298-024B-95FB-9C751B77E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6EB14-9D0B-2648-B3DB-11824B88B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76687-76B2-4140-83AC-8536F4E951D6}"/>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6" name="Footer Placeholder 5">
            <a:extLst>
              <a:ext uri="{FF2B5EF4-FFF2-40B4-BE49-F238E27FC236}">
                <a16:creationId xmlns:a16="http://schemas.microsoft.com/office/drawing/2014/main" id="{48A96F32-9D50-C041-B009-75800376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142CE-848C-BD4E-8A40-32AB7BD028CF}"/>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34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99C7-4255-864E-8B0F-406D4E839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CA03A-A409-8347-90BF-5F664DFFD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50B80-F53D-A846-921D-8A929C4D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6D389-B843-E349-8890-DA1714FA9731}"/>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6" name="Footer Placeholder 5">
            <a:extLst>
              <a:ext uri="{FF2B5EF4-FFF2-40B4-BE49-F238E27FC236}">
                <a16:creationId xmlns:a16="http://schemas.microsoft.com/office/drawing/2014/main" id="{3F7AB3BD-8BDF-0E40-A12B-116E4261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31EEB-3496-6746-BF21-5BF059F85A04}"/>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8059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B2A93-86B7-724F-A8E8-70A991C7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B9F64-2C6A-CE48-AB9D-FB7CE414B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B4216-D3B6-004E-8D9D-33472814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6B9742FF-E815-B64D-B6D5-E2973185B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4E5B1-99C5-FF4A-8E8B-D292DC770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D58D8-E8DF-BD44-A759-57D7987C3BA5}" type="slidenum">
              <a:rPr lang="en-US" smtClean="0"/>
              <a:t>‹#›</a:t>
            </a:fld>
            <a:endParaRPr lang="en-US"/>
          </a:p>
        </p:txBody>
      </p:sp>
    </p:spTree>
    <p:extLst>
      <p:ext uri="{BB962C8B-B14F-4D97-AF65-F5344CB8AC3E}">
        <p14:creationId xmlns:p14="http://schemas.microsoft.com/office/powerpoint/2010/main" val="25406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4B8958-18D9-FC43-9FD7-FFC19E3EA19A}"/>
              </a:ext>
            </a:extLst>
          </p:cNvPr>
          <p:cNvPicPr>
            <a:picLocks noChangeAspect="1"/>
          </p:cNvPicPr>
          <p:nvPr/>
        </p:nvPicPr>
        <p:blipFill rotWithShape="1">
          <a:blip r:embed="rId3"/>
          <a:srcRect r="3747"/>
          <a:stretch/>
        </p:blipFill>
        <p:spPr>
          <a:xfrm>
            <a:off x="20" y="10"/>
            <a:ext cx="4637226" cy="6857990"/>
          </a:xfrm>
          <a:prstGeom prst="rect">
            <a:avLst/>
          </a:prstGeom>
        </p:spPr>
      </p:pic>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a:xfrm>
            <a:off x="5277328" y="640082"/>
            <a:ext cx="6274591" cy="3351602"/>
          </a:xfrm>
        </p:spPr>
        <p:txBody>
          <a:bodyPr>
            <a:normAutofit/>
          </a:bodyPr>
          <a:lstStyle/>
          <a:p>
            <a:pPr algn="l"/>
            <a:r>
              <a:rPr lang="en-US" dirty="0">
                <a:solidFill>
                  <a:schemeClr val="bg1"/>
                </a:solidFill>
              </a:rPr>
              <a:t>Chapter 5 Tutorial</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a:xfrm>
            <a:off x="5277327" y="4156276"/>
            <a:ext cx="6274592" cy="2061645"/>
          </a:xfrm>
        </p:spPr>
        <p:txBody>
          <a:bodyPr>
            <a:normAutofit/>
          </a:bodyPr>
          <a:lstStyle/>
          <a:p>
            <a:pPr algn="l"/>
            <a:r>
              <a:rPr lang="en-US" dirty="0">
                <a:solidFill>
                  <a:schemeClr val="bg1"/>
                </a:solidFill>
              </a:rPr>
              <a:t>Preparing GIS Data using QGIS</a:t>
            </a:r>
          </a:p>
        </p:txBody>
      </p:sp>
    </p:spTree>
    <p:extLst>
      <p:ext uri="{BB962C8B-B14F-4D97-AF65-F5344CB8AC3E}">
        <p14:creationId xmlns:p14="http://schemas.microsoft.com/office/powerpoint/2010/main" val="3114466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p:txBody>
          <a:bodyPr/>
          <a:lstStyle/>
          <a:p>
            <a:r>
              <a:rPr lang="en-US" dirty="0"/>
              <a:t>Chapter 5</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p:txBody>
          <a:bodyPr/>
          <a:lstStyle/>
          <a:p>
            <a:r>
              <a:rPr lang="en-US" dirty="0"/>
              <a:t>Preparing GIS Data using QGIS</a:t>
            </a:r>
          </a:p>
        </p:txBody>
      </p:sp>
    </p:spTree>
    <p:extLst>
      <p:ext uri="{BB962C8B-B14F-4D97-AF65-F5344CB8AC3E}">
        <p14:creationId xmlns:p14="http://schemas.microsoft.com/office/powerpoint/2010/main" val="27190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21E36-E5DC-C644-89F0-994BFCD380B6}"/>
              </a:ext>
            </a:extLst>
          </p:cNvPr>
          <p:cNvSpPr>
            <a:spLocks noGrp="1"/>
          </p:cNvSpPr>
          <p:nvPr>
            <p:ph type="title"/>
          </p:nvPr>
        </p:nvSpPr>
        <p:spPr/>
        <p:txBody>
          <a:bodyPr/>
          <a:lstStyle/>
          <a:p>
            <a:r>
              <a:rPr lang="en-US" dirty="0"/>
              <a:t>Performing Spatial Operations</a:t>
            </a:r>
          </a:p>
        </p:txBody>
      </p:sp>
      <p:sp>
        <p:nvSpPr>
          <p:cNvPr id="3" name="Content Placeholder 2">
            <a:extLst>
              <a:ext uri="{FF2B5EF4-FFF2-40B4-BE49-F238E27FC236}">
                <a16:creationId xmlns:a16="http://schemas.microsoft.com/office/drawing/2014/main" id="{67946595-E017-A247-A8CC-5393104FCFD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00402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B4FA9-1E23-8440-B724-C3741B795BBB}"/>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A854AEC8-68D8-1C46-83B4-6C5E2B024285}"/>
              </a:ext>
            </a:extLst>
          </p:cNvPr>
          <p:cNvPicPr>
            <a:picLocks noGrp="1" noChangeAspect="1"/>
          </p:cNvPicPr>
          <p:nvPr>
            <p:ph idx="1"/>
          </p:nvPr>
        </p:nvPicPr>
        <p:blipFill>
          <a:blip r:embed="rId2"/>
          <a:stretch>
            <a:fillRect/>
          </a:stretch>
        </p:blipFill>
        <p:spPr>
          <a:xfrm>
            <a:off x="4100909" y="1825625"/>
            <a:ext cx="3990182" cy="4351338"/>
          </a:xfrm>
        </p:spPr>
      </p:pic>
      <p:sp>
        <p:nvSpPr>
          <p:cNvPr id="4" name="TextBox 3">
            <a:extLst>
              <a:ext uri="{FF2B5EF4-FFF2-40B4-BE49-F238E27FC236}">
                <a16:creationId xmlns:a16="http://schemas.microsoft.com/office/drawing/2014/main" id="{D611AAD3-C4BA-204A-8F82-DF9570CD6024}"/>
              </a:ext>
            </a:extLst>
          </p:cNvPr>
          <p:cNvSpPr txBox="1"/>
          <p:nvPr/>
        </p:nvSpPr>
        <p:spPr>
          <a:xfrm>
            <a:off x="936171" y="6211669"/>
            <a:ext cx="10319657" cy="646331"/>
          </a:xfrm>
          <a:prstGeom prst="rect">
            <a:avLst/>
          </a:prstGeom>
          <a:noFill/>
        </p:spPr>
        <p:txBody>
          <a:bodyPr wrap="square" rtlCol="0">
            <a:spAutoFit/>
          </a:bodyPr>
          <a:lstStyle/>
          <a:p>
            <a:r>
              <a:rPr lang="en-US" dirty="0"/>
              <a:t>Figure 5.8: An example of using open data in this case data Natural Earth Data and </a:t>
            </a:r>
            <a:r>
              <a:rPr lang="en-US" dirty="0" err="1"/>
              <a:t>Worldpop</a:t>
            </a:r>
            <a:r>
              <a:rPr lang="en-US" dirty="0"/>
              <a:t> for a 10 by 10 km area near the city of </a:t>
            </a:r>
            <a:r>
              <a:rPr lang="en-US" dirty="0" err="1"/>
              <a:t>Makindye</a:t>
            </a:r>
            <a:r>
              <a:rPr lang="en-US" dirty="0"/>
              <a:t> in Uganda.</a:t>
            </a:r>
          </a:p>
        </p:txBody>
      </p:sp>
    </p:spTree>
    <p:extLst>
      <p:ext uri="{BB962C8B-B14F-4D97-AF65-F5344CB8AC3E}">
        <p14:creationId xmlns:p14="http://schemas.microsoft.com/office/powerpoint/2010/main" val="1040666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C6E86-21AE-C543-89D5-89B19B81591B}"/>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40517D85-ED1E-D24A-B7AA-2650D9A62E1B}"/>
              </a:ext>
            </a:extLst>
          </p:cNvPr>
          <p:cNvPicPr>
            <a:picLocks noGrp="1" noChangeAspect="1"/>
          </p:cNvPicPr>
          <p:nvPr>
            <p:ph idx="1"/>
          </p:nvPr>
        </p:nvPicPr>
        <p:blipFill>
          <a:blip r:embed="rId3"/>
          <a:stretch>
            <a:fillRect/>
          </a:stretch>
        </p:blipFill>
        <p:spPr>
          <a:xfrm>
            <a:off x="3151716" y="1690688"/>
            <a:ext cx="5888567" cy="4503958"/>
          </a:xfrm>
        </p:spPr>
      </p:pic>
      <p:sp>
        <p:nvSpPr>
          <p:cNvPr id="4" name="TextBox 3">
            <a:extLst>
              <a:ext uri="{FF2B5EF4-FFF2-40B4-BE49-F238E27FC236}">
                <a16:creationId xmlns:a16="http://schemas.microsoft.com/office/drawing/2014/main" id="{47EE9A63-AC76-D94A-A14E-55ED35554560}"/>
              </a:ext>
            </a:extLst>
          </p:cNvPr>
          <p:cNvSpPr txBox="1"/>
          <p:nvPr/>
        </p:nvSpPr>
        <p:spPr>
          <a:xfrm>
            <a:off x="2116667" y="6400800"/>
            <a:ext cx="8329460" cy="369332"/>
          </a:xfrm>
          <a:prstGeom prst="rect">
            <a:avLst/>
          </a:prstGeom>
          <a:noFill/>
        </p:spPr>
        <p:txBody>
          <a:bodyPr wrap="none" rtlCol="0">
            <a:spAutoFit/>
          </a:bodyPr>
          <a:lstStyle/>
          <a:p>
            <a:r>
              <a:rPr lang="en-US" dirty="0"/>
              <a:t>Figure 5.9: An example of using open data for the initialization of a agent-based model.</a:t>
            </a:r>
          </a:p>
        </p:txBody>
      </p:sp>
    </p:spTree>
    <p:extLst>
      <p:ext uri="{BB962C8B-B14F-4D97-AF65-F5344CB8AC3E}">
        <p14:creationId xmlns:p14="http://schemas.microsoft.com/office/powerpoint/2010/main" val="3666405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11D3B-150A-BE45-B5F4-8C84113AE636}"/>
              </a:ext>
            </a:extLst>
          </p:cNvPr>
          <p:cNvSpPr>
            <a:spLocks noGrp="1"/>
          </p:cNvSpPr>
          <p:nvPr>
            <p:ph type="title"/>
          </p:nvPr>
        </p:nvSpPr>
        <p:spPr/>
        <p:txBody>
          <a:bodyPr/>
          <a:lstStyle/>
          <a:p>
            <a:r>
              <a:rPr lang="en-US" dirty="0"/>
              <a:t>Manipulating Vector Table Data</a:t>
            </a:r>
          </a:p>
        </p:txBody>
      </p:sp>
      <p:sp>
        <p:nvSpPr>
          <p:cNvPr id="3" name="Content Placeholder 2">
            <a:extLst>
              <a:ext uri="{FF2B5EF4-FFF2-40B4-BE49-F238E27FC236}">
                <a16:creationId xmlns:a16="http://schemas.microsoft.com/office/drawing/2014/main" id="{C5682854-D712-7842-ABE3-64181DE9068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16333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AE003-70C5-6E42-9AA9-77836DFB7504}"/>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79CF30E4-2289-134D-87E6-B26751090C3F}"/>
              </a:ext>
            </a:extLst>
          </p:cNvPr>
          <p:cNvPicPr>
            <a:picLocks noGrp="1" noChangeAspect="1"/>
          </p:cNvPicPr>
          <p:nvPr>
            <p:ph idx="1"/>
          </p:nvPr>
        </p:nvPicPr>
        <p:blipFill>
          <a:blip r:embed="rId2"/>
          <a:stretch>
            <a:fillRect/>
          </a:stretch>
        </p:blipFill>
        <p:spPr>
          <a:xfrm>
            <a:off x="4470837" y="1825625"/>
            <a:ext cx="3250326" cy="4351338"/>
          </a:xfrm>
        </p:spPr>
      </p:pic>
      <p:sp>
        <p:nvSpPr>
          <p:cNvPr id="4" name="TextBox 3">
            <a:extLst>
              <a:ext uri="{FF2B5EF4-FFF2-40B4-BE49-F238E27FC236}">
                <a16:creationId xmlns:a16="http://schemas.microsoft.com/office/drawing/2014/main" id="{4C5AC508-C8E9-CD44-BE5C-0A115C017F29}"/>
              </a:ext>
            </a:extLst>
          </p:cNvPr>
          <p:cNvSpPr txBox="1"/>
          <p:nvPr/>
        </p:nvSpPr>
        <p:spPr>
          <a:xfrm>
            <a:off x="1845733" y="6468533"/>
            <a:ext cx="8423653" cy="369332"/>
          </a:xfrm>
          <a:prstGeom prst="rect">
            <a:avLst/>
          </a:prstGeom>
          <a:noFill/>
        </p:spPr>
        <p:txBody>
          <a:bodyPr wrap="none" rtlCol="0">
            <a:spAutoFit/>
          </a:bodyPr>
          <a:lstStyle/>
          <a:p>
            <a:r>
              <a:rPr lang="en-US" dirty="0"/>
              <a:t>Figure 5.10: An example of how to load and ‘clip’ vector and raster data files using QGIS.</a:t>
            </a:r>
          </a:p>
        </p:txBody>
      </p:sp>
    </p:spTree>
    <p:extLst>
      <p:ext uri="{BB962C8B-B14F-4D97-AF65-F5344CB8AC3E}">
        <p14:creationId xmlns:p14="http://schemas.microsoft.com/office/powerpoint/2010/main" val="4037145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EA024-9C3B-B543-A856-57645A3B540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22662F4-0E45-894E-BFBC-EFC3434973AA}"/>
              </a:ext>
            </a:extLst>
          </p:cNvPr>
          <p:cNvPicPr>
            <a:picLocks noGrp="1" noChangeAspect="1"/>
          </p:cNvPicPr>
          <p:nvPr>
            <p:ph idx="1"/>
          </p:nvPr>
        </p:nvPicPr>
        <p:blipFill>
          <a:blip r:embed="rId3"/>
          <a:stretch>
            <a:fillRect/>
          </a:stretch>
        </p:blipFill>
        <p:spPr>
          <a:xfrm>
            <a:off x="2840832" y="1825625"/>
            <a:ext cx="6510335" cy="4351338"/>
          </a:xfrm>
        </p:spPr>
      </p:pic>
      <p:sp>
        <p:nvSpPr>
          <p:cNvPr id="6" name="TextBox 5">
            <a:extLst>
              <a:ext uri="{FF2B5EF4-FFF2-40B4-BE49-F238E27FC236}">
                <a16:creationId xmlns:a16="http://schemas.microsoft.com/office/drawing/2014/main" id="{C0F075C0-B845-E840-89A9-2BEE41585927}"/>
              </a:ext>
            </a:extLst>
          </p:cNvPr>
          <p:cNvSpPr txBox="1"/>
          <p:nvPr/>
        </p:nvSpPr>
        <p:spPr>
          <a:xfrm>
            <a:off x="1608667" y="6176963"/>
            <a:ext cx="8065862" cy="369332"/>
          </a:xfrm>
          <a:prstGeom prst="rect">
            <a:avLst/>
          </a:prstGeom>
          <a:noFill/>
        </p:spPr>
        <p:txBody>
          <a:bodyPr wrap="none" rtlCol="0">
            <a:spAutoFit/>
          </a:bodyPr>
          <a:lstStyle/>
          <a:p>
            <a:r>
              <a:rPr lang="en-US" dirty="0"/>
              <a:t>Figure 5.11: Instructions for opening the attribute table for a vector layer using QGIS</a:t>
            </a:r>
          </a:p>
        </p:txBody>
      </p:sp>
    </p:spTree>
    <p:extLst>
      <p:ext uri="{BB962C8B-B14F-4D97-AF65-F5344CB8AC3E}">
        <p14:creationId xmlns:p14="http://schemas.microsoft.com/office/powerpoint/2010/main" val="954933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E3EDD-C48B-B546-8EE3-AFDFB7F38A0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CA12FB2-DE30-2042-9567-2730A82A4B32}"/>
              </a:ext>
            </a:extLst>
          </p:cNvPr>
          <p:cNvPicPr>
            <a:picLocks noGrp="1" noChangeAspect="1"/>
          </p:cNvPicPr>
          <p:nvPr>
            <p:ph idx="1"/>
          </p:nvPr>
        </p:nvPicPr>
        <p:blipFill>
          <a:blip r:embed="rId2"/>
          <a:stretch>
            <a:fillRect/>
          </a:stretch>
        </p:blipFill>
        <p:spPr>
          <a:xfrm>
            <a:off x="1502921" y="1503892"/>
            <a:ext cx="9186158" cy="4351338"/>
          </a:xfrm>
        </p:spPr>
      </p:pic>
      <p:sp>
        <p:nvSpPr>
          <p:cNvPr id="6" name="TextBox 5">
            <a:extLst>
              <a:ext uri="{FF2B5EF4-FFF2-40B4-BE49-F238E27FC236}">
                <a16:creationId xmlns:a16="http://schemas.microsoft.com/office/drawing/2014/main" id="{4C799CB8-6C18-1044-B554-5B49F04D225B}"/>
              </a:ext>
            </a:extLst>
          </p:cNvPr>
          <p:cNvSpPr txBox="1"/>
          <p:nvPr/>
        </p:nvSpPr>
        <p:spPr>
          <a:xfrm>
            <a:off x="237067" y="6211669"/>
            <a:ext cx="11548533" cy="646331"/>
          </a:xfrm>
          <a:prstGeom prst="rect">
            <a:avLst/>
          </a:prstGeom>
          <a:noFill/>
        </p:spPr>
        <p:txBody>
          <a:bodyPr wrap="square" rtlCol="0">
            <a:spAutoFit/>
          </a:bodyPr>
          <a:lstStyle/>
          <a:p>
            <a:r>
              <a:rPr lang="en-US" dirty="0"/>
              <a:t>Figure 5.12: How to add a new column to the attribute table that underpins a vector layer using QGIS and calculate new values for the column.</a:t>
            </a:r>
          </a:p>
        </p:txBody>
      </p:sp>
    </p:spTree>
    <p:extLst>
      <p:ext uri="{BB962C8B-B14F-4D97-AF65-F5344CB8AC3E}">
        <p14:creationId xmlns:p14="http://schemas.microsoft.com/office/powerpoint/2010/main" val="831147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263</Words>
  <Application>Microsoft Macintosh PowerPoint</Application>
  <PresentationFormat>Widescreen</PresentationFormat>
  <Paragraphs>18</Paragraphs>
  <Slides>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Chapter 5 Tutorial</vt:lpstr>
      <vt:lpstr>Chapter 5</vt:lpstr>
      <vt:lpstr>Performing Spatial Operations</vt:lpstr>
      <vt:lpstr>PowerPoint Presentation</vt:lpstr>
      <vt:lpstr>PowerPoint Presentation</vt:lpstr>
      <vt:lpstr>Manipulating Vector Table Data</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 Crooks</dc:creator>
  <cp:lastModifiedBy>Nicolas Malleson</cp:lastModifiedBy>
  <cp:revision>6</cp:revision>
  <dcterms:created xsi:type="dcterms:W3CDTF">2018-07-16T13:06:35Z</dcterms:created>
  <dcterms:modified xsi:type="dcterms:W3CDTF">2019-01-10T09:04:04Z</dcterms:modified>
</cp:coreProperties>
</file>