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31"/>
  </p:normalViewPr>
  <p:slideViewPr>
    <p:cSldViewPr snapToGrid="0" snapToObjects="1">
      <p:cViewPr varScale="1">
        <p:scale>
          <a:sx n="76" d="100"/>
          <a:sy n="76" d="100"/>
        </p:scale>
        <p:origin x="216"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81967-2BF6-464C-8467-CAF335A27FF0}" type="datetimeFigureOut">
              <a:rPr lang="en-US" smtClean="0"/>
              <a:t>7/21/18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0BF4D-E4EB-C347-9F92-6FA2DBDD4CE5}" type="slidenum">
              <a:rPr lang="en-US" smtClean="0"/>
              <a:t>‹#›</a:t>
            </a:fld>
            <a:endParaRPr lang="en-US"/>
          </a:p>
        </p:txBody>
      </p:sp>
    </p:spTree>
    <p:extLst>
      <p:ext uri="{BB962C8B-B14F-4D97-AF65-F5344CB8AC3E}">
        <p14:creationId xmlns:p14="http://schemas.microsoft.com/office/powerpoint/2010/main" val="231806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reflects on the current state of the art of agent-based models and factors that may shape the future of this discipline. Specifically we will discuss the key challenges for developing robust agent-based models of geographical systems as well as potential solutions. We argue that we need to make progress on these challenges if these models are to be used to offer insight into key societal challenges, for example climate change, urban growth and migration.</a:t>
            </a:r>
          </a:p>
        </p:txBody>
      </p:sp>
      <p:sp>
        <p:nvSpPr>
          <p:cNvPr id="4" name="Slide Number Placeholder 3"/>
          <p:cNvSpPr>
            <a:spLocks noGrp="1"/>
          </p:cNvSpPr>
          <p:nvPr>
            <p:ph type="sldNum" sz="quarter" idx="10"/>
          </p:nvPr>
        </p:nvSpPr>
        <p:spPr/>
        <p:txBody>
          <a:bodyPr/>
          <a:lstStyle/>
          <a:p>
            <a:fld id="{6830BF4D-E4EB-C347-9F92-6FA2DBDD4CE5}" type="slidenum">
              <a:rPr lang="en-US" smtClean="0"/>
              <a:t>1</a:t>
            </a:fld>
            <a:endParaRPr lang="en-US"/>
          </a:p>
        </p:txBody>
      </p:sp>
    </p:spTree>
    <p:extLst>
      <p:ext uri="{BB962C8B-B14F-4D97-AF65-F5344CB8AC3E}">
        <p14:creationId xmlns:p14="http://schemas.microsoft.com/office/powerpoint/2010/main" val="155333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7/21/18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7/21/18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7/21/18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7/21/18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7/21/18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7/21/18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7/21/18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7/21/18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7/21/18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7/21/18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7/21/18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7/21/18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p:txBody>
          <a:bodyPr/>
          <a:lstStyle/>
          <a:p>
            <a:r>
              <a:rPr lang="en-US" dirty="0"/>
              <a:t>Chapter 12</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p:txBody>
          <a:bodyPr/>
          <a:lstStyle/>
          <a:p>
            <a:r>
              <a:rPr lang="en-US" dirty="0"/>
              <a:t>Summary and Outlook</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FA71-5FB4-4246-A39E-44B498304118}"/>
              </a:ext>
            </a:extLst>
          </p:cNvPr>
          <p:cNvSpPr>
            <a:spLocks noGrp="1"/>
          </p:cNvSpPr>
          <p:nvPr>
            <p:ph type="title"/>
          </p:nvPr>
        </p:nvSpPr>
        <p:spPr/>
        <p:txBody>
          <a:bodyPr/>
          <a:lstStyle/>
          <a:p>
            <a:r>
              <a:rPr lang="en-US" dirty="0"/>
              <a:t>Challenge 7: </a:t>
            </a:r>
            <a:r>
              <a:rPr lang="en-US" dirty="0" err="1"/>
              <a:t>Behaviour</a:t>
            </a:r>
            <a:endParaRPr lang="en-US" dirty="0"/>
          </a:p>
        </p:txBody>
      </p:sp>
      <p:sp>
        <p:nvSpPr>
          <p:cNvPr id="3" name="Content Placeholder 2">
            <a:extLst>
              <a:ext uri="{FF2B5EF4-FFF2-40B4-BE49-F238E27FC236}">
                <a16:creationId xmlns:a16="http://schemas.microsoft.com/office/drawing/2014/main" id="{706E6302-E2AD-8F4C-BF7B-D6A29BBAF4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091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CB42-1E4C-8D46-B6C3-676B166BDFE0}"/>
              </a:ext>
            </a:extLst>
          </p:cNvPr>
          <p:cNvSpPr>
            <a:spLocks noGrp="1"/>
          </p:cNvSpPr>
          <p:nvPr>
            <p:ph type="title"/>
          </p:nvPr>
        </p:nvSpPr>
        <p:spPr/>
        <p:txBody>
          <a:bodyPr/>
          <a:lstStyle/>
          <a:p>
            <a:r>
              <a:rPr lang="en-US" dirty="0"/>
              <a:t>Challenge 8: Sharing and Dissemination of the Model</a:t>
            </a:r>
          </a:p>
        </p:txBody>
      </p:sp>
      <p:sp>
        <p:nvSpPr>
          <p:cNvPr id="3" name="Content Placeholder 2">
            <a:extLst>
              <a:ext uri="{FF2B5EF4-FFF2-40B4-BE49-F238E27FC236}">
                <a16:creationId xmlns:a16="http://schemas.microsoft.com/office/drawing/2014/main" id="{EA12B0CD-0244-144C-B0DC-FB67706B48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545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4CB7-9640-8342-A700-967A338C72DA}"/>
              </a:ext>
            </a:extLst>
          </p:cNvPr>
          <p:cNvSpPr>
            <a:spLocks noGrp="1"/>
          </p:cNvSpPr>
          <p:nvPr>
            <p:ph type="title"/>
          </p:nvPr>
        </p:nvSpPr>
        <p:spPr/>
        <p:txBody>
          <a:bodyPr/>
          <a:lstStyle/>
          <a:p>
            <a:r>
              <a:rPr lang="en-US" dirty="0"/>
              <a:t>Challenge 9: Data Challenges</a:t>
            </a:r>
          </a:p>
        </p:txBody>
      </p:sp>
      <p:sp>
        <p:nvSpPr>
          <p:cNvPr id="3" name="Content Placeholder 2">
            <a:extLst>
              <a:ext uri="{FF2B5EF4-FFF2-40B4-BE49-F238E27FC236}">
                <a16:creationId xmlns:a16="http://schemas.microsoft.com/office/drawing/2014/main" id="{E34A3B59-BE53-9244-81E0-1C96C975B2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792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B491-2463-A94A-9845-C923192BE747}"/>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27C47869-29FF-1241-81C2-C6F3BA221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7759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ACBA-795A-5C41-B126-BD849A7F7D94}"/>
              </a:ext>
            </a:extLst>
          </p:cNvPr>
          <p:cNvSpPr>
            <a:spLocks noGrp="1"/>
          </p:cNvSpPr>
          <p:nvPr>
            <p:ph type="title"/>
          </p:nvPr>
        </p:nvSpPr>
        <p:spPr/>
        <p:txBody>
          <a:bodyPr/>
          <a:lstStyle/>
          <a:p>
            <a:r>
              <a:rPr lang="en-US" dirty="0"/>
              <a:t>Big Data and Agent-based Modeling</a:t>
            </a:r>
          </a:p>
        </p:txBody>
      </p:sp>
      <p:sp>
        <p:nvSpPr>
          <p:cNvPr id="3" name="Content Placeholder 2">
            <a:extLst>
              <a:ext uri="{FF2B5EF4-FFF2-40B4-BE49-F238E27FC236}">
                <a16:creationId xmlns:a16="http://schemas.microsoft.com/office/drawing/2014/main" id="{732372C1-521D-D047-91FA-AF19C08CC0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766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5378-6602-684C-AEE7-F4A914E7A9A0}"/>
              </a:ext>
            </a:extLst>
          </p:cNvPr>
          <p:cNvSpPr>
            <a:spLocks noGrp="1"/>
          </p:cNvSpPr>
          <p:nvPr>
            <p:ph type="title"/>
          </p:nvPr>
        </p:nvSpPr>
        <p:spPr/>
        <p:txBody>
          <a:bodyPr/>
          <a:lstStyle/>
          <a:p>
            <a:r>
              <a:rPr lang="en-US" dirty="0"/>
              <a:t>Model Integration</a:t>
            </a:r>
          </a:p>
        </p:txBody>
      </p:sp>
      <p:sp>
        <p:nvSpPr>
          <p:cNvPr id="3" name="Content Placeholder 2">
            <a:extLst>
              <a:ext uri="{FF2B5EF4-FFF2-40B4-BE49-F238E27FC236}">
                <a16:creationId xmlns:a16="http://schemas.microsoft.com/office/drawing/2014/main" id="{B0E4E81F-D225-4942-A598-ADCA4A6F31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9098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B821-F8B2-2449-8D1B-67BC78F01AFE}"/>
              </a:ext>
            </a:extLst>
          </p:cNvPr>
          <p:cNvSpPr>
            <a:spLocks noGrp="1"/>
          </p:cNvSpPr>
          <p:nvPr>
            <p:ph type="title"/>
          </p:nvPr>
        </p:nvSpPr>
        <p:spPr/>
        <p:txBody>
          <a:bodyPr/>
          <a:lstStyle/>
          <a:p>
            <a:r>
              <a:rPr lang="en-US" dirty="0"/>
              <a:t>Uncertainty and Ensembles</a:t>
            </a:r>
          </a:p>
        </p:txBody>
      </p:sp>
      <p:sp>
        <p:nvSpPr>
          <p:cNvPr id="3" name="Content Placeholder 2">
            <a:extLst>
              <a:ext uri="{FF2B5EF4-FFF2-40B4-BE49-F238E27FC236}">
                <a16:creationId xmlns:a16="http://schemas.microsoft.com/office/drawing/2014/main" id="{D34980B3-7B0F-A643-9F9A-1BEC2967BE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501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9F1D-E10E-514A-8F4E-6C48392D4059}"/>
              </a:ext>
            </a:extLst>
          </p:cNvPr>
          <p:cNvSpPr>
            <a:spLocks noGrp="1"/>
          </p:cNvSpPr>
          <p:nvPr>
            <p:ph type="title"/>
          </p:nvPr>
        </p:nvSpPr>
        <p:spPr/>
        <p:txBody>
          <a:bodyPr/>
          <a:lstStyle/>
          <a:p>
            <a:r>
              <a:rPr lang="en-US" dirty="0"/>
              <a:t>Data Assimilation</a:t>
            </a:r>
          </a:p>
        </p:txBody>
      </p:sp>
      <p:sp>
        <p:nvSpPr>
          <p:cNvPr id="3" name="Content Placeholder 2">
            <a:extLst>
              <a:ext uri="{FF2B5EF4-FFF2-40B4-BE49-F238E27FC236}">
                <a16:creationId xmlns:a16="http://schemas.microsoft.com/office/drawing/2014/main" id="{78380259-3225-804F-B43E-F53A441816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480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CB2D-065B-DF46-9097-9C81411E31EC}"/>
              </a:ext>
            </a:extLst>
          </p:cNvPr>
          <p:cNvSpPr>
            <a:spLocks noGrp="1"/>
          </p:cNvSpPr>
          <p:nvPr>
            <p:ph type="title"/>
          </p:nvPr>
        </p:nvSpPr>
        <p:spPr/>
        <p:txBody>
          <a:bodyPr/>
          <a:lstStyle/>
          <a:p>
            <a:r>
              <a:rPr lang="en-US" dirty="0"/>
              <a:t>Spatially Learning Agents</a:t>
            </a:r>
          </a:p>
        </p:txBody>
      </p:sp>
      <p:sp>
        <p:nvSpPr>
          <p:cNvPr id="3" name="Content Placeholder 2">
            <a:extLst>
              <a:ext uri="{FF2B5EF4-FFF2-40B4-BE49-F238E27FC236}">
                <a16:creationId xmlns:a16="http://schemas.microsoft.com/office/drawing/2014/main" id="{EE42CD08-9EE2-3C42-80C0-7410C882D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8943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2436-94CC-C443-9152-6F6DE33B411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732DB61-1356-1C45-8C07-189446489C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558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1B66-96D8-EA45-B67C-FDB1A263E5A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B10B424-7C98-3541-A7F1-47B2D8C2AA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457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DBFC-01FE-864A-A8C8-B2B8B908D637}"/>
              </a:ext>
            </a:extLst>
          </p:cNvPr>
          <p:cNvSpPr>
            <a:spLocks noGrp="1"/>
          </p:cNvSpPr>
          <p:nvPr>
            <p:ph type="title"/>
          </p:nvPr>
        </p:nvSpPr>
        <p:spPr/>
        <p:txBody>
          <a:bodyPr/>
          <a:lstStyle/>
          <a:p>
            <a:r>
              <a:rPr lang="en-US" dirty="0"/>
              <a:t>Remaining Challenges</a:t>
            </a:r>
          </a:p>
        </p:txBody>
      </p:sp>
      <p:sp>
        <p:nvSpPr>
          <p:cNvPr id="3" name="Content Placeholder 2">
            <a:extLst>
              <a:ext uri="{FF2B5EF4-FFF2-40B4-BE49-F238E27FC236}">
                <a16:creationId xmlns:a16="http://schemas.microsoft.com/office/drawing/2014/main" id="{61C60749-684E-8A48-875F-A41ABAA8C9EE}"/>
              </a:ext>
            </a:extLst>
          </p:cNvPr>
          <p:cNvSpPr>
            <a:spLocks noGrp="1"/>
          </p:cNvSpPr>
          <p:nvPr>
            <p:ph idx="1"/>
          </p:nvPr>
        </p:nvSpPr>
        <p:spPr/>
        <p:txBody>
          <a:bodyPr>
            <a:normAutofit/>
          </a:bodyPr>
          <a:lstStyle/>
          <a:p>
            <a:r>
              <a:rPr lang="en-US" dirty="0"/>
              <a:t>The challenges include:</a:t>
            </a:r>
          </a:p>
          <a:p>
            <a:pPr marL="914400" lvl="1" indent="-457200">
              <a:buFont typeface="+mj-lt"/>
              <a:buAutoNum type="arabicPeriod"/>
            </a:pPr>
            <a:r>
              <a:rPr lang="en-US" dirty="0"/>
              <a:t>Reasons for Modelling</a:t>
            </a:r>
          </a:p>
          <a:p>
            <a:pPr marL="914400" lvl="1" indent="-457200">
              <a:buFont typeface="+mj-lt"/>
              <a:buAutoNum type="arabicPeriod"/>
            </a:pPr>
            <a:r>
              <a:rPr lang="en-US" dirty="0"/>
              <a:t>Theory and Models</a:t>
            </a:r>
          </a:p>
          <a:p>
            <a:pPr marL="914400" lvl="1" indent="-457200">
              <a:buFont typeface="+mj-lt"/>
              <a:buAutoNum type="arabicPeriod"/>
            </a:pPr>
            <a:r>
              <a:rPr lang="en-US" dirty="0"/>
              <a:t>Inter-Model Comparison</a:t>
            </a:r>
          </a:p>
          <a:p>
            <a:pPr marL="914400" lvl="1" indent="-457200">
              <a:buFont typeface="+mj-lt"/>
              <a:buAutoNum type="arabicPeriod"/>
            </a:pPr>
            <a:r>
              <a:rPr lang="en-US" dirty="0"/>
              <a:t>Replication and Experiment</a:t>
            </a:r>
          </a:p>
          <a:p>
            <a:pPr marL="914400" lvl="1" indent="-457200">
              <a:buFont typeface="+mj-lt"/>
              <a:buAutoNum type="arabicPeriod"/>
            </a:pPr>
            <a:r>
              <a:rPr lang="en-US" dirty="0"/>
              <a:t>Verification and Validation</a:t>
            </a:r>
          </a:p>
          <a:p>
            <a:pPr marL="914400" lvl="1" indent="-457200">
              <a:buFont typeface="+mj-lt"/>
              <a:buAutoNum type="arabicPeriod"/>
            </a:pPr>
            <a:r>
              <a:rPr lang="en-US" dirty="0"/>
              <a:t>Agent Representation, Aggregation and Dynamics</a:t>
            </a:r>
          </a:p>
          <a:p>
            <a:pPr marL="914400" lvl="1" indent="-457200">
              <a:buFont typeface="+mj-lt"/>
              <a:buAutoNum type="arabicPeriod"/>
            </a:pPr>
            <a:r>
              <a:rPr lang="en-US" dirty="0" err="1"/>
              <a:t>Behaviour</a:t>
            </a:r>
            <a:endParaRPr lang="en-US" dirty="0"/>
          </a:p>
          <a:p>
            <a:pPr marL="914400" lvl="1" indent="-457200">
              <a:buFont typeface="+mj-lt"/>
              <a:buAutoNum type="arabicPeriod"/>
            </a:pPr>
            <a:r>
              <a:rPr lang="en-US" dirty="0"/>
              <a:t>Sharing and Dissemination of the Model</a:t>
            </a:r>
          </a:p>
          <a:p>
            <a:pPr marL="914400" lvl="1" indent="-457200">
              <a:buFont typeface="+mj-lt"/>
              <a:buAutoNum type="arabicPeriod"/>
            </a:pPr>
            <a:r>
              <a:rPr lang="en-US" dirty="0"/>
              <a:t>Data Challenges</a:t>
            </a:r>
          </a:p>
        </p:txBody>
      </p:sp>
    </p:spTree>
    <p:extLst>
      <p:ext uri="{BB962C8B-B14F-4D97-AF65-F5344CB8AC3E}">
        <p14:creationId xmlns:p14="http://schemas.microsoft.com/office/powerpoint/2010/main" val="23008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DC5A-74EA-4B44-A3A7-A31DB5060F22}"/>
              </a:ext>
            </a:extLst>
          </p:cNvPr>
          <p:cNvSpPr>
            <a:spLocks noGrp="1"/>
          </p:cNvSpPr>
          <p:nvPr>
            <p:ph type="title"/>
          </p:nvPr>
        </p:nvSpPr>
        <p:spPr/>
        <p:txBody>
          <a:bodyPr/>
          <a:lstStyle/>
          <a:p>
            <a:r>
              <a:rPr lang="en-US" dirty="0"/>
              <a:t>Challenge 1: Reasons for Modelling</a:t>
            </a:r>
          </a:p>
        </p:txBody>
      </p:sp>
      <p:sp>
        <p:nvSpPr>
          <p:cNvPr id="3" name="Content Placeholder 2">
            <a:extLst>
              <a:ext uri="{FF2B5EF4-FFF2-40B4-BE49-F238E27FC236}">
                <a16:creationId xmlns:a16="http://schemas.microsoft.com/office/drawing/2014/main" id="{D13EDF9F-63CE-D341-8C74-01954003B1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861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D55C-B1E3-F940-B740-F1838AC8DC2A}"/>
              </a:ext>
            </a:extLst>
          </p:cNvPr>
          <p:cNvSpPr>
            <a:spLocks noGrp="1"/>
          </p:cNvSpPr>
          <p:nvPr>
            <p:ph type="title"/>
          </p:nvPr>
        </p:nvSpPr>
        <p:spPr/>
        <p:txBody>
          <a:bodyPr/>
          <a:lstStyle/>
          <a:p>
            <a:r>
              <a:rPr lang="en-US" dirty="0"/>
              <a:t>Challenge 2: Theory and Models</a:t>
            </a:r>
          </a:p>
        </p:txBody>
      </p:sp>
      <p:sp>
        <p:nvSpPr>
          <p:cNvPr id="3" name="Content Placeholder 2">
            <a:extLst>
              <a:ext uri="{FF2B5EF4-FFF2-40B4-BE49-F238E27FC236}">
                <a16:creationId xmlns:a16="http://schemas.microsoft.com/office/drawing/2014/main" id="{22A06037-2088-1B49-9DFD-4B2592E7C3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708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A7FE-F4BD-B04E-B7A6-D7F5C1E9EA4A}"/>
              </a:ext>
            </a:extLst>
          </p:cNvPr>
          <p:cNvSpPr>
            <a:spLocks noGrp="1"/>
          </p:cNvSpPr>
          <p:nvPr>
            <p:ph type="title"/>
          </p:nvPr>
        </p:nvSpPr>
        <p:spPr/>
        <p:txBody>
          <a:bodyPr/>
          <a:lstStyle/>
          <a:p>
            <a:r>
              <a:rPr lang="en-US" dirty="0"/>
              <a:t>Challenge 3: Inter-Model Comparison</a:t>
            </a:r>
          </a:p>
        </p:txBody>
      </p:sp>
      <p:sp>
        <p:nvSpPr>
          <p:cNvPr id="3" name="Content Placeholder 2">
            <a:extLst>
              <a:ext uri="{FF2B5EF4-FFF2-40B4-BE49-F238E27FC236}">
                <a16:creationId xmlns:a16="http://schemas.microsoft.com/office/drawing/2014/main" id="{6DC959BD-EA91-A149-8973-1F3ACD4A55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72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20DD-C411-F140-89DF-6632685CBD8E}"/>
              </a:ext>
            </a:extLst>
          </p:cNvPr>
          <p:cNvSpPr>
            <a:spLocks noGrp="1"/>
          </p:cNvSpPr>
          <p:nvPr>
            <p:ph type="title"/>
          </p:nvPr>
        </p:nvSpPr>
        <p:spPr/>
        <p:txBody>
          <a:bodyPr/>
          <a:lstStyle/>
          <a:p>
            <a:r>
              <a:rPr lang="en-US" dirty="0"/>
              <a:t>Challenge 4: Replication and Experiment</a:t>
            </a:r>
          </a:p>
        </p:txBody>
      </p:sp>
      <p:sp>
        <p:nvSpPr>
          <p:cNvPr id="3" name="Content Placeholder 2">
            <a:extLst>
              <a:ext uri="{FF2B5EF4-FFF2-40B4-BE49-F238E27FC236}">
                <a16:creationId xmlns:a16="http://schemas.microsoft.com/office/drawing/2014/main" id="{83DA8F08-DC9A-304D-AE0A-C05695F5A8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829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59BB-3D47-0D44-8279-137EE8026D39}"/>
              </a:ext>
            </a:extLst>
          </p:cNvPr>
          <p:cNvSpPr>
            <a:spLocks noGrp="1"/>
          </p:cNvSpPr>
          <p:nvPr>
            <p:ph type="title"/>
          </p:nvPr>
        </p:nvSpPr>
        <p:spPr/>
        <p:txBody>
          <a:bodyPr/>
          <a:lstStyle/>
          <a:p>
            <a:r>
              <a:rPr lang="en-US" dirty="0"/>
              <a:t>Challenge 5: Verification and Validation</a:t>
            </a:r>
          </a:p>
        </p:txBody>
      </p:sp>
      <p:sp>
        <p:nvSpPr>
          <p:cNvPr id="3" name="Content Placeholder 2">
            <a:extLst>
              <a:ext uri="{FF2B5EF4-FFF2-40B4-BE49-F238E27FC236}">
                <a16:creationId xmlns:a16="http://schemas.microsoft.com/office/drawing/2014/main" id="{62DF76BC-17E6-7E44-A8FC-2268DEC436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717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2695-3F3B-084A-BEFB-81D4B7E6A29C}"/>
              </a:ext>
            </a:extLst>
          </p:cNvPr>
          <p:cNvSpPr>
            <a:spLocks noGrp="1"/>
          </p:cNvSpPr>
          <p:nvPr>
            <p:ph type="title"/>
          </p:nvPr>
        </p:nvSpPr>
        <p:spPr/>
        <p:txBody>
          <a:bodyPr/>
          <a:lstStyle/>
          <a:p>
            <a:r>
              <a:rPr lang="en-US" dirty="0"/>
              <a:t>Challenge 6: Agent Representation, Aggregation and Dynamics</a:t>
            </a:r>
          </a:p>
        </p:txBody>
      </p:sp>
      <p:sp>
        <p:nvSpPr>
          <p:cNvPr id="3" name="Content Placeholder 2">
            <a:extLst>
              <a:ext uri="{FF2B5EF4-FFF2-40B4-BE49-F238E27FC236}">
                <a16:creationId xmlns:a16="http://schemas.microsoft.com/office/drawing/2014/main" id="{84B62F28-25C8-9440-B9E3-944006533B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637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197</Words>
  <Application>Microsoft Macintosh PowerPoint</Application>
  <PresentationFormat>Widescreen</PresentationFormat>
  <Paragraphs>32</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Chapter 12</vt:lpstr>
      <vt:lpstr>Introduction</vt:lpstr>
      <vt:lpstr>Remaining Challenges</vt:lpstr>
      <vt:lpstr>Challenge 1: Reasons for Modelling</vt:lpstr>
      <vt:lpstr>Challenge 2: Theory and Models</vt:lpstr>
      <vt:lpstr>Challenge 3: Inter-Model Comparison</vt:lpstr>
      <vt:lpstr>Challenge 4: Replication and Experiment</vt:lpstr>
      <vt:lpstr>Challenge 5: Verification and Validation</vt:lpstr>
      <vt:lpstr>Challenge 6: Agent Representation, Aggregation and Dynamics</vt:lpstr>
      <vt:lpstr>Challenge 7: Behaviour</vt:lpstr>
      <vt:lpstr>Challenge 8: Sharing and Dissemination of the Model</vt:lpstr>
      <vt:lpstr>Challenge 9: Data Challenges</vt:lpstr>
      <vt:lpstr>Looking Ahead</vt:lpstr>
      <vt:lpstr>Big Data and Agent-based Modeling</vt:lpstr>
      <vt:lpstr>Model Integration</vt:lpstr>
      <vt:lpstr>Uncertainty and Ensembles</vt:lpstr>
      <vt:lpstr>Data Assimilation</vt:lpstr>
      <vt:lpstr>Spatially Learning Agents</vt:lpstr>
      <vt:lpstr>Discussion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5</cp:revision>
  <dcterms:created xsi:type="dcterms:W3CDTF">2018-07-16T13:06:35Z</dcterms:created>
  <dcterms:modified xsi:type="dcterms:W3CDTF">2018-07-21T18:57:56Z</dcterms:modified>
</cp:coreProperties>
</file>