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7" r:id="rId3"/>
    <p:sldId id="271" r:id="rId4"/>
    <p:sldId id="272" r:id="rId5"/>
    <p:sldId id="257" r:id="rId6"/>
    <p:sldId id="296" r:id="rId7"/>
    <p:sldId id="273" r:id="rId8"/>
    <p:sldId id="274" r:id="rId9"/>
    <p:sldId id="275" r:id="rId10"/>
    <p:sldId id="278" r:id="rId11"/>
    <p:sldId id="258" r:id="rId12"/>
    <p:sldId id="259" r:id="rId13"/>
    <p:sldId id="286" r:id="rId14"/>
    <p:sldId id="261" r:id="rId15"/>
    <p:sldId id="287" r:id="rId16"/>
    <p:sldId id="262" r:id="rId17"/>
    <p:sldId id="288" r:id="rId18"/>
    <p:sldId id="263" r:id="rId19"/>
    <p:sldId id="289" r:id="rId20"/>
    <p:sldId id="264" r:id="rId21"/>
    <p:sldId id="290" r:id="rId22"/>
    <p:sldId id="265" r:id="rId23"/>
    <p:sldId id="291" r:id="rId24"/>
    <p:sldId id="266" r:id="rId25"/>
    <p:sldId id="267" r:id="rId26"/>
    <p:sldId id="292" r:id="rId27"/>
    <p:sldId id="268" r:id="rId28"/>
    <p:sldId id="293" r:id="rId29"/>
    <p:sldId id="269" r:id="rId30"/>
    <p:sldId id="294" r:id="rId31"/>
    <p:sldId id="270" r:id="rId32"/>
    <p:sldId id="295" r:id="rId33"/>
    <p:sldId id="26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62179"/>
  </p:normalViewPr>
  <p:slideViewPr>
    <p:cSldViewPr snapToGrid="0" snapToObjects="1">
      <p:cViewPr varScale="1">
        <p:scale>
          <a:sx n="64" d="100"/>
          <a:sy n="64"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8BB5-096B-E445-85A8-4DACD3562D41}" type="datetimeFigureOut">
              <a:rPr lang="en-US" smtClean="0"/>
              <a:t>11/8/18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B11BC-0202-DE4D-9167-A0B0F1A6BEFB}" type="slidenum">
              <a:rPr lang="en-US" smtClean="0"/>
              <a:t>‹#›</a:t>
            </a:fld>
            <a:endParaRPr lang="en-US"/>
          </a:p>
        </p:txBody>
      </p:sp>
    </p:spTree>
    <p:extLst>
      <p:ext uri="{BB962C8B-B14F-4D97-AF65-F5344CB8AC3E}">
        <p14:creationId xmlns:p14="http://schemas.microsoft.com/office/powerpoint/2010/main" val="307276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overarching aim of this chapter is to give the reader a contextual background and general overview of the major developments in geographical modelling for the simulation of the individual.  The reader is introduced to a discussion around the purpose of modelling as well how complexity theory has influenced the way that we view (and simulate) geographical systems.  We end the chapter by discussing the benefits of bringing together agent-based modelling and GIS.</a:t>
            </a:r>
          </a:p>
          <a:p>
            <a:endParaRPr lang="en-US" dirty="0"/>
          </a:p>
        </p:txBody>
      </p:sp>
      <p:sp>
        <p:nvSpPr>
          <p:cNvPr id="4" name="Slide Number Placeholder 3"/>
          <p:cNvSpPr>
            <a:spLocks noGrp="1"/>
          </p:cNvSpPr>
          <p:nvPr>
            <p:ph type="sldNum" sz="quarter" idx="10"/>
          </p:nvPr>
        </p:nvSpPr>
        <p:spPr/>
        <p:txBody>
          <a:bodyPr/>
          <a:lstStyle/>
          <a:p>
            <a:fld id="{84AB11BC-0202-DE4D-9167-A0B0F1A6BEFB}" type="slidenum">
              <a:rPr lang="en-US" smtClean="0"/>
              <a:t>1</a:t>
            </a:fld>
            <a:endParaRPr lang="en-US"/>
          </a:p>
        </p:txBody>
      </p:sp>
    </p:spTree>
    <p:extLst>
      <p:ext uri="{BB962C8B-B14F-4D97-AF65-F5344CB8AC3E}">
        <p14:creationId xmlns:p14="http://schemas.microsoft.com/office/powerpoint/2010/main" val="3275942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presents the main concepts and terminology that students are required to understand geographical information systems. The main data types are presented, along with a discussion of relevant issues such as accuracy and precision. A brief overview of the development of GIS is given along with a </a:t>
            </a:r>
            <a:r>
              <a:rPr lang="en-US" dirty="0" err="1"/>
              <a:t>flavour</a:t>
            </a:r>
            <a:r>
              <a:rPr lang="en-US" dirty="0"/>
              <a:t> of the main software available. Using QGIS, we demonstrate how to prepare and manipulate some example GIS data. Where appropriate, we highlight the main issues that need to be considered when using a GIS and agent-based modelling.</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18</a:t>
            </a:fld>
            <a:endParaRPr lang="en-US"/>
          </a:p>
        </p:txBody>
      </p:sp>
    </p:spTree>
    <p:extLst>
      <p:ext uri="{BB962C8B-B14F-4D97-AF65-F5344CB8AC3E}">
        <p14:creationId xmlns:p14="http://schemas.microsoft.com/office/powerpoint/2010/main" val="762136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19</a:t>
            </a:fld>
            <a:endParaRPr lang="en-US"/>
          </a:p>
        </p:txBody>
      </p:sp>
    </p:spTree>
    <p:extLst>
      <p:ext uri="{BB962C8B-B14F-4D97-AF65-F5344CB8AC3E}">
        <p14:creationId xmlns:p14="http://schemas.microsoft.com/office/powerpoint/2010/main" val="4074806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Building on previous chapters outlining the fundamentals of GIS and agent-based modelling, what are the benefits to linking these approaches? How is this undertaken? This chapter will explain loose and tight coupling, critiquing the relative advantages and disadvantages of both. We present an overview of open source toolkits that can be used for the creation of geographically explicit agent-based models, before providing a critical look at where and how GIS and ABM should be combined, offering practical advice on best practice.</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20</a:t>
            </a:fld>
            <a:endParaRPr lang="en-US"/>
          </a:p>
        </p:txBody>
      </p:sp>
    </p:spTree>
    <p:extLst>
      <p:ext uri="{BB962C8B-B14F-4D97-AF65-F5344CB8AC3E}">
        <p14:creationId xmlns:p14="http://schemas.microsoft.com/office/powerpoint/2010/main" val="2524925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21</a:t>
            </a:fld>
            <a:endParaRPr lang="en-US"/>
          </a:p>
        </p:txBody>
      </p:sp>
    </p:spTree>
    <p:extLst>
      <p:ext uri="{BB962C8B-B14F-4D97-AF65-F5344CB8AC3E}">
        <p14:creationId xmlns:p14="http://schemas.microsoft.com/office/powerpoint/2010/main" val="247502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explores the most common approaches by which researchers incorporate human </a:t>
            </a:r>
            <a:r>
              <a:rPr lang="en-US" dirty="0" err="1"/>
              <a:t>behaviour</a:t>
            </a:r>
            <a:r>
              <a:rPr lang="en-US" dirty="0"/>
              <a:t> into agent-based models. We explain why it can be necessary to model human </a:t>
            </a:r>
            <a:r>
              <a:rPr lang="en-US" dirty="0" err="1"/>
              <a:t>behaviour</a:t>
            </a:r>
            <a:r>
              <a:rPr lang="en-US" dirty="0"/>
              <a:t> and the main considerations that the researcher needs to be aware of when developing an agent-based model. From this, we present an overview of the two main broad approaches, mathematical and conceptual cognitive models when it comes to modelling human </a:t>
            </a:r>
            <a:r>
              <a:rPr lang="en-US" dirty="0" err="1"/>
              <a:t>behaviour</a:t>
            </a:r>
            <a:r>
              <a:rPr lang="en-US" dirty="0"/>
              <a:t> in agent-based models. We supplement this discussion with two case-studies that provide examples of how these approaches can be implemented, both examples have the model code available that can be downloaded and experimented with. The chapter finishes with a discussion of some of the thorny issues that researchers need to be aware of when attempting to simulate </a:t>
            </a:r>
            <a:r>
              <a:rPr lang="en-US" dirty="0" err="1"/>
              <a:t>behaviour</a:t>
            </a:r>
            <a:r>
              <a:rPr lang="en-US" dirty="0"/>
              <a:t> within agent-based models.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22</a:t>
            </a:fld>
            <a:endParaRPr lang="en-US"/>
          </a:p>
        </p:txBody>
      </p:sp>
    </p:spTree>
    <p:extLst>
      <p:ext uri="{BB962C8B-B14F-4D97-AF65-F5344CB8AC3E}">
        <p14:creationId xmlns:p14="http://schemas.microsoft.com/office/powerpoint/2010/main" val="3148236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23</a:t>
            </a:fld>
            <a:endParaRPr lang="en-US"/>
          </a:p>
        </p:txBody>
      </p:sp>
    </p:spTree>
    <p:extLst>
      <p:ext uri="{BB962C8B-B14F-4D97-AF65-F5344CB8AC3E}">
        <p14:creationId xmlns:p14="http://schemas.microsoft.com/office/powerpoint/2010/main" val="788477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Networks play a critical role in our lives in terms of physical networks we use to navigate upon, our social networks and more recently how we communicate via cyber networks (e.g. social media). This chapter provides a brief introduction to such networks and shows how they can be integrated into agent-based models. Importantly, a model is also introduced that demonstrates how to navigate agents along a physical road network (this is a common requirement for spatially-explicit agent-based models).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24</a:t>
            </a:fld>
            <a:endParaRPr lang="en-US"/>
          </a:p>
        </p:txBody>
      </p:sp>
    </p:spTree>
    <p:extLst>
      <p:ext uri="{BB962C8B-B14F-4D97-AF65-F5344CB8AC3E}">
        <p14:creationId xmlns:p14="http://schemas.microsoft.com/office/powerpoint/2010/main" val="2922811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presents a range of statistics and algorithms that can be used to compare two spatial data sets. These are important for modelling because, at some point, it will be necessary to compare a model outcome to some real-world data in order to assess how reliable the model is. This chapter examines the statistics themselves, before Chapter 10 elaborates on how to evaluate the success of a model more broadly, part of which includes making use of the methods discussed here.</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25</a:t>
            </a:fld>
            <a:endParaRPr lang="en-US"/>
          </a:p>
        </p:txBody>
      </p:sp>
    </p:spTree>
    <p:extLst>
      <p:ext uri="{BB962C8B-B14F-4D97-AF65-F5344CB8AC3E}">
        <p14:creationId xmlns:p14="http://schemas.microsoft.com/office/powerpoint/2010/main" val="634890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26</a:t>
            </a:fld>
            <a:endParaRPr lang="en-US"/>
          </a:p>
        </p:txBody>
      </p:sp>
    </p:spTree>
    <p:extLst>
      <p:ext uri="{BB962C8B-B14F-4D97-AF65-F5344CB8AC3E}">
        <p14:creationId xmlns:p14="http://schemas.microsoft.com/office/powerpoint/2010/main" val="3555799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a:t>
            </a:r>
            <a:r>
              <a:rPr lang="en-US" dirty="0" err="1"/>
              <a:t>modellers</a:t>
            </a:r>
            <a:r>
              <a:rPr lang="en-US" dirty="0"/>
              <a:t> face is “</a:t>
            </a:r>
            <a:r>
              <a:rPr lang="en-US" i="1" dirty="0"/>
              <a:t>how well does this model simulate the phenomenon of interest?</a:t>
            </a:r>
            <a:r>
              <a:rPr lang="en-US" dirty="0"/>
              <a: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27</a:t>
            </a:fld>
            <a:endParaRPr lang="en-US"/>
          </a:p>
        </p:txBody>
      </p:sp>
    </p:spTree>
    <p:extLst>
      <p:ext uri="{BB962C8B-B14F-4D97-AF65-F5344CB8AC3E}">
        <p14:creationId xmlns:p14="http://schemas.microsoft.com/office/powerpoint/2010/main" val="101395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reader is introduced to a discussion around the purpose of modelling as well how complexity theory has influenced the way that we view (and simulate) geographical systems.  We end the chapter by discussing the benefits of bringing together agent-based modelling and GIS.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a:t>
            </a:fld>
            <a:endParaRPr lang="en-US"/>
          </a:p>
        </p:txBody>
      </p:sp>
    </p:spTree>
    <p:extLst>
      <p:ext uri="{BB962C8B-B14F-4D97-AF65-F5344CB8AC3E}">
        <p14:creationId xmlns:p14="http://schemas.microsoft.com/office/powerpoint/2010/main" val="4115328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28</a:t>
            </a:fld>
            <a:endParaRPr lang="en-US"/>
          </a:p>
        </p:txBody>
      </p:sp>
    </p:spTree>
    <p:extLst>
      <p:ext uri="{BB962C8B-B14F-4D97-AF65-F5344CB8AC3E}">
        <p14:creationId xmlns:p14="http://schemas.microsoft.com/office/powerpoint/2010/main" val="3215476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Agent-based modelling is one of the most popular approaches used in social and spatial simulation. However, there are several other alternative approaches that are available to the researcher including Cellular Automata (CA), Microsimulation, Discreet Event Simulation (DES), System Dynamics (SD) and Spatial Interaction models.</a:t>
            </a:r>
          </a:p>
          <a:p>
            <a:endParaRPr lang="en-US" dirty="0"/>
          </a:p>
          <a:p>
            <a:r>
              <a:rPr lang="en-US" dirty="0"/>
              <a:t>This chapter presents an overview of these other approaches giving simple examples on how they can be used and </a:t>
            </a:r>
            <a:r>
              <a:rPr lang="en-US" dirty="0" err="1"/>
              <a:t>summarising</a:t>
            </a:r>
            <a:r>
              <a:rPr lang="en-US" dirty="0"/>
              <a:t> the main differences between them. To compare these models, they are applied to the same issue, the spread of a disease using a Susceptible-Infected-Recovered (SIR) epidemic model. This shows that while the same general patterns emerge, the reasons for this are very different.</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29</a:t>
            </a:fld>
            <a:endParaRPr lang="en-US"/>
          </a:p>
        </p:txBody>
      </p:sp>
    </p:spTree>
    <p:extLst>
      <p:ext uri="{BB962C8B-B14F-4D97-AF65-F5344CB8AC3E}">
        <p14:creationId xmlns:p14="http://schemas.microsoft.com/office/powerpoint/2010/main" val="4014083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30</a:t>
            </a:fld>
            <a:endParaRPr lang="en-US"/>
          </a:p>
        </p:txBody>
      </p:sp>
    </p:spTree>
    <p:extLst>
      <p:ext uri="{BB962C8B-B14F-4D97-AF65-F5344CB8AC3E}">
        <p14:creationId xmlns:p14="http://schemas.microsoft.com/office/powerpoint/2010/main" val="2562616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reflects on the current state of the art of agent-based models and factors that may shape the future of this discipline. Specifically we discuss the key challenges for developing robust agent-based models of geographical systems as well as potential solutions. We argue that we need to make progress on these challenges if these models are to be used to offer insight into key societal challenges, for example climate change, urban growth and migration.</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31</a:t>
            </a:fld>
            <a:endParaRPr lang="en-US"/>
          </a:p>
        </p:txBody>
      </p:sp>
    </p:spTree>
    <p:extLst>
      <p:ext uri="{BB962C8B-B14F-4D97-AF65-F5344CB8AC3E}">
        <p14:creationId xmlns:p14="http://schemas.microsoft.com/office/powerpoint/2010/main" val="252983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32</a:t>
            </a:fld>
            <a:endParaRPr lang="en-US"/>
          </a:p>
        </p:txBody>
      </p:sp>
    </p:spTree>
    <p:extLst>
      <p:ext uri="{BB962C8B-B14F-4D97-AF65-F5344CB8AC3E}">
        <p14:creationId xmlns:p14="http://schemas.microsoft.com/office/powerpoint/2010/main" val="44539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through the growth of computational power, data and</a:t>
            </a:r>
          </a:p>
          <a:p>
            <a:r>
              <a:rPr lang="en-US" sz="1200" kern="1200" dirty="0">
                <a:solidFill>
                  <a:schemeClr val="tx1"/>
                </a:solidFill>
                <a:effectLst/>
                <a:latin typeface="+mn-lt"/>
                <a:ea typeface="+mn-ea"/>
                <a:cs typeface="+mn-cs"/>
              </a:rPr>
              <a:t>tools are opening up new avenues of research in geographical systems and new</a:t>
            </a:r>
          </a:p>
          <a:p>
            <a:r>
              <a:rPr lang="en-US" sz="1200" kern="1200" dirty="0">
                <a:solidFill>
                  <a:schemeClr val="tx1"/>
                </a:solidFill>
                <a:effectLst/>
                <a:latin typeface="+mn-lt"/>
                <a:ea typeface="+mn-ea"/>
                <a:cs typeface="+mn-cs"/>
              </a:rPr>
              <a:t>ways of thinking about geographical processes and problems from the bottom</a:t>
            </a:r>
          </a:p>
          <a:p>
            <a:r>
              <a:rPr lang="en-US" sz="1200" kern="1200" dirty="0">
                <a:solidFill>
                  <a:schemeClr val="tx1"/>
                </a:solidFill>
                <a:effectLst/>
                <a:latin typeface="+mn-lt"/>
                <a:ea typeface="+mn-ea"/>
                <a:cs typeface="+mn-cs"/>
              </a:rPr>
              <a:t>up.</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3</a:t>
            </a:fld>
            <a:endParaRPr lang="en-US"/>
          </a:p>
        </p:txBody>
      </p:sp>
    </p:spTree>
    <p:extLst>
      <p:ext uri="{BB962C8B-B14F-4D97-AF65-F5344CB8AC3E}">
        <p14:creationId xmlns:p14="http://schemas.microsoft.com/office/powerpoint/2010/main" val="515300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4</a:t>
            </a:fld>
            <a:endParaRPr lang="en-US"/>
          </a:p>
        </p:txBody>
      </p:sp>
    </p:spTree>
    <p:extLst>
      <p:ext uri="{BB962C8B-B14F-4D97-AF65-F5344CB8AC3E}">
        <p14:creationId xmlns:p14="http://schemas.microsoft.com/office/powerpoint/2010/main" val="276800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we introduce the key concepts behind agent-based modelling. What is an agent, and what are rules? These are discussed along with a consideration of the main advantages and disadvantages for simulating spatial systems. A range of established applications are presented to give a </a:t>
            </a:r>
            <a:r>
              <a:rPr lang="en-US" dirty="0" err="1"/>
              <a:t>flavour</a:t>
            </a:r>
            <a:r>
              <a:rPr lang="en-US" dirty="0"/>
              <a:t> of how agent-based models can be successfully applied. The overarching aim of this chapter is to give the reader an understanding of what an agent-based model is. This knowledge will be built upon in subsequent chapters.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12</a:t>
            </a:fld>
            <a:endParaRPr lang="en-US"/>
          </a:p>
        </p:txBody>
      </p:sp>
    </p:spTree>
    <p:extLst>
      <p:ext uri="{BB962C8B-B14F-4D97-AF65-F5344CB8AC3E}">
        <p14:creationId xmlns:p14="http://schemas.microsoft.com/office/powerpoint/2010/main" val="413127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Chapter we introduce the key concepts behind agent-based modelling. What is an agent, and what are rules? These are discussed along with a consideration of the main advantages and disadvantages for simulating spatial systems. A range of established applications are presented to give a </a:t>
            </a:r>
            <a:r>
              <a:rPr lang="en-US" dirty="0" err="1"/>
              <a:t>flavour</a:t>
            </a:r>
            <a:r>
              <a:rPr lang="en-US" dirty="0"/>
              <a:t> of how agent-based models can be successfully applied. The overarching aim of this chapter is to give the reader an understanding of what an agent-based model is. This knowledge will be built upon in subsequent chapters.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13</a:t>
            </a:fld>
            <a:endParaRPr lang="en-US"/>
          </a:p>
        </p:txBody>
      </p:sp>
    </p:spTree>
    <p:extLst>
      <p:ext uri="{BB962C8B-B14F-4D97-AF65-F5344CB8AC3E}">
        <p14:creationId xmlns:p14="http://schemas.microsoft.com/office/powerpoint/2010/main" val="97589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questions that social scientists and geographers need to consider when designing and building an agent-based model? What design frameworks and software toolkits are available to use? What are their relative pros and cons? What methods are available for documenting design concepts and why are they useful to </a:t>
            </a:r>
            <a:r>
              <a:rPr lang="en-US" dirty="0" err="1"/>
              <a:t>modellers</a:t>
            </a:r>
            <a:r>
              <a:rPr lang="en-US" dirty="0"/>
              <a:t>? This chapter will introduce the core concepts and frameworks that can be used to plan, implement and disseminate geographical agent-based models.</a:t>
            </a:r>
          </a:p>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14</a:t>
            </a:fld>
            <a:endParaRPr lang="en-US"/>
          </a:p>
        </p:txBody>
      </p:sp>
    </p:spTree>
    <p:extLst>
      <p:ext uri="{BB962C8B-B14F-4D97-AF65-F5344CB8AC3E}">
        <p14:creationId xmlns:p14="http://schemas.microsoft.com/office/powerpoint/2010/main" val="2743329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15</a:t>
            </a:fld>
            <a:endParaRPr lang="en-US"/>
          </a:p>
        </p:txBody>
      </p:sp>
    </p:spTree>
    <p:extLst>
      <p:ext uri="{BB962C8B-B14F-4D97-AF65-F5344CB8AC3E}">
        <p14:creationId xmlns:p14="http://schemas.microsoft.com/office/powerpoint/2010/main" val="88144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B11BC-0202-DE4D-9167-A0B0F1A6BEFB}" type="slidenum">
              <a:rPr lang="en-US" smtClean="0"/>
              <a:t>17</a:t>
            </a:fld>
            <a:endParaRPr lang="en-US"/>
          </a:p>
        </p:txBody>
      </p:sp>
    </p:spTree>
    <p:extLst>
      <p:ext uri="{BB962C8B-B14F-4D97-AF65-F5344CB8AC3E}">
        <p14:creationId xmlns:p14="http://schemas.microsoft.com/office/powerpoint/2010/main" val="305339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11/8/18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11/8/18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bmgis.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ADF90-45B9-534F-96AB-E842E7DFF039}"/>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dirty="0">
                <a:solidFill>
                  <a:schemeClr val="bg1"/>
                </a:solidFill>
              </a:rPr>
              <a:t>Agent-based Modelling and Geographical Information Systems</a:t>
            </a:r>
          </a:p>
        </p:txBody>
      </p:sp>
    </p:spTree>
    <p:extLst>
      <p:ext uri="{BB962C8B-B14F-4D97-AF65-F5344CB8AC3E}">
        <p14:creationId xmlns:p14="http://schemas.microsoft.com/office/powerpoint/2010/main" val="2719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BEEB-141D-F841-9CA3-1E42EDDBF646}"/>
              </a:ext>
            </a:extLst>
          </p:cNvPr>
          <p:cNvSpPr>
            <a:spLocks noGrp="1"/>
          </p:cNvSpPr>
          <p:nvPr>
            <p:ph type="title"/>
          </p:nvPr>
        </p:nvSpPr>
        <p:spPr/>
        <p:txBody>
          <a:bodyPr/>
          <a:lstStyle/>
          <a:p>
            <a:r>
              <a:rPr lang="en-US" dirty="0"/>
              <a:t>What is Next?</a:t>
            </a:r>
          </a:p>
        </p:txBody>
      </p:sp>
      <p:sp>
        <p:nvSpPr>
          <p:cNvPr id="3" name="Content Placeholder 2">
            <a:extLst>
              <a:ext uri="{FF2B5EF4-FFF2-40B4-BE49-F238E27FC236}">
                <a16:creationId xmlns:a16="http://schemas.microsoft.com/office/drawing/2014/main" id="{BDD478CE-F6B8-ED41-9785-EA4F9F8BFC7F}"/>
              </a:ext>
            </a:extLst>
          </p:cNvPr>
          <p:cNvSpPr>
            <a:spLocks noGrp="1"/>
          </p:cNvSpPr>
          <p:nvPr>
            <p:ph idx="1"/>
          </p:nvPr>
        </p:nvSpPr>
        <p:spPr/>
        <p:txBody>
          <a:bodyPr/>
          <a:lstStyle/>
          <a:p>
            <a:r>
              <a:rPr lang="en-US" dirty="0"/>
              <a:t>In the remaining chapters we will explore </a:t>
            </a:r>
          </a:p>
        </p:txBody>
      </p:sp>
    </p:spTree>
    <p:extLst>
      <p:ext uri="{BB962C8B-B14F-4D97-AF65-F5344CB8AC3E}">
        <p14:creationId xmlns:p14="http://schemas.microsoft.com/office/powerpoint/2010/main" val="327758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73B967-67AF-6D42-9416-268DFF723599}"/>
              </a:ext>
            </a:extLst>
          </p:cNvPr>
          <p:cNvPicPr>
            <a:picLocks noGrp="1" noChangeAspect="1"/>
          </p:cNvPicPr>
          <p:nvPr>
            <p:ph idx="1"/>
          </p:nvPr>
        </p:nvPicPr>
        <p:blipFill rotWithShape="1">
          <a:blip r:embed="rId2"/>
          <a:srcRect r="3747"/>
          <a:stretch/>
        </p:blipFill>
        <p:spPr>
          <a:xfrm>
            <a:off x="20" y="10"/>
            <a:ext cx="4637226" cy="6857990"/>
          </a:xfrm>
          <a:prstGeom prst="rect">
            <a:avLst/>
          </a:prstGeom>
        </p:spPr>
      </p:pic>
      <p:sp>
        <p:nvSpPr>
          <p:cNvPr id="15" name="Rectangle 10">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CB8E3-A856-414A-99C3-2530A5D76BA5}"/>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sz="6000">
                <a:solidFill>
                  <a:schemeClr val="bg1"/>
                </a:solidFill>
              </a:rPr>
              <a:t>Book Outline</a:t>
            </a:r>
          </a:p>
        </p:txBody>
      </p:sp>
    </p:spTree>
    <p:extLst>
      <p:ext uri="{BB962C8B-B14F-4D97-AF65-F5344CB8AC3E}">
        <p14:creationId xmlns:p14="http://schemas.microsoft.com/office/powerpoint/2010/main" val="113102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Chapter 2: Introduction to Agent-based Modelling</a:t>
            </a:r>
          </a:p>
        </p:txBody>
      </p:sp>
    </p:spTree>
    <p:extLst>
      <p:ext uri="{BB962C8B-B14F-4D97-AF65-F5344CB8AC3E}">
        <p14:creationId xmlns:p14="http://schemas.microsoft.com/office/powerpoint/2010/main" val="107006850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1933-72EC-B849-8E93-0D94860B9BC6}"/>
              </a:ext>
            </a:extLst>
          </p:cNvPr>
          <p:cNvSpPr>
            <a:spLocks noGrp="1"/>
          </p:cNvSpPr>
          <p:nvPr>
            <p:ph type="title"/>
          </p:nvPr>
        </p:nvSpPr>
        <p:spPr/>
        <p:txBody>
          <a:bodyPr/>
          <a:lstStyle/>
          <a:p>
            <a:r>
              <a:rPr lang="en-US" dirty="0"/>
              <a:t>Chapter 2: Introduction to Agent-based Modelling</a:t>
            </a:r>
          </a:p>
        </p:txBody>
      </p:sp>
      <p:sp>
        <p:nvSpPr>
          <p:cNvPr id="3" name="Content Placeholder 2">
            <a:extLst>
              <a:ext uri="{FF2B5EF4-FFF2-40B4-BE49-F238E27FC236}">
                <a16:creationId xmlns:a16="http://schemas.microsoft.com/office/drawing/2014/main" id="{D09F96D5-7F88-3244-ABA1-AE0299382A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4629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Chapter 3: Designing and Developing an Agent-based Model</a:t>
            </a:r>
          </a:p>
        </p:txBody>
      </p:sp>
    </p:spTree>
    <p:extLst>
      <p:ext uri="{BB962C8B-B14F-4D97-AF65-F5344CB8AC3E}">
        <p14:creationId xmlns:p14="http://schemas.microsoft.com/office/powerpoint/2010/main" val="76275387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297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4: Building Agent-Based Models with NetLogo</a:t>
            </a:r>
          </a:p>
        </p:txBody>
      </p:sp>
    </p:spTree>
    <p:extLst>
      <p:ext uri="{BB962C8B-B14F-4D97-AF65-F5344CB8AC3E}">
        <p14:creationId xmlns:p14="http://schemas.microsoft.com/office/powerpoint/2010/main" val="276781617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911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5: Fundamentals of Geographical Information Systems</a:t>
            </a:r>
          </a:p>
        </p:txBody>
      </p:sp>
    </p:spTree>
    <p:extLst>
      <p:ext uri="{BB962C8B-B14F-4D97-AF65-F5344CB8AC3E}">
        <p14:creationId xmlns:p14="http://schemas.microsoft.com/office/powerpoint/2010/main" val="258526508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524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r>
              <a:rPr lang="en-US" dirty="0"/>
              <a:t>Introduce the textbook, structure and online resources. </a:t>
            </a:r>
          </a:p>
          <a:p>
            <a:r>
              <a:rPr lang="en-US" dirty="0"/>
              <a:t>Provide contextual background and general overview of the major developments in geographical modelling for the simulation of the individual.</a:t>
            </a:r>
          </a:p>
          <a:p>
            <a:pPr lvl="1"/>
            <a:r>
              <a:rPr lang="en-US" dirty="0"/>
              <a:t>What is a model</a:t>
            </a:r>
          </a:p>
          <a:p>
            <a:pPr lvl="1"/>
            <a:r>
              <a:rPr lang="en-US" dirty="0"/>
              <a:t>Introduce complexity theory</a:t>
            </a:r>
          </a:p>
          <a:p>
            <a:r>
              <a:rPr lang="en-US" dirty="0"/>
              <a:t>Set the scene for the upcoming chapters </a:t>
            </a:r>
          </a:p>
          <a:p>
            <a:pPr lvl="1"/>
            <a:r>
              <a:rPr lang="en-US" dirty="0"/>
              <a:t>Provide a brief overview of the main topics covered in the book.</a:t>
            </a:r>
          </a:p>
          <a:p>
            <a:endParaRPr lang="en-US" dirty="0"/>
          </a:p>
        </p:txBody>
      </p:sp>
    </p:spTree>
    <p:extLst>
      <p:ext uri="{BB962C8B-B14F-4D97-AF65-F5344CB8AC3E}">
        <p14:creationId xmlns:p14="http://schemas.microsoft.com/office/powerpoint/2010/main" val="1032833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6: Integrating Agent-Based Modelling and GIS</a:t>
            </a:r>
          </a:p>
        </p:txBody>
      </p:sp>
    </p:spTree>
    <p:extLst>
      <p:ext uri="{BB962C8B-B14F-4D97-AF65-F5344CB8AC3E}">
        <p14:creationId xmlns:p14="http://schemas.microsoft.com/office/powerpoint/2010/main" val="145259517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94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7: Modelling Human Behaviour</a:t>
            </a:r>
          </a:p>
        </p:txBody>
      </p:sp>
    </p:spTree>
    <p:extLst>
      <p:ext uri="{BB962C8B-B14F-4D97-AF65-F5344CB8AC3E}">
        <p14:creationId xmlns:p14="http://schemas.microsoft.com/office/powerpoint/2010/main" val="163211348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546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8: Networks</a:t>
            </a:r>
          </a:p>
        </p:txBody>
      </p:sp>
    </p:spTree>
    <p:extLst>
      <p:ext uri="{BB962C8B-B14F-4D97-AF65-F5344CB8AC3E}">
        <p14:creationId xmlns:p14="http://schemas.microsoft.com/office/powerpoint/2010/main" val="46107459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9: Spatial Statistics</a:t>
            </a:r>
          </a:p>
        </p:txBody>
      </p:sp>
    </p:spTree>
    <p:extLst>
      <p:ext uri="{BB962C8B-B14F-4D97-AF65-F5344CB8AC3E}">
        <p14:creationId xmlns:p14="http://schemas.microsoft.com/office/powerpoint/2010/main" val="303628709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0479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10: Evaluating Models: Verification, Calibration, Validation</a:t>
            </a:r>
          </a:p>
        </p:txBody>
      </p:sp>
    </p:spTree>
    <p:extLst>
      <p:ext uri="{BB962C8B-B14F-4D97-AF65-F5344CB8AC3E}">
        <p14:creationId xmlns:p14="http://schemas.microsoft.com/office/powerpoint/2010/main" val="271322590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308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11: Alternative Modelling Approaches</a:t>
            </a:r>
          </a:p>
        </p:txBody>
      </p:sp>
    </p:spTree>
    <p:extLst>
      <p:ext uri="{BB962C8B-B14F-4D97-AF65-F5344CB8AC3E}">
        <p14:creationId xmlns:p14="http://schemas.microsoft.com/office/powerpoint/2010/main" val="6929081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78F-1A2D-8044-826D-BBA63371DC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900AC-8ACD-6646-9D46-F69F5E911AD1}"/>
              </a:ext>
            </a:extLst>
          </p:cNvPr>
          <p:cNvSpPr>
            <a:spLocks noGrp="1"/>
          </p:cNvSpPr>
          <p:nvPr>
            <p:ph idx="1"/>
          </p:nvPr>
        </p:nvSpPr>
        <p:spPr/>
        <p:txBody>
          <a:bodyPr>
            <a:normAutofit/>
          </a:bodyPr>
          <a:lstStyle/>
          <a:p>
            <a:r>
              <a:rPr lang="en-US" dirty="0"/>
              <a:t>Geographers have always been interested in the role and influence of the individual within geographical systems. </a:t>
            </a:r>
          </a:p>
          <a:p>
            <a:pPr lvl="1"/>
            <a:r>
              <a:rPr lang="en-US" dirty="0"/>
              <a:t>Specifically what are the consequences of individual behaviors and decision-making over space and time?</a:t>
            </a:r>
          </a:p>
          <a:p>
            <a:r>
              <a:rPr lang="en-US" dirty="0"/>
              <a:t>In the last 20 years we have seen an explosion in computer processing power and storage and micro-level data sets</a:t>
            </a:r>
          </a:p>
          <a:p>
            <a:r>
              <a:rPr lang="en-US" dirty="0"/>
              <a:t>Coinciding with this, ideas from complexity science now influence our thinking geographical systems.</a:t>
            </a:r>
          </a:p>
          <a:p>
            <a:pPr lvl="1"/>
            <a:r>
              <a:rPr lang="en-US" dirty="0"/>
              <a:t>How individuals interact and shape geographical systems from the bottom up. </a:t>
            </a:r>
          </a:p>
        </p:txBody>
      </p:sp>
    </p:spTree>
    <p:extLst>
      <p:ext uri="{BB962C8B-B14F-4D97-AF65-F5344CB8AC3E}">
        <p14:creationId xmlns:p14="http://schemas.microsoft.com/office/powerpoint/2010/main" val="354395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1475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DBCF65-81D9-F543-ACE8-4FDCA4590571}"/>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Chapter 12: Summary and Outlook</a:t>
            </a:r>
          </a:p>
        </p:txBody>
      </p:sp>
    </p:spTree>
    <p:extLst>
      <p:ext uri="{BB962C8B-B14F-4D97-AF65-F5344CB8AC3E}">
        <p14:creationId xmlns:p14="http://schemas.microsoft.com/office/powerpoint/2010/main" val="319898693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307A-88FF-A148-92DD-67B6F926B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DFF432-90FF-BE4B-B706-5698F65D93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0689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31735-1B81-D649-9635-BD38E4007E88}"/>
              </a:ext>
            </a:extLst>
          </p:cNvPr>
          <p:cNvSpPr>
            <a:spLocks noGrp="1"/>
          </p:cNvSpPr>
          <p:nvPr>
            <p:ph type="title"/>
          </p:nvPr>
        </p:nvSpPr>
        <p:spPr>
          <a:xfrm>
            <a:off x="226022" y="643467"/>
            <a:ext cx="3363974" cy="1597315"/>
          </a:xfrm>
          <a:noFill/>
          <a:ln w="19050">
            <a:solidFill>
              <a:schemeClr val="bg1"/>
            </a:solidFill>
          </a:ln>
        </p:spPr>
        <p:txBody>
          <a:bodyPr wrap="square">
            <a:normAutofit/>
          </a:bodyPr>
          <a:lstStyle/>
          <a:p>
            <a:pPr algn="ctr"/>
            <a:r>
              <a:rPr lang="en-US" sz="2800">
                <a:solidFill>
                  <a:schemeClr val="bg1"/>
                </a:solidFill>
              </a:rPr>
              <a:t>Resources</a:t>
            </a:r>
          </a:p>
        </p:txBody>
      </p:sp>
      <p:sp>
        <p:nvSpPr>
          <p:cNvPr id="10" name="Content Placeholder 9">
            <a:extLst>
              <a:ext uri="{FF2B5EF4-FFF2-40B4-BE49-F238E27FC236}">
                <a16:creationId xmlns:a16="http://schemas.microsoft.com/office/drawing/2014/main" id="{DDBA3CFF-48D1-48A5-BA6D-844E56969B44}"/>
              </a:ext>
            </a:extLst>
          </p:cNvPr>
          <p:cNvSpPr>
            <a:spLocks noGrp="1"/>
          </p:cNvSpPr>
          <p:nvPr>
            <p:ph idx="1"/>
          </p:nvPr>
        </p:nvSpPr>
        <p:spPr>
          <a:xfrm>
            <a:off x="245902" y="2638044"/>
            <a:ext cx="3363974" cy="3415622"/>
          </a:xfrm>
        </p:spPr>
        <p:txBody>
          <a:bodyPr>
            <a:normAutofit/>
          </a:bodyPr>
          <a:lstStyle/>
          <a:p>
            <a:r>
              <a:rPr lang="en-US" sz="2000" dirty="0">
                <a:solidFill>
                  <a:schemeClr val="bg1"/>
                </a:solidFill>
              </a:rPr>
              <a:t>Visit </a:t>
            </a:r>
            <a:r>
              <a:rPr lang="en-US" sz="2000" dirty="0">
                <a:solidFill>
                  <a:schemeClr val="bg1"/>
                </a:solidFill>
                <a:hlinkClick r:id="rId2"/>
              </a:rPr>
              <a:t>https://www.abmgis.org/</a:t>
            </a:r>
            <a:r>
              <a:rPr lang="en-US" sz="2000" dirty="0">
                <a:solidFill>
                  <a:schemeClr val="bg1"/>
                </a:solidFill>
              </a:rPr>
              <a:t> for models, tutorials and data used in this book.</a:t>
            </a:r>
          </a:p>
          <a:p>
            <a:r>
              <a:rPr lang="en-US" sz="2000" dirty="0">
                <a:solidFill>
                  <a:schemeClr val="bg1"/>
                </a:solidFill>
              </a:rPr>
              <a:t>Each chapter has a specific page with more information.  </a:t>
            </a:r>
          </a:p>
        </p:txBody>
      </p:sp>
      <p:pic>
        <p:nvPicPr>
          <p:cNvPr id="8" name="Content Placeholder 4">
            <a:extLst>
              <a:ext uri="{FF2B5EF4-FFF2-40B4-BE49-F238E27FC236}">
                <a16:creationId xmlns:a16="http://schemas.microsoft.com/office/drawing/2014/main" id="{C6F084E8-6ED5-3B49-BA9F-B45A4B177AF2}"/>
              </a:ext>
            </a:extLst>
          </p:cNvPr>
          <p:cNvPicPr>
            <a:picLocks noChangeAspect="1"/>
          </p:cNvPicPr>
          <p:nvPr/>
        </p:nvPicPr>
        <p:blipFill>
          <a:blip r:embed="rId3"/>
          <a:stretch>
            <a:fillRect/>
          </a:stretch>
        </p:blipFill>
        <p:spPr>
          <a:xfrm>
            <a:off x="3935287" y="0"/>
            <a:ext cx="8269962" cy="6905417"/>
          </a:xfrm>
          <a:prstGeom prst="rect">
            <a:avLst/>
          </a:prstGeom>
        </p:spPr>
      </p:pic>
    </p:spTree>
    <p:extLst>
      <p:ext uri="{BB962C8B-B14F-4D97-AF65-F5344CB8AC3E}">
        <p14:creationId xmlns:p14="http://schemas.microsoft.com/office/powerpoint/2010/main" val="41156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F3CF-0A3E-0442-BA3E-0CF01C14F79D}"/>
              </a:ext>
            </a:extLst>
          </p:cNvPr>
          <p:cNvSpPr>
            <a:spLocks noGrp="1"/>
          </p:cNvSpPr>
          <p:nvPr>
            <p:ph type="title"/>
          </p:nvPr>
        </p:nvSpPr>
        <p:spPr/>
        <p:txBody>
          <a:bodyPr/>
          <a:lstStyle/>
          <a:p>
            <a:r>
              <a:rPr lang="en-US" dirty="0"/>
              <a:t>Complexity and Geographical Systems</a:t>
            </a:r>
          </a:p>
        </p:txBody>
      </p:sp>
      <p:sp>
        <p:nvSpPr>
          <p:cNvPr id="3" name="Content Placeholder 2">
            <a:extLst>
              <a:ext uri="{FF2B5EF4-FFF2-40B4-BE49-F238E27FC236}">
                <a16:creationId xmlns:a16="http://schemas.microsoft.com/office/drawing/2014/main" id="{357C2B33-EF55-9C4E-B0B4-0770AB5DF337}"/>
              </a:ext>
            </a:extLst>
          </p:cNvPr>
          <p:cNvSpPr>
            <a:spLocks noGrp="1"/>
          </p:cNvSpPr>
          <p:nvPr>
            <p:ph idx="1"/>
          </p:nvPr>
        </p:nvSpPr>
        <p:spPr>
          <a:xfrm>
            <a:off x="838200" y="1825625"/>
            <a:ext cx="10515600" cy="1772340"/>
          </a:xfrm>
        </p:spPr>
        <p:txBody>
          <a:bodyPr/>
          <a:lstStyle/>
          <a:p>
            <a:r>
              <a:rPr lang="en-US" dirty="0"/>
              <a:t>Complexity arises when a small number of rules or laws, applied at a local level and among many entities, are capable of generating complex global phenomena: </a:t>
            </a:r>
          </a:p>
          <a:p>
            <a:pPr lvl="1"/>
            <a:r>
              <a:rPr lang="en-US" dirty="0"/>
              <a:t>Collective behaviors, extensive spatial patterns, hierarchies, etc.</a:t>
            </a:r>
          </a:p>
          <a:p>
            <a:endParaRPr lang="en-US" dirty="0"/>
          </a:p>
          <a:p>
            <a:endParaRPr lang="en-US" dirty="0"/>
          </a:p>
        </p:txBody>
      </p:sp>
    </p:spTree>
    <p:extLst>
      <p:ext uri="{BB962C8B-B14F-4D97-AF65-F5344CB8AC3E}">
        <p14:creationId xmlns:p14="http://schemas.microsoft.com/office/powerpoint/2010/main" val="397752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5195-474D-7749-B96E-8F6E771BE316}"/>
              </a:ext>
            </a:extLst>
          </p:cNvPr>
          <p:cNvSpPr>
            <a:spLocks noGrp="1"/>
          </p:cNvSpPr>
          <p:nvPr>
            <p:ph type="title"/>
          </p:nvPr>
        </p:nvSpPr>
        <p:spPr/>
        <p:txBody>
          <a:bodyPr/>
          <a:lstStyle/>
          <a:p>
            <a:r>
              <a:rPr lang="en-US" dirty="0"/>
              <a:t>Hierarchies and Interactions</a:t>
            </a:r>
          </a:p>
        </p:txBody>
      </p:sp>
      <p:pic>
        <p:nvPicPr>
          <p:cNvPr id="5" name="Content Placeholder 4">
            <a:extLst>
              <a:ext uri="{FF2B5EF4-FFF2-40B4-BE49-F238E27FC236}">
                <a16:creationId xmlns:a16="http://schemas.microsoft.com/office/drawing/2014/main" id="{F6E239E3-78F6-1646-A80B-044DE94E46C1}"/>
              </a:ext>
            </a:extLst>
          </p:cNvPr>
          <p:cNvPicPr>
            <a:picLocks noGrp="1" noChangeAspect="1"/>
          </p:cNvPicPr>
          <p:nvPr>
            <p:ph idx="1"/>
          </p:nvPr>
        </p:nvPicPr>
        <p:blipFill>
          <a:blip r:embed="rId2"/>
          <a:stretch>
            <a:fillRect/>
          </a:stretch>
        </p:blipFill>
        <p:spPr>
          <a:xfrm>
            <a:off x="1545334" y="1385888"/>
            <a:ext cx="9101332" cy="4523845"/>
          </a:xfrm>
        </p:spPr>
      </p:pic>
      <p:sp>
        <p:nvSpPr>
          <p:cNvPr id="6" name="TextBox 5">
            <a:extLst>
              <a:ext uri="{FF2B5EF4-FFF2-40B4-BE49-F238E27FC236}">
                <a16:creationId xmlns:a16="http://schemas.microsoft.com/office/drawing/2014/main" id="{D8693116-0B76-FF4C-8A14-9B0ED549A46F}"/>
              </a:ext>
            </a:extLst>
          </p:cNvPr>
          <p:cNvSpPr txBox="1"/>
          <p:nvPr/>
        </p:nvSpPr>
        <p:spPr>
          <a:xfrm>
            <a:off x="639179" y="6214533"/>
            <a:ext cx="10511422" cy="646331"/>
          </a:xfrm>
          <a:prstGeom prst="rect">
            <a:avLst/>
          </a:prstGeom>
          <a:noFill/>
        </p:spPr>
        <p:txBody>
          <a:bodyPr wrap="square" rtlCol="0">
            <a:spAutoFit/>
          </a:bodyPr>
          <a:lstStyle/>
          <a:p>
            <a:pPr algn="ctr"/>
            <a:r>
              <a:rPr lang="en-US" dirty="0"/>
              <a:t>A simple hierarchical structure of a city composed of multiple neighborhoods which form a hierarchy at the more macro level but also have interactions (e.g. commuter flows) amongst each other.</a:t>
            </a:r>
          </a:p>
        </p:txBody>
      </p:sp>
    </p:spTree>
    <p:extLst>
      <p:ext uri="{BB962C8B-B14F-4D97-AF65-F5344CB8AC3E}">
        <p14:creationId xmlns:p14="http://schemas.microsoft.com/office/powerpoint/2010/main" val="270627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737B-1694-924F-90B5-73F66B769229}"/>
              </a:ext>
            </a:extLst>
          </p:cNvPr>
          <p:cNvSpPr>
            <a:spLocks noGrp="1"/>
          </p:cNvSpPr>
          <p:nvPr>
            <p:ph type="title"/>
          </p:nvPr>
        </p:nvSpPr>
        <p:spPr/>
        <p:txBody>
          <a:bodyPr/>
          <a:lstStyle/>
          <a:p>
            <a:r>
              <a:rPr lang="en-US" dirty="0"/>
              <a:t>Complexity and Geographical Systems</a:t>
            </a:r>
          </a:p>
        </p:txBody>
      </p:sp>
      <p:graphicFrame>
        <p:nvGraphicFramePr>
          <p:cNvPr id="7" name="Content Placeholder 3">
            <a:extLst>
              <a:ext uri="{FF2B5EF4-FFF2-40B4-BE49-F238E27FC236}">
                <a16:creationId xmlns:a16="http://schemas.microsoft.com/office/drawing/2014/main" id="{2FE6591E-F269-044C-A51E-0B92674C7A95}"/>
              </a:ext>
            </a:extLst>
          </p:cNvPr>
          <p:cNvGraphicFramePr>
            <a:graphicFrameLocks/>
          </p:cNvGraphicFramePr>
          <p:nvPr>
            <p:extLst>
              <p:ext uri="{D42A27DB-BD31-4B8C-83A1-F6EECF244321}">
                <p14:modId xmlns:p14="http://schemas.microsoft.com/office/powerpoint/2010/main" val="649381356"/>
              </p:ext>
            </p:extLst>
          </p:nvPr>
        </p:nvGraphicFramePr>
        <p:xfrm>
          <a:off x="838200" y="1690688"/>
          <a:ext cx="10515600" cy="4302760"/>
        </p:xfrm>
        <a:graphic>
          <a:graphicData uri="http://schemas.openxmlformats.org/drawingml/2006/table">
            <a:tbl>
              <a:tblPr firstRow="1" bandRow="1">
                <a:tableStyleId>{073A0DAA-6AF3-43AB-8588-CEC1D06C72B9}</a:tableStyleId>
              </a:tblPr>
              <a:tblGrid>
                <a:gridCol w="1924878">
                  <a:extLst>
                    <a:ext uri="{9D8B030D-6E8A-4147-A177-3AD203B41FA5}">
                      <a16:colId xmlns:a16="http://schemas.microsoft.com/office/drawing/2014/main" val="583489186"/>
                    </a:ext>
                  </a:extLst>
                </a:gridCol>
                <a:gridCol w="3717235">
                  <a:extLst>
                    <a:ext uri="{9D8B030D-6E8A-4147-A177-3AD203B41FA5}">
                      <a16:colId xmlns:a16="http://schemas.microsoft.com/office/drawing/2014/main" val="2919190288"/>
                    </a:ext>
                  </a:extLst>
                </a:gridCol>
                <a:gridCol w="4873487">
                  <a:extLst>
                    <a:ext uri="{9D8B030D-6E8A-4147-A177-3AD203B41FA5}">
                      <a16:colId xmlns:a16="http://schemas.microsoft.com/office/drawing/2014/main" val="547155228"/>
                    </a:ext>
                  </a:extLst>
                </a:gridCol>
              </a:tblGrid>
              <a:tr h="370840">
                <a:tc>
                  <a:txBody>
                    <a:bodyPr/>
                    <a:lstStyle/>
                    <a:p>
                      <a:pPr algn="l"/>
                      <a:r>
                        <a:rPr lang="en-US" dirty="0"/>
                        <a:t>Term</a:t>
                      </a:r>
                    </a:p>
                  </a:txBody>
                  <a:tcPr anchor="ctr"/>
                </a:tc>
                <a:tc>
                  <a:txBody>
                    <a:bodyPr/>
                    <a:lstStyle/>
                    <a:p>
                      <a:r>
                        <a:rPr lang="en-US" dirty="0"/>
                        <a:t>Explanation</a:t>
                      </a:r>
                    </a:p>
                  </a:txBody>
                  <a:tcPr anchor="ctr"/>
                </a:tc>
                <a:tc>
                  <a:txBody>
                    <a:bodyPr/>
                    <a:lstStyle/>
                    <a:p>
                      <a:r>
                        <a:rPr lang="en-US" dirty="0"/>
                        <a:t>Example</a:t>
                      </a:r>
                    </a:p>
                  </a:txBody>
                  <a:tcPr anchor="ctr"/>
                </a:tc>
                <a:extLst>
                  <a:ext uri="{0D108BD9-81ED-4DB2-BD59-A6C34878D82A}">
                    <a16:rowId xmlns:a16="http://schemas.microsoft.com/office/drawing/2014/main" val="4225655375"/>
                  </a:ext>
                </a:extLst>
              </a:tr>
              <a:tr h="370840">
                <a:tc>
                  <a:txBody>
                    <a:bodyPr/>
                    <a:lstStyle/>
                    <a:p>
                      <a:pPr algn="l"/>
                      <a:r>
                        <a:rPr lang="en-US" b="1" dirty="0"/>
                        <a:t>Self-</a:t>
                      </a:r>
                      <a:r>
                        <a:rPr lang="en-US" b="1" dirty="0" err="1"/>
                        <a:t>organisation</a:t>
                      </a:r>
                      <a:endParaRPr lang="en-US" b="1" dirty="0"/>
                    </a:p>
                  </a:txBody>
                  <a:tcPr anchor="ctr"/>
                </a:tc>
                <a:tc>
                  <a:txBody>
                    <a:bodyPr/>
                    <a:lstStyle/>
                    <a:p>
                      <a:r>
                        <a:rPr lang="en-US" dirty="0"/>
                        <a:t>The system’s ability to self-</a:t>
                      </a:r>
                      <a:r>
                        <a:rPr lang="en-US" dirty="0" err="1"/>
                        <a:t>organise</a:t>
                      </a:r>
                      <a:r>
                        <a:rPr lang="en-US" dirty="0"/>
                        <a:t> – without higher-level direction.</a:t>
                      </a:r>
                    </a:p>
                  </a:txBody>
                  <a:tcPr anchor="ctr"/>
                </a:tc>
                <a:tc>
                  <a:txBody>
                    <a:bodyPr/>
                    <a:lstStyle/>
                    <a:p>
                      <a:r>
                        <a:rPr lang="en-US" dirty="0"/>
                        <a:t>In economics, national and global markets evolve from locally interacting agents all pursuing what they want.</a:t>
                      </a:r>
                    </a:p>
                  </a:txBody>
                  <a:tcPr anchor="ctr"/>
                </a:tc>
                <a:extLst>
                  <a:ext uri="{0D108BD9-81ED-4DB2-BD59-A6C34878D82A}">
                    <a16:rowId xmlns:a16="http://schemas.microsoft.com/office/drawing/2014/main" val="3110194185"/>
                  </a:ext>
                </a:extLst>
              </a:tr>
              <a:tr h="370840">
                <a:tc>
                  <a:txBody>
                    <a:bodyPr/>
                    <a:lstStyle/>
                    <a:p>
                      <a:pPr algn="l"/>
                      <a:r>
                        <a:rPr lang="en-US" b="1" dirty="0"/>
                        <a:t>Non-linear</a:t>
                      </a:r>
                    </a:p>
                  </a:txBody>
                  <a:tcPr anchor="ctr"/>
                </a:tc>
                <a:tc>
                  <a:txBody>
                    <a:bodyPr/>
                    <a:lstStyle/>
                    <a:p>
                      <a:r>
                        <a:rPr lang="en-US" dirty="0"/>
                        <a:t>Outputs do not have to be proportional to their inputs.</a:t>
                      </a:r>
                    </a:p>
                  </a:txBody>
                  <a:tcPr anchor="ctr"/>
                </a:tc>
                <a:tc>
                  <a:txBody>
                    <a:bodyPr/>
                    <a:lstStyle/>
                    <a:p>
                      <a:r>
                        <a:rPr lang="en-US" dirty="0"/>
                        <a:t>Increasing education and employment opportunities for the people  does not stop rioting (Appendix A13).</a:t>
                      </a:r>
                    </a:p>
                  </a:txBody>
                  <a:tcPr anchor="ctr"/>
                </a:tc>
                <a:extLst>
                  <a:ext uri="{0D108BD9-81ED-4DB2-BD59-A6C34878D82A}">
                    <a16:rowId xmlns:a16="http://schemas.microsoft.com/office/drawing/2014/main" val="202082359"/>
                  </a:ext>
                </a:extLst>
              </a:tr>
              <a:tr h="370840">
                <a:tc>
                  <a:txBody>
                    <a:bodyPr/>
                    <a:lstStyle/>
                    <a:p>
                      <a:pPr algn="l"/>
                      <a:r>
                        <a:rPr lang="en-US" b="1" dirty="0"/>
                        <a:t>Feedback</a:t>
                      </a:r>
                    </a:p>
                  </a:txBody>
                  <a:tcPr anchor="ctr"/>
                </a:tc>
                <a:tc>
                  <a:txBody>
                    <a:bodyPr/>
                    <a:lstStyle/>
                    <a:p>
                      <a:r>
                        <a:rPr lang="en-US" dirty="0"/>
                        <a:t>Self-</a:t>
                      </a:r>
                      <a:r>
                        <a:rPr lang="en-US" dirty="0" err="1"/>
                        <a:t>organisation</a:t>
                      </a:r>
                      <a:r>
                        <a:rPr lang="en-US" dirty="0"/>
                        <a:t> results from feedback mechanisms (positive &amp;</a:t>
                      </a:r>
                    </a:p>
                    <a:p>
                      <a:r>
                        <a:rPr lang="en-US" dirty="0"/>
                        <a:t>negative) as a result of interactions between individual entities.</a:t>
                      </a:r>
                    </a:p>
                  </a:txBody>
                  <a:tcPr anchor="ctr"/>
                </a:tc>
                <a:tc>
                  <a:txBody>
                    <a:bodyPr/>
                    <a:lstStyle/>
                    <a:p>
                      <a:r>
                        <a:rPr lang="en-US" b="1" dirty="0"/>
                        <a:t>Negative</a:t>
                      </a:r>
                      <a:r>
                        <a:rPr lang="en-US" dirty="0"/>
                        <a:t>: thermostat that attempts to regulate the temperature in a room.</a:t>
                      </a:r>
                    </a:p>
                    <a:p>
                      <a:r>
                        <a:rPr lang="en-US" b="1" dirty="0"/>
                        <a:t>Positive</a:t>
                      </a:r>
                      <a:r>
                        <a:rPr lang="en-US" dirty="0"/>
                        <a:t>: a run on a bank which can cause it and other banks to fail.</a:t>
                      </a:r>
                    </a:p>
                  </a:txBody>
                  <a:tcPr anchor="ctr"/>
                </a:tc>
                <a:extLst>
                  <a:ext uri="{0D108BD9-81ED-4DB2-BD59-A6C34878D82A}">
                    <a16:rowId xmlns:a16="http://schemas.microsoft.com/office/drawing/2014/main" val="4018001574"/>
                  </a:ext>
                </a:extLst>
              </a:tr>
              <a:tr h="370840">
                <a:tc>
                  <a:txBody>
                    <a:bodyPr/>
                    <a:lstStyle/>
                    <a:p>
                      <a:pPr algn="l"/>
                      <a:r>
                        <a:rPr lang="en-US" b="1" dirty="0"/>
                        <a:t>Path Dependence</a:t>
                      </a:r>
                    </a:p>
                  </a:txBody>
                  <a:tcPr anchor="ctr"/>
                </a:tc>
                <a:tc>
                  <a:txBody>
                    <a:bodyPr/>
                    <a:lstStyle/>
                    <a:p>
                      <a:r>
                        <a:rPr lang="en-US" dirty="0"/>
                        <a:t>How history dictates how systems evolve and restructure.</a:t>
                      </a:r>
                    </a:p>
                  </a:txBody>
                  <a:tcPr anchor="ctr"/>
                </a:tc>
                <a:tc>
                  <a:txBody>
                    <a:bodyPr/>
                    <a:lstStyle/>
                    <a:p>
                      <a:r>
                        <a:rPr lang="en-US" dirty="0"/>
                        <a:t>Rank size distribution of cities or residential decisions</a:t>
                      </a:r>
                    </a:p>
                    <a:p>
                      <a:r>
                        <a:rPr lang="en-US" dirty="0"/>
                        <a:t>impact land markets.</a:t>
                      </a:r>
                    </a:p>
                  </a:txBody>
                  <a:tcPr anchor="ctr"/>
                </a:tc>
                <a:extLst>
                  <a:ext uri="{0D108BD9-81ED-4DB2-BD59-A6C34878D82A}">
                    <a16:rowId xmlns:a16="http://schemas.microsoft.com/office/drawing/2014/main" val="1205121895"/>
                  </a:ext>
                </a:extLst>
              </a:tr>
            </a:tbl>
          </a:graphicData>
        </a:graphic>
      </p:graphicFrame>
      <p:sp>
        <p:nvSpPr>
          <p:cNvPr id="8" name="TextBox 7">
            <a:extLst>
              <a:ext uri="{FF2B5EF4-FFF2-40B4-BE49-F238E27FC236}">
                <a16:creationId xmlns:a16="http://schemas.microsoft.com/office/drawing/2014/main" id="{B6D50870-969C-7246-B7CC-3E16DEF303EB}"/>
              </a:ext>
            </a:extLst>
          </p:cNvPr>
          <p:cNvSpPr txBox="1"/>
          <p:nvPr/>
        </p:nvSpPr>
        <p:spPr>
          <a:xfrm>
            <a:off x="4272199" y="6226937"/>
            <a:ext cx="3647602" cy="369332"/>
          </a:xfrm>
          <a:prstGeom prst="rect">
            <a:avLst/>
          </a:prstGeom>
          <a:noFill/>
        </p:spPr>
        <p:txBody>
          <a:bodyPr wrap="none" rtlCol="0">
            <a:spAutoFit/>
          </a:bodyPr>
          <a:lstStyle/>
          <a:p>
            <a:r>
              <a:rPr lang="en-US" dirty="0"/>
              <a:t>Key terms used in complexity theory</a:t>
            </a:r>
          </a:p>
        </p:txBody>
      </p:sp>
    </p:spTree>
    <p:extLst>
      <p:ext uri="{BB962C8B-B14F-4D97-AF65-F5344CB8AC3E}">
        <p14:creationId xmlns:p14="http://schemas.microsoft.com/office/powerpoint/2010/main" val="227617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D8A1-F200-4F49-8BC0-320B95D62D2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03A2E2E8-4E36-8243-80BD-0AB4B3725B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01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2221-EB08-0D43-8602-A8378C76113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B9523B5-02E0-BC45-8ECF-CE43AC174A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143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C095-009A-A842-8819-9A741C44E152}"/>
              </a:ext>
            </a:extLst>
          </p:cNvPr>
          <p:cNvSpPr>
            <a:spLocks noGrp="1"/>
          </p:cNvSpPr>
          <p:nvPr>
            <p:ph type="title"/>
          </p:nvPr>
        </p:nvSpPr>
        <p:spPr/>
        <p:txBody>
          <a:bodyPr/>
          <a:lstStyle/>
          <a:p>
            <a:r>
              <a:rPr lang="en-US" dirty="0"/>
              <a:t>Individuals</a:t>
            </a:r>
          </a:p>
        </p:txBody>
      </p:sp>
      <p:sp>
        <p:nvSpPr>
          <p:cNvPr id="3" name="Content Placeholder 2">
            <a:extLst>
              <a:ext uri="{FF2B5EF4-FFF2-40B4-BE49-F238E27FC236}">
                <a16:creationId xmlns:a16="http://schemas.microsoft.com/office/drawing/2014/main" id="{DCE71009-9ECA-E944-A0EE-A69302070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0868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1750</Words>
  <Application>Microsoft Macintosh PowerPoint</Application>
  <PresentationFormat>Widescreen</PresentationFormat>
  <Paragraphs>104</Paragraphs>
  <Slides>33</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Chapter 1</vt:lpstr>
      <vt:lpstr>Learning Objectives</vt:lpstr>
      <vt:lpstr>Introduction</vt:lpstr>
      <vt:lpstr>Complexity and Geographical Systems</vt:lpstr>
      <vt:lpstr>Hierarchies and Interactions</vt:lpstr>
      <vt:lpstr>Complexity and Geographical Systems</vt:lpstr>
      <vt:lpstr>Models</vt:lpstr>
      <vt:lpstr>Data</vt:lpstr>
      <vt:lpstr>Individuals</vt:lpstr>
      <vt:lpstr>What is Next?</vt:lpstr>
      <vt:lpstr>Book Outline</vt:lpstr>
      <vt:lpstr>Chapter 2: Introduction to Agent-based Modelling</vt:lpstr>
      <vt:lpstr>Chapter 2: Introduction to Agent-based Modelling</vt:lpstr>
      <vt:lpstr>Chapter 3: Designing and Developing an Agent-based Model</vt:lpstr>
      <vt:lpstr>PowerPoint Presentation</vt:lpstr>
      <vt:lpstr>Chapter 4: Building Agent-Based Models with NetLogo</vt:lpstr>
      <vt:lpstr>PowerPoint Presentation</vt:lpstr>
      <vt:lpstr>Chapter 5: Fundamentals of Geographical Information Systems</vt:lpstr>
      <vt:lpstr>PowerPoint Presentation</vt:lpstr>
      <vt:lpstr>Chapter 6: Integrating Agent-Based Modelling and GIS</vt:lpstr>
      <vt:lpstr>PowerPoint Presentation</vt:lpstr>
      <vt:lpstr>Chapter 7: Modelling Human Behaviour</vt:lpstr>
      <vt:lpstr>PowerPoint Presentation</vt:lpstr>
      <vt:lpstr>Chapter 8: Networks</vt:lpstr>
      <vt:lpstr>Chapter 9: Spatial Statistics</vt:lpstr>
      <vt:lpstr>PowerPoint Presentation</vt:lpstr>
      <vt:lpstr>Chapter 10: Evaluating Models: Verification, Calibration, Validation</vt:lpstr>
      <vt:lpstr>PowerPoint Presentation</vt:lpstr>
      <vt:lpstr>Chapter 11: Alternative Modelling Approaches</vt:lpstr>
      <vt:lpstr>PowerPoint Presentation</vt:lpstr>
      <vt:lpstr>Chapter 12: Summary and Outlook</vt:lpstr>
      <vt:lpstr>PowerPoint Presentation</vt:lpstr>
      <vt:lpstr>Resources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29</cp:revision>
  <dcterms:created xsi:type="dcterms:W3CDTF">2018-07-16T13:06:35Z</dcterms:created>
  <dcterms:modified xsi:type="dcterms:W3CDTF">2018-11-08T19:27:16Z</dcterms:modified>
</cp:coreProperties>
</file>