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8" r:id="rId2"/>
    <p:sldId id="257" r:id="rId3"/>
    <p:sldId id="259" r:id="rId4"/>
    <p:sldId id="260"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31"/>
  </p:normalViewPr>
  <p:slideViewPr>
    <p:cSldViewPr snapToGrid="0" snapToObjects="1">
      <p:cViewPr varScale="1">
        <p:scale>
          <a:sx n="111" d="100"/>
          <a:sy n="111" d="100"/>
        </p:scale>
        <p:origin x="240"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1B48E-7E0C-174F-985A-A28EF652A339}" type="datetimeFigureOut">
              <a:rPr lang="en-GB" smtClean="0"/>
              <a:t>11/01/2019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E30BD-3C4F-0F44-B8AE-0426952E4F76}" type="slidenum">
              <a:rPr lang="en-GB" smtClean="0"/>
              <a:t>‹#›</a:t>
            </a:fld>
            <a:endParaRPr lang="en-GB"/>
          </a:p>
        </p:txBody>
      </p:sp>
    </p:spTree>
    <p:extLst>
      <p:ext uri="{BB962C8B-B14F-4D97-AF65-F5344CB8AC3E}">
        <p14:creationId xmlns:p14="http://schemas.microsoft.com/office/powerpoint/2010/main" val="3053455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 evaluation is one of the central challenges associated with agent-based models. A key question that all modelers face is “how well does this model simulate the phenomenon of interest?”. While there are no universally accepted methods for evaluating agent-based models, researchers often adopt the same three stage process of verification, calibration and validation. This chapter presents an overview of the methods that are commonly used within each of these stages. The overarching aim of this chapter is to provide the reader with the knowledge to design their own approach to evaluating agent-based models.</a:t>
            </a:r>
          </a:p>
          <a:p>
            <a:endParaRPr lang="en-US" dirty="0"/>
          </a:p>
        </p:txBody>
      </p:sp>
      <p:sp>
        <p:nvSpPr>
          <p:cNvPr id="4" name="Slide Number Placeholder 3"/>
          <p:cNvSpPr>
            <a:spLocks noGrp="1"/>
          </p:cNvSpPr>
          <p:nvPr>
            <p:ph type="sldNum" sz="quarter" idx="10"/>
          </p:nvPr>
        </p:nvSpPr>
        <p:spPr/>
        <p:txBody>
          <a:bodyPr/>
          <a:lstStyle/>
          <a:p>
            <a:fld id="{62C0D1B9-B7E0-F54B-8D0C-8679F12BC84B}" type="slidenum">
              <a:rPr lang="en-US" smtClean="0"/>
              <a:t>1</a:t>
            </a:fld>
            <a:endParaRPr lang="en-US"/>
          </a:p>
        </p:txBody>
      </p:sp>
    </p:spTree>
    <p:extLst>
      <p:ext uri="{BB962C8B-B14F-4D97-AF65-F5344CB8AC3E}">
        <p14:creationId xmlns:p14="http://schemas.microsoft.com/office/powerpoint/2010/main" val="3358282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1/11/19</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4B8958-18D9-FC43-9FD7-FFC19E3EA19A}"/>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dirty="0">
                <a:solidFill>
                  <a:schemeClr val="bg1"/>
                </a:solidFill>
              </a:rPr>
              <a:t>Chapter 10 Tutorial</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dirty="0">
                <a:solidFill>
                  <a:schemeClr val="bg1"/>
                </a:solidFill>
              </a:rPr>
              <a:t>Evaluating Our Models: Verification, Calibration, Validation</a:t>
            </a:r>
          </a:p>
        </p:txBody>
      </p:sp>
    </p:spTree>
    <p:extLst>
      <p:ext uri="{BB962C8B-B14F-4D97-AF65-F5344CB8AC3E}">
        <p14:creationId xmlns:p14="http://schemas.microsoft.com/office/powerpoint/2010/main" val="1136791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88A6-EDB2-4E44-9E0D-49990BC6D350}"/>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39070337-47C8-9249-B05F-3FCBBDD0FA97}"/>
              </a:ext>
            </a:extLst>
          </p:cNvPr>
          <p:cNvSpPr>
            <a:spLocks noGrp="1"/>
          </p:cNvSpPr>
          <p:nvPr>
            <p:ph idx="1"/>
          </p:nvPr>
        </p:nvSpPr>
        <p:spPr/>
        <p:txBody>
          <a:bodyPr/>
          <a:lstStyle/>
          <a:p>
            <a:r>
              <a:rPr lang="en-GB" dirty="0"/>
              <a:t>Verification: an example with the Rainfall model</a:t>
            </a:r>
          </a:p>
          <a:p>
            <a:r>
              <a:rPr lang="en-GB" dirty="0"/>
              <a:t>Parameter sweep using Behaviour Space</a:t>
            </a:r>
          </a:p>
          <a:p>
            <a:r>
              <a:rPr lang="en-GB" dirty="0"/>
              <a:t>Calibration: an example with the Walk This Way model</a:t>
            </a:r>
          </a:p>
        </p:txBody>
      </p:sp>
    </p:spTree>
    <p:extLst>
      <p:ext uri="{BB962C8B-B14F-4D97-AF65-F5344CB8AC3E}">
        <p14:creationId xmlns:p14="http://schemas.microsoft.com/office/powerpoint/2010/main" val="50051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171BF-F4BA-E147-8E6C-119154AA104C}"/>
              </a:ext>
            </a:extLst>
          </p:cNvPr>
          <p:cNvSpPr>
            <a:spLocks noGrp="1"/>
          </p:cNvSpPr>
          <p:nvPr>
            <p:ph type="title"/>
          </p:nvPr>
        </p:nvSpPr>
        <p:spPr/>
        <p:txBody>
          <a:bodyPr>
            <a:normAutofit/>
          </a:bodyPr>
          <a:lstStyle/>
          <a:p>
            <a:r>
              <a:rPr lang="en-GB" dirty="0"/>
              <a:t>Verification: an example with the Rainfall model</a:t>
            </a:r>
          </a:p>
        </p:txBody>
      </p:sp>
      <p:sp>
        <p:nvSpPr>
          <p:cNvPr id="3" name="Content Placeholder 2">
            <a:extLst>
              <a:ext uri="{FF2B5EF4-FFF2-40B4-BE49-F238E27FC236}">
                <a16:creationId xmlns:a16="http://schemas.microsoft.com/office/drawing/2014/main" id="{7E33C2FA-FD5B-A14D-8909-78FD5019CEEF}"/>
              </a:ext>
            </a:extLst>
          </p:cNvPr>
          <p:cNvSpPr>
            <a:spLocks noGrp="1"/>
          </p:cNvSpPr>
          <p:nvPr>
            <p:ph idx="1"/>
          </p:nvPr>
        </p:nvSpPr>
        <p:spPr/>
        <p:txBody>
          <a:bodyPr/>
          <a:lstStyle/>
          <a:p>
            <a:r>
              <a:rPr lang="en-GB" dirty="0"/>
              <a:t>XX NICK TO DO</a:t>
            </a:r>
          </a:p>
        </p:txBody>
      </p:sp>
    </p:spTree>
    <p:extLst>
      <p:ext uri="{BB962C8B-B14F-4D97-AF65-F5344CB8AC3E}">
        <p14:creationId xmlns:p14="http://schemas.microsoft.com/office/powerpoint/2010/main" val="1136609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B7DE-7F91-6040-86CD-23D3B6B4E436}"/>
              </a:ext>
            </a:extLst>
          </p:cNvPr>
          <p:cNvSpPr>
            <a:spLocks noGrp="1"/>
          </p:cNvSpPr>
          <p:nvPr>
            <p:ph type="title"/>
          </p:nvPr>
        </p:nvSpPr>
        <p:spPr>
          <a:xfrm>
            <a:off x="224431" y="12707"/>
            <a:ext cx="10515600" cy="1325563"/>
          </a:xfrm>
        </p:spPr>
        <p:txBody>
          <a:bodyPr>
            <a:normAutofit/>
          </a:bodyPr>
          <a:lstStyle/>
          <a:p>
            <a:r>
              <a:rPr lang="en-GB" sz="2800" b="1" dirty="0"/>
              <a:t>Parameter sweep using Behaviour Space – Setting up an Experiment</a:t>
            </a:r>
            <a:br>
              <a:rPr lang="en-GB" sz="2800" dirty="0"/>
            </a:br>
            <a:r>
              <a:rPr lang="en-GB" sz="2000" dirty="0"/>
              <a:t>Example: </a:t>
            </a:r>
            <a:r>
              <a:rPr lang="en-GB" sz="2000" dirty="0" err="1"/>
              <a:t>TrafficGrid</a:t>
            </a:r>
            <a:r>
              <a:rPr lang="en-GB" sz="2000" dirty="0"/>
              <a:t> Model</a:t>
            </a:r>
            <a:endParaRPr lang="en-GB" sz="2800" dirty="0"/>
          </a:p>
        </p:txBody>
      </p:sp>
      <p:sp>
        <p:nvSpPr>
          <p:cNvPr id="3" name="Content Placeholder 2">
            <a:extLst>
              <a:ext uri="{FF2B5EF4-FFF2-40B4-BE49-F238E27FC236}">
                <a16:creationId xmlns:a16="http://schemas.microsoft.com/office/drawing/2014/main" id="{417BA20F-C48E-824D-BA8E-43C131274A39}"/>
              </a:ext>
            </a:extLst>
          </p:cNvPr>
          <p:cNvSpPr>
            <a:spLocks noGrp="1"/>
          </p:cNvSpPr>
          <p:nvPr>
            <p:ph idx="1"/>
          </p:nvPr>
        </p:nvSpPr>
        <p:spPr>
          <a:xfrm>
            <a:off x="1396378" y="1330310"/>
            <a:ext cx="2471928" cy="771271"/>
          </a:xfrm>
        </p:spPr>
        <p:txBody>
          <a:bodyPr>
            <a:normAutofit/>
          </a:bodyPr>
          <a:lstStyle/>
          <a:p>
            <a:pPr marL="0" indent="0" algn="r">
              <a:buNone/>
            </a:pPr>
            <a:r>
              <a:rPr lang="en-GB" sz="1600" b="1" dirty="0"/>
              <a:t>Set a meaningful experiment name</a:t>
            </a:r>
          </a:p>
        </p:txBody>
      </p:sp>
      <p:pic>
        <p:nvPicPr>
          <p:cNvPr id="8" name="Picture 7">
            <a:extLst>
              <a:ext uri="{FF2B5EF4-FFF2-40B4-BE49-F238E27FC236}">
                <a16:creationId xmlns:a16="http://schemas.microsoft.com/office/drawing/2014/main" id="{F14770E4-BF47-9340-8878-D8D8FBD064E9}"/>
              </a:ext>
            </a:extLst>
          </p:cNvPr>
          <p:cNvPicPr>
            <a:picLocks noChangeAspect="1"/>
          </p:cNvPicPr>
          <p:nvPr/>
        </p:nvPicPr>
        <p:blipFill>
          <a:blip r:embed="rId2"/>
          <a:stretch>
            <a:fillRect/>
          </a:stretch>
        </p:blipFill>
        <p:spPr>
          <a:xfrm>
            <a:off x="4031324" y="1139238"/>
            <a:ext cx="3673172" cy="5376672"/>
          </a:xfrm>
          <a:prstGeom prst="rect">
            <a:avLst/>
          </a:prstGeom>
        </p:spPr>
      </p:pic>
      <p:sp>
        <p:nvSpPr>
          <p:cNvPr id="9" name="Content Placeholder 2">
            <a:extLst>
              <a:ext uri="{FF2B5EF4-FFF2-40B4-BE49-F238E27FC236}">
                <a16:creationId xmlns:a16="http://schemas.microsoft.com/office/drawing/2014/main" id="{21252868-97EF-AD47-A8C5-CAB1E1A1D158}"/>
              </a:ext>
            </a:extLst>
          </p:cNvPr>
          <p:cNvSpPr txBox="1">
            <a:spLocks/>
          </p:cNvSpPr>
          <p:nvPr/>
        </p:nvSpPr>
        <p:spPr>
          <a:xfrm>
            <a:off x="869074" y="2101073"/>
            <a:ext cx="2999232" cy="676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buFont typeface="Arial" panose="020B0604020202020204" pitchFamily="34" charset="0"/>
              <a:buNone/>
            </a:pPr>
            <a:r>
              <a:rPr lang="en-GB" sz="1600" b="1" dirty="0"/>
              <a:t>Set the variables and their ranges you’d like to test</a:t>
            </a:r>
            <a:endParaRPr lang="en-GB" sz="1600" dirty="0"/>
          </a:p>
        </p:txBody>
      </p:sp>
      <p:sp>
        <p:nvSpPr>
          <p:cNvPr id="10" name="Content Placeholder 2">
            <a:extLst>
              <a:ext uri="{FF2B5EF4-FFF2-40B4-BE49-F238E27FC236}">
                <a16:creationId xmlns:a16="http://schemas.microsoft.com/office/drawing/2014/main" id="{976F9874-50B1-E545-A8D5-8F702D10EB05}"/>
              </a:ext>
            </a:extLst>
          </p:cNvPr>
          <p:cNvSpPr txBox="1">
            <a:spLocks/>
          </p:cNvSpPr>
          <p:nvPr/>
        </p:nvSpPr>
        <p:spPr>
          <a:xfrm>
            <a:off x="1396378" y="2883298"/>
            <a:ext cx="2471928" cy="771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sz="1600" b="1" dirty="0"/>
              <a:t>Define how many repetitions of each combination you’ll test</a:t>
            </a:r>
          </a:p>
        </p:txBody>
      </p:sp>
      <p:sp>
        <p:nvSpPr>
          <p:cNvPr id="14" name="Content Placeholder 2">
            <a:extLst>
              <a:ext uri="{FF2B5EF4-FFF2-40B4-BE49-F238E27FC236}">
                <a16:creationId xmlns:a16="http://schemas.microsoft.com/office/drawing/2014/main" id="{7A4B9E6F-CA2B-6E46-9C76-458C03A61C88}"/>
              </a:ext>
            </a:extLst>
          </p:cNvPr>
          <p:cNvSpPr txBox="1">
            <a:spLocks/>
          </p:cNvSpPr>
          <p:nvPr/>
        </p:nvSpPr>
        <p:spPr>
          <a:xfrm>
            <a:off x="1396378" y="3827574"/>
            <a:ext cx="2471928" cy="771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sz="1600" b="1" dirty="0"/>
              <a:t>Set the measure you’ll use to report model performance</a:t>
            </a:r>
          </a:p>
        </p:txBody>
      </p:sp>
      <p:sp>
        <p:nvSpPr>
          <p:cNvPr id="16" name="Rectangle 15">
            <a:extLst>
              <a:ext uri="{FF2B5EF4-FFF2-40B4-BE49-F238E27FC236}">
                <a16:creationId xmlns:a16="http://schemas.microsoft.com/office/drawing/2014/main" id="{9E82DC7B-0D97-AF47-9E39-9F766B2A6BDF}"/>
              </a:ext>
            </a:extLst>
          </p:cNvPr>
          <p:cNvSpPr/>
          <p:nvPr/>
        </p:nvSpPr>
        <p:spPr>
          <a:xfrm>
            <a:off x="7845542" y="1555289"/>
            <a:ext cx="2898648" cy="892552"/>
          </a:xfrm>
          <a:prstGeom prst="rect">
            <a:avLst/>
          </a:prstGeom>
        </p:spPr>
        <p:txBody>
          <a:bodyPr wrap="square">
            <a:spAutoFit/>
          </a:bodyPr>
          <a:lstStyle/>
          <a:p>
            <a:r>
              <a:rPr lang="en-GB" sz="1200" i="1" dirty="0"/>
              <a:t>The number of car agents will range from 75 to 125 to 250 in our simulations</a:t>
            </a:r>
          </a:p>
          <a:p>
            <a:endParaRPr lang="en-GB" sz="400" i="1" dirty="0"/>
          </a:p>
          <a:p>
            <a:r>
              <a:rPr lang="en-GB" sz="1200" i="1" dirty="0"/>
              <a:t>Speed Limit and other variables (including those not shown) are held constant</a:t>
            </a:r>
          </a:p>
        </p:txBody>
      </p:sp>
      <p:sp>
        <p:nvSpPr>
          <p:cNvPr id="17" name="Rectangle 16">
            <a:extLst>
              <a:ext uri="{FF2B5EF4-FFF2-40B4-BE49-F238E27FC236}">
                <a16:creationId xmlns:a16="http://schemas.microsoft.com/office/drawing/2014/main" id="{DC131591-FC36-064D-B8A4-A52E2E98DC94}"/>
              </a:ext>
            </a:extLst>
          </p:cNvPr>
          <p:cNvSpPr/>
          <p:nvPr/>
        </p:nvSpPr>
        <p:spPr>
          <a:xfrm>
            <a:off x="7839233" y="2777221"/>
            <a:ext cx="3349972" cy="461665"/>
          </a:xfrm>
          <a:prstGeom prst="rect">
            <a:avLst/>
          </a:prstGeom>
        </p:spPr>
        <p:txBody>
          <a:bodyPr wrap="square">
            <a:spAutoFit/>
          </a:bodyPr>
          <a:lstStyle/>
          <a:p>
            <a:r>
              <a:rPr lang="en-GB" sz="1200" i="1" dirty="0"/>
              <a:t>This helps control for random variation, 25 should be enough here given the low model complexity</a:t>
            </a:r>
          </a:p>
        </p:txBody>
      </p:sp>
      <p:sp>
        <p:nvSpPr>
          <p:cNvPr id="18" name="Rectangle 17">
            <a:extLst>
              <a:ext uri="{FF2B5EF4-FFF2-40B4-BE49-F238E27FC236}">
                <a16:creationId xmlns:a16="http://schemas.microsoft.com/office/drawing/2014/main" id="{96EDB28C-9A4F-C64F-ABB7-7DC2908AE66C}"/>
              </a:ext>
            </a:extLst>
          </p:cNvPr>
          <p:cNvSpPr/>
          <p:nvPr/>
        </p:nvSpPr>
        <p:spPr>
          <a:xfrm>
            <a:off x="7839233" y="3818893"/>
            <a:ext cx="3349972" cy="276999"/>
          </a:xfrm>
          <a:prstGeom prst="rect">
            <a:avLst/>
          </a:prstGeom>
        </p:spPr>
        <p:txBody>
          <a:bodyPr wrap="square">
            <a:spAutoFit/>
          </a:bodyPr>
          <a:lstStyle/>
          <a:p>
            <a:r>
              <a:rPr lang="en-GB" sz="1200" i="1" dirty="0"/>
              <a:t>We’ve picked the mean wait time for the cars here</a:t>
            </a:r>
          </a:p>
        </p:txBody>
      </p:sp>
      <p:sp>
        <p:nvSpPr>
          <p:cNvPr id="19" name="Content Placeholder 2">
            <a:extLst>
              <a:ext uri="{FF2B5EF4-FFF2-40B4-BE49-F238E27FC236}">
                <a16:creationId xmlns:a16="http://schemas.microsoft.com/office/drawing/2014/main" id="{35333481-1CCA-8F45-AE9B-5711BC8A22D7}"/>
              </a:ext>
            </a:extLst>
          </p:cNvPr>
          <p:cNvSpPr txBox="1">
            <a:spLocks/>
          </p:cNvSpPr>
          <p:nvPr/>
        </p:nvSpPr>
        <p:spPr>
          <a:xfrm>
            <a:off x="1396378" y="4963822"/>
            <a:ext cx="2471928" cy="771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sz="1600" b="1" dirty="0"/>
              <a:t>Tell </a:t>
            </a:r>
            <a:r>
              <a:rPr lang="en-GB" sz="1600" b="1" dirty="0" err="1"/>
              <a:t>BehaviorSpace</a:t>
            </a:r>
            <a:r>
              <a:rPr lang="en-GB" sz="1600" b="1" dirty="0"/>
              <a:t> the commands used to setup and run the model</a:t>
            </a:r>
          </a:p>
        </p:txBody>
      </p:sp>
      <p:sp>
        <p:nvSpPr>
          <p:cNvPr id="20" name="Content Placeholder 2">
            <a:extLst>
              <a:ext uri="{FF2B5EF4-FFF2-40B4-BE49-F238E27FC236}">
                <a16:creationId xmlns:a16="http://schemas.microsoft.com/office/drawing/2014/main" id="{74F59C78-371C-1641-AD55-D958D6413298}"/>
              </a:ext>
            </a:extLst>
          </p:cNvPr>
          <p:cNvSpPr txBox="1">
            <a:spLocks/>
          </p:cNvSpPr>
          <p:nvPr/>
        </p:nvSpPr>
        <p:spPr>
          <a:xfrm>
            <a:off x="1396378" y="5860386"/>
            <a:ext cx="2471928" cy="771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sz="1600" b="1" dirty="0"/>
              <a:t>Give a cut off for when the model should finish by</a:t>
            </a:r>
          </a:p>
        </p:txBody>
      </p:sp>
      <p:sp>
        <p:nvSpPr>
          <p:cNvPr id="21" name="Rectangle 20">
            <a:extLst>
              <a:ext uri="{FF2B5EF4-FFF2-40B4-BE49-F238E27FC236}">
                <a16:creationId xmlns:a16="http://schemas.microsoft.com/office/drawing/2014/main" id="{CF7D851B-68B3-3F4A-B248-D8FED68BE177}"/>
              </a:ext>
            </a:extLst>
          </p:cNvPr>
          <p:cNvSpPr/>
          <p:nvPr/>
        </p:nvSpPr>
        <p:spPr>
          <a:xfrm>
            <a:off x="7899630" y="5860386"/>
            <a:ext cx="3349972" cy="461665"/>
          </a:xfrm>
          <a:prstGeom prst="rect">
            <a:avLst/>
          </a:prstGeom>
        </p:spPr>
        <p:txBody>
          <a:bodyPr wrap="square">
            <a:spAutoFit/>
          </a:bodyPr>
          <a:lstStyle/>
          <a:p>
            <a:r>
              <a:rPr lang="en-GB" sz="1200" i="1" dirty="0"/>
              <a:t>As determined by the tick box above, we’ll just take the wait time mean at the end of the simulation</a:t>
            </a:r>
          </a:p>
        </p:txBody>
      </p:sp>
    </p:spTree>
    <p:extLst>
      <p:ext uri="{BB962C8B-B14F-4D97-AF65-F5344CB8AC3E}">
        <p14:creationId xmlns:p14="http://schemas.microsoft.com/office/powerpoint/2010/main" val="87078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93ACF2-7D3E-B54C-955E-81CE8E8B949D}"/>
              </a:ext>
            </a:extLst>
          </p:cNvPr>
          <p:cNvPicPr>
            <a:picLocks noChangeAspect="1"/>
          </p:cNvPicPr>
          <p:nvPr/>
        </p:nvPicPr>
        <p:blipFill>
          <a:blip r:embed="rId2"/>
          <a:stretch>
            <a:fillRect/>
          </a:stretch>
        </p:blipFill>
        <p:spPr>
          <a:xfrm>
            <a:off x="456238" y="1439050"/>
            <a:ext cx="3156170" cy="1369510"/>
          </a:xfrm>
          <a:prstGeom prst="rect">
            <a:avLst/>
          </a:prstGeom>
        </p:spPr>
      </p:pic>
      <p:pic>
        <p:nvPicPr>
          <p:cNvPr id="5" name="Picture 4">
            <a:extLst>
              <a:ext uri="{FF2B5EF4-FFF2-40B4-BE49-F238E27FC236}">
                <a16:creationId xmlns:a16="http://schemas.microsoft.com/office/drawing/2014/main" id="{B68C4268-988D-394E-8F7F-538C0DADEF12}"/>
              </a:ext>
            </a:extLst>
          </p:cNvPr>
          <p:cNvPicPr>
            <a:picLocks noChangeAspect="1"/>
          </p:cNvPicPr>
          <p:nvPr/>
        </p:nvPicPr>
        <p:blipFill>
          <a:blip r:embed="rId3"/>
          <a:stretch>
            <a:fillRect/>
          </a:stretch>
        </p:blipFill>
        <p:spPr>
          <a:xfrm>
            <a:off x="456238" y="3048726"/>
            <a:ext cx="3160094" cy="3062215"/>
          </a:xfrm>
          <a:prstGeom prst="rect">
            <a:avLst/>
          </a:prstGeom>
        </p:spPr>
      </p:pic>
      <p:sp>
        <p:nvSpPr>
          <p:cNvPr id="6" name="Title 1">
            <a:extLst>
              <a:ext uri="{FF2B5EF4-FFF2-40B4-BE49-F238E27FC236}">
                <a16:creationId xmlns:a16="http://schemas.microsoft.com/office/drawing/2014/main" id="{2EBFAABB-200E-F746-AEDF-AF9F294F445B}"/>
              </a:ext>
            </a:extLst>
          </p:cNvPr>
          <p:cNvSpPr txBox="1">
            <a:spLocks/>
          </p:cNvSpPr>
          <p:nvPr/>
        </p:nvSpPr>
        <p:spPr>
          <a:xfrm>
            <a:off x="224431" y="127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t>Parameter sweep using Behaviour Space – Running an Experiment</a:t>
            </a:r>
            <a:br>
              <a:rPr lang="en-GB" sz="2800" dirty="0"/>
            </a:br>
            <a:r>
              <a:rPr lang="en-GB" sz="2000" dirty="0"/>
              <a:t>Example: </a:t>
            </a:r>
            <a:r>
              <a:rPr lang="en-GB" sz="2000" dirty="0" err="1"/>
              <a:t>TrafficGrid</a:t>
            </a:r>
            <a:r>
              <a:rPr lang="en-GB" sz="2000" dirty="0"/>
              <a:t> Model</a:t>
            </a:r>
            <a:endParaRPr lang="en-GB" sz="2800" dirty="0"/>
          </a:p>
        </p:txBody>
      </p:sp>
      <p:sp>
        <p:nvSpPr>
          <p:cNvPr id="7" name="Rectangle 6">
            <a:extLst>
              <a:ext uri="{FF2B5EF4-FFF2-40B4-BE49-F238E27FC236}">
                <a16:creationId xmlns:a16="http://schemas.microsoft.com/office/drawing/2014/main" id="{12242539-26A3-FB4C-89EB-928AD1335EF1}"/>
              </a:ext>
            </a:extLst>
          </p:cNvPr>
          <p:cNvSpPr/>
          <p:nvPr/>
        </p:nvSpPr>
        <p:spPr>
          <a:xfrm>
            <a:off x="3810328" y="1646751"/>
            <a:ext cx="2898648" cy="954107"/>
          </a:xfrm>
          <a:prstGeom prst="rect">
            <a:avLst/>
          </a:prstGeom>
        </p:spPr>
        <p:txBody>
          <a:bodyPr wrap="square">
            <a:spAutoFit/>
          </a:bodyPr>
          <a:lstStyle/>
          <a:p>
            <a:r>
              <a:rPr lang="en-GB" sz="1400" dirty="0"/>
              <a:t>You can export results to output files, either a spreadsheet or text file, and process these later to identify the best parameter combination</a:t>
            </a:r>
          </a:p>
        </p:txBody>
      </p:sp>
      <p:sp>
        <p:nvSpPr>
          <p:cNvPr id="8" name="Rectangle 7">
            <a:extLst>
              <a:ext uri="{FF2B5EF4-FFF2-40B4-BE49-F238E27FC236}">
                <a16:creationId xmlns:a16="http://schemas.microsoft.com/office/drawing/2014/main" id="{54CCF04F-45B6-4443-B046-1D1B5C0EE4CF}"/>
              </a:ext>
            </a:extLst>
          </p:cNvPr>
          <p:cNvSpPr/>
          <p:nvPr/>
        </p:nvSpPr>
        <p:spPr>
          <a:xfrm>
            <a:off x="3810328" y="3188113"/>
            <a:ext cx="2898648" cy="1169551"/>
          </a:xfrm>
          <a:prstGeom prst="rect">
            <a:avLst/>
          </a:prstGeom>
        </p:spPr>
        <p:txBody>
          <a:bodyPr wrap="square">
            <a:spAutoFit/>
          </a:bodyPr>
          <a:lstStyle/>
          <a:p>
            <a:r>
              <a:rPr lang="en-GB" sz="1400" dirty="0"/>
              <a:t>The simulations will run on screen, and this reporting window will feedback how the simulations are progressing. Once finished, the window will disappear.</a:t>
            </a:r>
          </a:p>
        </p:txBody>
      </p:sp>
      <p:pic>
        <p:nvPicPr>
          <p:cNvPr id="9" name="Picture 8">
            <a:extLst>
              <a:ext uri="{FF2B5EF4-FFF2-40B4-BE49-F238E27FC236}">
                <a16:creationId xmlns:a16="http://schemas.microsoft.com/office/drawing/2014/main" id="{667C0122-420C-EF47-9341-B2B89BA0A00D}"/>
              </a:ext>
            </a:extLst>
          </p:cNvPr>
          <p:cNvPicPr>
            <a:picLocks noChangeAspect="1"/>
          </p:cNvPicPr>
          <p:nvPr/>
        </p:nvPicPr>
        <p:blipFill rotWithShape="1">
          <a:blip r:embed="rId4"/>
          <a:srcRect l="733" t="1025"/>
          <a:stretch/>
        </p:blipFill>
        <p:spPr>
          <a:xfrm>
            <a:off x="7403657" y="1338270"/>
            <a:ext cx="3695498" cy="2081926"/>
          </a:xfrm>
          <a:prstGeom prst="rect">
            <a:avLst/>
          </a:prstGeom>
        </p:spPr>
      </p:pic>
      <p:sp>
        <p:nvSpPr>
          <p:cNvPr id="10" name="Rectangle 9">
            <a:extLst>
              <a:ext uri="{FF2B5EF4-FFF2-40B4-BE49-F238E27FC236}">
                <a16:creationId xmlns:a16="http://schemas.microsoft.com/office/drawing/2014/main" id="{0B644693-F3C3-8D4D-B0FE-3EC79A8A4C8B}"/>
              </a:ext>
            </a:extLst>
          </p:cNvPr>
          <p:cNvSpPr/>
          <p:nvPr/>
        </p:nvSpPr>
        <p:spPr>
          <a:xfrm>
            <a:off x="7320521" y="3559753"/>
            <a:ext cx="4034243" cy="2677656"/>
          </a:xfrm>
          <a:prstGeom prst="rect">
            <a:avLst/>
          </a:prstGeom>
        </p:spPr>
        <p:txBody>
          <a:bodyPr wrap="square">
            <a:spAutoFit/>
          </a:bodyPr>
          <a:lstStyle/>
          <a:p>
            <a:r>
              <a:rPr lang="en-GB" sz="1400" dirty="0"/>
              <a:t>On analysing my results in Excel, I find wait times vary with number of agents (no surprise there), with the following results averaged over all runs:</a:t>
            </a:r>
          </a:p>
          <a:p>
            <a:endParaRPr lang="en-GB" sz="1400" dirty="0"/>
          </a:p>
          <a:p>
            <a:r>
              <a:rPr lang="en-GB" sz="1400" dirty="0"/>
              <a:t>75 agents = 8.24</a:t>
            </a:r>
          </a:p>
          <a:p>
            <a:r>
              <a:rPr lang="en-GB" sz="1400" dirty="0"/>
              <a:t>125 agents = 8.63</a:t>
            </a:r>
          </a:p>
          <a:p>
            <a:r>
              <a:rPr lang="en-GB" sz="1400" dirty="0"/>
              <a:t>250 agents =  28.47</a:t>
            </a:r>
          </a:p>
          <a:p>
            <a:endParaRPr lang="en-GB" sz="1400" dirty="0"/>
          </a:p>
          <a:p>
            <a:r>
              <a:rPr lang="en-GB" sz="1400" dirty="0"/>
              <a:t>As we can see, at 250 agents the traffic is considerably worse. This begs the question – what is the largest number of agents that travel on this road network? Can you find out through </a:t>
            </a:r>
            <a:r>
              <a:rPr lang="en-GB" sz="1400" dirty="0" err="1"/>
              <a:t>BehaviorSpace</a:t>
            </a:r>
            <a:r>
              <a:rPr lang="en-GB" sz="1400" dirty="0"/>
              <a:t>?</a:t>
            </a:r>
          </a:p>
        </p:txBody>
      </p:sp>
    </p:spTree>
    <p:extLst>
      <p:ext uri="{BB962C8B-B14F-4D97-AF65-F5344CB8AC3E}">
        <p14:creationId xmlns:p14="http://schemas.microsoft.com/office/powerpoint/2010/main" val="2383149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1E36-A1D6-6544-B2D7-6B5221DF5549}"/>
              </a:ext>
            </a:extLst>
          </p:cNvPr>
          <p:cNvSpPr>
            <a:spLocks noGrp="1"/>
          </p:cNvSpPr>
          <p:nvPr>
            <p:ph type="title"/>
          </p:nvPr>
        </p:nvSpPr>
        <p:spPr/>
        <p:txBody>
          <a:bodyPr>
            <a:normAutofit/>
          </a:bodyPr>
          <a:lstStyle/>
          <a:p>
            <a:r>
              <a:rPr lang="en-GB" dirty="0"/>
              <a:t>Calibration: an example with the Walk This Way model</a:t>
            </a:r>
          </a:p>
        </p:txBody>
      </p:sp>
      <p:sp>
        <p:nvSpPr>
          <p:cNvPr id="3" name="Content Placeholder 2">
            <a:extLst>
              <a:ext uri="{FF2B5EF4-FFF2-40B4-BE49-F238E27FC236}">
                <a16:creationId xmlns:a16="http://schemas.microsoft.com/office/drawing/2014/main" id="{ADD0914F-08CE-CD40-8BCC-5534A44A69C4}"/>
              </a:ext>
            </a:extLst>
          </p:cNvPr>
          <p:cNvSpPr>
            <a:spLocks noGrp="1"/>
          </p:cNvSpPr>
          <p:nvPr>
            <p:ph idx="1"/>
          </p:nvPr>
        </p:nvSpPr>
        <p:spPr/>
        <p:txBody>
          <a:bodyPr/>
          <a:lstStyle/>
          <a:p>
            <a:r>
              <a:rPr lang="en-GB"/>
              <a:t>XX ED TO DO</a:t>
            </a:r>
          </a:p>
          <a:p>
            <a:endParaRPr lang="en-GB" dirty="0"/>
          </a:p>
        </p:txBody>
      </p:sp>
    </p:spTree>
    <p:extLst>
      <p:ext uri="{BB962C8B-B14F-4D97-AF65-F5344CB8AC3E}">
        <p14:creationId xmlns:p14="http://schemas.microsoft.com/office/powerpoint/2010/main" val="3538463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451</Words>
  <Application>Microsoft Macintosh PowerPoint</Application>
  <PresentationFormat>Widescreen</PresentationFormat>
  <Paragraphs>35</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Chapter 10 Tutorial</vt:lpstr>
      <vt:lpstr>Outline</vt:lpstr>
      <vt:lpstr>Verification: an example with the Rainfall model</vt:lpstr>
      <vt:lpstr>Parameter sweep using Behaviour Space – Setting up an Experiment Example: TrafficGrid Model</vt:lpstr>
      <vt:lpstr>PowerPoint Presentation</vt:lpstr>
      <vt:lpstr>Calibration: an example with the Walk This Way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Manley, Ed</cp:lastModifiedBy>
  <cp:revision>17</cp:revision>
  <dcterms:created xsi:type="dcterms:W3CDTF">2018-07-16T13:06:35Z</dcterms:created>
  <dcterms:modified xsi:type="dcterms:W3CDTF">2019-01-11T16:34:31Z</dcterms:modified>
</cp:coreProperties>
</file>