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9" r:id="rId3"/>
    <p:sldId id="261" r:id="rId4"/>
    <p:sldId id="265" r:id="rId5"/>
    <p:sldId id="263" r:id="rId6"/>
    <p:sldId id="262" r:id="rId7"/>
    <p:sldId id="264" r:id="rId8"/>
    <p:sldId id="260" r:id="rId9"/>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AAF5D-99A9-5B56-8C98-B53647831CA4}" v="55" dt="2022-09-28T09:02:04.369"/>
    <p1510:client id="{5C2C3FBE-019F-58DB-138A-0D641AEEBE50}" v="7" dt="2022-09-29T06:54:06.157"/>
    <p1510:client id="{7501A0DE-B422-764C-9733-E9504831C42D}" v="7641" dt="2022-09-29T08:51:14.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77321"/>
  </p:normalViewPr>
  <p:slideViewPr>
    <p:cSldViewPr snapToGrid="0">
      <p:cViewPr varScale="1">
        <p:scale>
          <a:sx n="100" d="100"/>
          <a:sy n="100" d="100"/>
        </p:scale>
        <p:origin x="11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FC9AE-B56F-384B-A6EF-64A60BD49FDF}" type="datetimeFigureOut">
              <a:rPr lang="en-NO" smtClean="0"/>
              <a:t>29/09/2022</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7FB41-3FBE-EE42-9EA2-0FBDDB33F80D}" type="slidenum">
              <a:rPr lang="en-NO" smtClean="0"/>
              <a:t>‹#›</a:t>
            </a:fld>
            <a:endParaRPr lang="en-NO"/>
          </a:p>
        </p:txBody>
      </p:sp>
    </p:spTree>
    <p:extLst>
      <p:ext uri="{BB962C8B-B14F-4D97-AF65-F5344CB8AC3E}">
        <p14:creationId xmlns:p14="http://schemas.microsoft.com/office/powerpoint/2010/main" val="683013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Hello world!</a:t>
            </a:r>
          </a:p>
        </p:txBody>
      </p:sp>
      <p:sp>
        <p:nvSpPr>
          <p:cNvPr id="4" name="Slide Number Placeholder 3"/>
          <p:cNvSpPr>
            <a:spLocks noGrp="1"/>
          </p:cNvSpPr>
          <p:nvPr>
            <p:ph type="sldNum" sz="quarter" idx="5"/>
          </p:nvPr>
        </p:nvSpPr>
        <p:spPr/>
        <p:txBody>
          <a:bodyPr/>
          <a:lstStyle/>
          <a:p>
            <a:fld id="{89D7FB41-3FBE-EE42-9EA2-0FBDDB33F80D}" type="slidenum">
              <a:rPr lang="en-NO" smtClean="0"/>
              <a:t>1</a:t>
            </a:fld>
            <a:endParaRPr lang="en-NO"/>
          </a:p>
        </p:txBody>
      </p:sp>
    </p:spTree>
    <p:extLst>
      <p:ext uri="{BB962C8B-B14F-4D97-AF65-F5344CB8AC3E}">
        <p14:creationId xmlns:p14="http://schemas.microsoft.com/office/powerpoint/2010/main" val="252910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This has already been covered in the lectures but to just touch on it again. </a:t>
            </a:r>
            <a:r>
              <a:rPr lang="en-GB"/>
              <a:t>With </a:t>
            </a:r>
            <a:r>
              <a:rPr lang="en-NO"/>
              <a:t>PoW you compete based on computational power so how fast you can compute many nonces, and with PoS you compete based on your stake so youre limited per timeframe so this way you fix the eneregy usage problem but now you have to deal with the rich get richer problem.</a:t>
            </a:r>
          </a:p>
        </p:txBody>
      </p:sp>
      <p:sp>
        <p:nvSpPr>
          <p:cNvPr id="4" name="Slide Number Placeholder 3"/>
          <p:cNvSpPr>
            <a:spLocks noGrp="1"/>
          </p:cNvSpPr>
          <p:nvPr>
            <p:ph type="sldNum" sz="quarter" idx="5"/>
          </p:nvPr>
        </p:nvSpPr>
        <p:spPr/>
        <p:txBody>
          <a:bodyPr/>
          <a:lstStyle/>
          <a:p>
            <a:fld id="{89D7FB41-3FBE-EE42-9EA2-0FBDDB33F80D}" type="slidenum">
              <a:rPr lang="en-NO" smtClean="0"/>
              <a:t>2</a:t>
            </a:fld>
            <a:endParaRPr lang="en-NO"/>
          </a:p>
        </p:txBody>
      </p:sp>
    </p:spTree>
    <p:extLst>
      <p:ext uri="{BB962C8B-B14F-4D97-AF65-F5344CB8AC3E}">
        <p14:creationId xmlns:p14="http://schemas.microsoft.com/office/powerpoint/2010/main" val="154321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To put the rich get richer problem in a proper sense we have 2 types of fairness, expectational and robust fairness. </a:t>
            </a:r>
          </a:p>
          <a:p>
            <a:endParaRPr lang="en-NO"/>
          </a:p>
          <a:p>
            <a:r>
              <a:rPr lang="en-NO"/>
              <a:t>Here we can see the definitons for each type of fairness. If we were to put it in a more basic sense expected fairness is the question of that the expected income of a miner is proportional to their initial investment, i.e. is the return constant or not.</a:t>
            </a:r>
          </a:p>
          <a:p>
            <a:endParaRPr lang="en-NO"/>
          </a:p>
          <a:p>
            <a:r>
              <a:rPr lang="en-NO"/>
              <a:t>Robust fairness meanwhile describes if the return on investment concentrates to a constant high probabilty as time passes, i.e. will your return on investment snowball over time. </a:t>
            </a:r>
          </a:p>
          <a:p>
            <a:endParaRPr lang="en-NO"/>
          </a:p>
          <a:p>
            <a:r>
              <a:rPr lang="en-NO"/>
              <a:t>If we look at what that actually looks like we get this:</a:t>
            </a:r>
          </a:p>
          <a:p>
            <a:endParaRPr lang="en-NO"/>
          </a:p>
          <a:p>
            <a:endParaRPr lang="en-NO"/>
          </a:p>
          <a:p>
            <a:endParaRPr lang="en-NO"/>
          </a:p>
        </p:txBody>
      </p:sp>
      <p:sp>
        <p:nvSpPr>
          <p:cNvPr id="4" name="Slide Number Placeholder 3"/>
          <p:cNvSpPr>
            <a:spLocks noGrp="1"/>
          </p:cNvSpPr>
          <p:nvPr>
            <p:ph type="sldNum" sz="quarter" idx="5"/>
          </p:nvPr>
        </p:nvSpPr>
        <p:spPr/>
        <p:txBody>
          <a:bodyPr/>
          <a:lstStyle/>
          <a:p>
            <a:fld id="{89D7FB41-3FBE-EE42-9EA2-0FBDDB33F80D}" type="slidenum">
              <a:rPr lang="en-NO" smtClean="0"/>
              <a:t>3</a:t>
            </a:fld>
            <a:endParaRPr lang="en-NO"/>
          </a:p>
        </p:txBody>
      </p:sp>
    </p:spTree>
    <p:extLst>
      <p:ext uri="{BB962C8B-B14F-4D97-AF65-F5344CB8AC3E}">
        <p14:creationId xmlns:p14="http://schemas.microsoft.com/office/powerpoint/2010/main" val="389908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So here we see the simulation results from our paper of the fairness of PoW and each PoS model. T</a:t>
            </a:r>
            <a:r>
              <a:rPr lang="en-GB" dirty="0"/>
              <a:t>h</a:t>
            </a:r>
            <a:r>
              <a:rPr lang="en-NO" dirty="0"/>
              <a:t>e dotted black line denoteed what the fair area is. </a:t>
            </a:r>
            <a:r>
              <a:rPr lang="en-GB" dirty="0"/>
              <a:t>S</a:t>
            </a:r>
            <a:r>
              <a:rPr lang="en-NO" dirty="0"/>
              <a:t>o each model wants to stay within this line to be considered both robust and expectationally fair. </a:t>
            </a:r>
          </a:p>
          <a:p>
            <a:endParaRPr lang="en-NO" dirty="0"/>
          </a:p>
          <a:p>
            <a:r>
              <a:rPr lang="en-NO" dirty="0"/>
              <a:t>The red line is the average overall so this would tell us if the model is expectationally fair or not. </a:t>
            </a:r>
          </a:p>
          <a:p>
            <a:endParaRPr lang="en-NO" dirty="0"/>
          </a:p>
          <a:p>
            <a:r>
              <a:rPr lang="en-GB" dirty="0"/>
              <a:t>A</a:t>
            </a:r>
            <a:r>
              <a:rPr lang="en-NO" dirty="0"/>
              <a:t>nd the blue area tells us if the model is robust fair or not. Y</a:t>
            </a:r>
            <a:r>
              <a:rPr lang="en-GB" dirty="0"/>
              <a:t>o</a:t>
            </a:r>
            <a:r>
              <a:rPr lang="en-NO" dirty="0"/>
              <a:t>u see how PoW is easily fair in both measures, C-PoS is also fair in both ways but barely. ML-PoS is expectationally fair but not robustly fair and SL-PoS is a terrible failure. </a:t>
            </a:r>
          </a:p>
          <a:p>
            <a:endParaRPr lang="en-NO" dirty="0"/>
          </a:p>
          <a:p>
            <a:r>
              <a:rPr lang="en-NO" dirty="0"/>
              <a:t>To give an example for SL-PoS it isnt robust fair because in that model your ‘mining’ power increases </a:t>
            </a:r>
            <a:r>
              <a:rPr lang="en-GB" dirty="0"/>
              <a:t>in line with your stake increasing which would lead to a massive snowball where as you have more you increasingly get an advantage to get even more. Additionally with this the expectational fairness is also not met because the expected reward for a miner is not guaranteed to be proportional to their initial resource share. </a:t>
            </a:r>
          </a:p>
          <a:p>
            <a:endParaRPr lang="en-GB" dirty="0"/>
          </a:p>
          <a:p>
            <a:endParaRPr lang="en-NO" dirty="0"/>
          </a:p>
        </p:txBody>
      </p:sp>
      <p:sp>
        <p:nvSpPr>
          <p:cNvPr id="4" name="Slide Number Placeholder 3"/>
          <p:cNvSpPr>
            <a:spLocks noGrp="1"/>
          </p:cNvSpPr>
          <p:nvPr>
            <p:ph type="sldNum" sz="quarter" idx="5"/>
          </p:nvPr>
        </p:nvSpPr>
        <p:spPr/>
        <p:txBody>
          <a:bodyPr/>
          <a:lstStyle/>
          <a:p>
            <a:fld id="{89D7FB41-3FBE-EE42-9EA2-0FBDDB33F80D}" type="slidenum">
              <a:rPr lang="en-NO" smtClean="0"/>
              <a:t>4</a:t>
            </a:fld>
            <a:endParaRPr lang="en-NO"/>
          </a:p>
        </p:txBody>
      </p:sp>
    </p:spTree>
    <p:extLst>
      <p:ext uri="{BB962C8B-B14F-4D97-AF65-F5344CB8AC3E}">
        <p14:creationId xmlns:p14="http://schemas.microsoft.com/office/powerpoint/2010/main" val="118915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paper, there are three models about </a:t>
            </a:r>
            <a:r>
              <a:rPr lang="en-US" dirty="0" err="1">
                <a:cs typeface="Calibri"/>
              </a:rPr>
              <a:t>PoS</a:t>
            </a:r>
            <a:r>
              <a:rPr lang="en-US" dirty="0">
                <a:cs typeface="Calibri"/>
              </a:rPr>
              <a:t>, the first one which is the worst one, because this model neither preserves expectation fairness nor robust fairness.</a:t>
            </a:r>
          </a:p>
          <a:p>
            <a:endParaRPr lang="en-US" dirty="0">
              <a:cs typeface="Calibri"/>
            </a:endParaRPr>
          </a:p>
          <a:p>
            <a:r>
              <a:rPr lang="en-US" dirty="0">
                <a:cs typeface="Calibri"/>
              </a:rPr>
              <a:t>this </a:t>
            </a:r>
            <a:r>
              <a:rPr lang="en-US">
                <a:cs typeface="Calibri"/>
              </a:rPr>
              <a:t>model has a waiting time for every miner, is the time when a candidate block will become valid. </a:t>
            </a:r>
            <a:endParaRPr lang="en-US" dirty="0"/>
          </a:p>
          <a:p>
            <a:endParaRPr lang="en-US">
              <a:cs typeface="Calibri"/>
            </a:endParaRPr>
          </a:p>
          <a:p>
            <a:r>
              <a:rPr lang="en-US" dirty="0">
                <a:cs typeface="Calibri"/>
              </a:rPr>
              <a:t>And the </a:t>
            </a:r>
            <a:r>
              <a:rPr lang="en-US">
                <a:cs typeface="Calibri"/>
              </a:rPr>
              <a:t>reward for a miner is not guaranteed to be proportional to their initial resource. And </a:t>
            </a:r>
            <a:r>
              <a:rPr lang="en-US" dirty="0">
                <a:cs typeface="Calibri"/>
              </a:rPr>
              <a:t>also in the model, </a:t>
            </a:r>
            <a:r>
              <a:rPr lang="en-US" dirty="0"/>
              <a:t>miner's</a:t>
            </a:r>
            <a:r>
              <a:rPr lang="en-US"/>
              <a:t> ‘mining’ power increases </a:t>
            </a:r>
            <a:r>
              <a:rPr lang="en-GB"/>
              <a:t>in line with </a:t>
            </a:r>
            <a:r>
              <a:rPr lang="en-GB" dirty="0"/>
              <a:t>their </a:t>
            </a:r>
            <a:r>
              <a:rPr lang="en-GB"/>
              <a:t>stake increasing which would lead to </a:t>
            </a:r>
            <a:r>
              <a:rPr lang="en-GB" dirty="0"/>
              <a:t>the miner get </a:t>
            </a:r>
            <a:r>
              <a:rPr lang="en-GB"/>
              <a:t>more advantage </a:t>
            </a:r>
            <a:r>
              <a:rPr lang="en-GB" dirty="0"/>
              <a:t>in the next round</a:t>
            </a:r>
            <a:r>
              <a:rPr lang="en-GB"/>
              <a:t>.</a:t>
            </a:r>
            <a:endParaRPr lang="en-GB">
              <a:cs typeface="Calibri"/>
            </a:endParaRPr>
          </a:p>
        </p:txBody>
      </p:sp>
      <p:sp>
        <p:nvSpPr>
          <p:cNvPr id="4" name="Slide Number Placeholder 3"/>
          <p:cNvSpPr>
            <a:spLocks noGrp="1"/>
          </p:cNvSpPr>
          <p:nvPr>
            <p:ph type="sldNum" sz="quarter" idx="5"/>
          </p:nvPr>
        </p:nvSpPr>
        <p:spPr/>
        <p:txBody>
          <a:bodyPr/>
          <a:lstStyle/>
          <a:p>
            <a:fld id="{89D7FB41-3FBE-EE42-9EA2-0FBDDB33F80D}" type="slidenum">
              <a:rPr lang="en-NO" smtClean="0"/>
              <a:t>5</a:t>
            </a:fld>
            <a:endParaRPr lang="en-NO"/>
          </a:p>
        </p:txBody>
      </p:sp>
    </p:spTree>
    <p:extLst>
      <p:ext uri="{BB962C8B-B14F-4D97-AF65-F5344CB8AC3E}">
        <p14:creationId xmlns:p14="http://schemas.microsoft.com/office/powerpoint/2010/main" val="1996838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Multi-lottery model</a:t>
            </a:r>
            <a:r>
              <a:rPr lang="en-US" dirty="0">
                <a:cs typeface="Calibri"/>
              </a:rPr>
              <a:t>,  include in the lecture before,  </a:t>
            </a:r>
          </a:p>
          <a:p>
            <a:endParaRPr lang="en-US" dirty="0">
              <a:cs typeface="Calibri"/>
            </a:endParaRPr>
          </a:p>
          <a:p>
            <a:r>
              <a:rPr lang="en-US" dirty="0"/>
              <a:t>is similar to </a:t>
            </a:r>
            <a:r>
              <a:rPr lang="en-US" dirty="0" err="1"/>
              <a:t>PoW</a:t>
            </a:r>
            <a:r>
              <a:rPr lang="en-US" dirty="0"/>
              <a:t>, </a:t>
            </a:r>
            <a:r>
              <a:rPr lang="en-US">
                <a:cs typeface="Calibri"/>
              </a:rPr>
              <a:t>instead of using nonce to calculate the hash, multi-lottery use timestamp, which is the time when the candidate block is generated. This model can preserves expectation fairness since the probability of a miner proposing a new block is determined by miner's current staking power and the earned stake.</a:t>
            </a:r>
            <a:endParaRPr lang="en-US"/>
          </a:p>
          <a:p>
            <a:r>
              <a:rPr lang="en-US">
                <a:cs typeface="Calibri"/>
              </a:rPr>
              <a:t>but is difficult to preserve robust fairness, because the mining outcomes are independent and identically distributed random variables.</a:t>
            </a:r>
            <a:endParaRPr lang="en-US"/>
          </a:p>
        </p:txBody>
      </p:sp>
      <p:sp>
        <p:nvSpPr>
          <p:cNvPr id="4" name="Slide Number Placeholder 3"/>
          <p:cNvSpPr>
            <a:spLocks noGrp="1"/>
          </p:cNvSpPr>
          <p:nvPr>
            <p:ph type="sldNum" sz="quarter" idx="5"/>
          </p:nvPr>
        </p:nvSpPr>
        <p:spPr/>
        <p:txBody>
          <a:bodyPr/>
          <a:lstStyle/>
          <a:p>
            <a:fld id="{89D7FB41-3FBE-EE42-9EA2-0FBDDB33F80D}" type="slidenum">
              <a:rPr lang="en-NO" smtClean="0"/>
              <a:t>6</a:t>
            </a:fld>
            <a:endParaRPr lang="en-NO"/>
          </a:p>
        </p:txBody>
      </p:sp>
    </p:spTree>
    <p:extLst>
      <p:ext uri="{BB962C8B-B14F-4D97-AF65-F5344CB8AC3E}">
        <p14:creationId xmlns:p14="http://schemas.microsoft.com/office/powerpoint/2010/main" val="225601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Compound </a:t>
            </a:r>
            <a:r>
              <a:rPr lang="en-US" err="1">
                <a:cs typeface="Calibri"/>
              </a:rPr>
              <a:t>PoS</a:t>
            </a:r>
            <a:r>
              <a:rPr lang="en-US">
                <a:cs typeface="Calibri"/>
              </a:rPr>
              <a:t> model have two types of rewards, this making sure is easy to achieve expectation fairness and robust fairness. </a:t>
            </a:r>
          </a:p>
          <a:p>
            <a:endParaRPr lang="en-US" dirty="0">
              <a:cs typeface="Calibri"/>
            </a:endParaRPr>
          </a:p>
          <a:p>
            <a:r>
              <a:rPr lang="en-US">
                <a:cs typeface="Calibri"/>
              </a:rPr>
              <a:t>One type of rewards is for the proposers who propose the valid block, the proposer </a:t>
            </a:r>
            <a:r>
              <a:rPr lang="en-US" dirty="0">
                <a:cs typeface="Calibri"/>
              </a:rPr>
              <a:t>is select by </a:t>
            </a:r>
            <a:r>
              <a:rPr lang="en-US">
                <a:cs typeface="Calibri"/>
              </a:rPr>
              <a:t>network.</a:t>
            </a:r>
          </a:p>
          <a:p>
            <a:endParaRPr lang="en-US" dirty="0">
              <a:cs typeface="Calibri"/>
            </a:endParaRPr>
          </a:p>
          <a:p>
            <a:r>
              <a:rPr lang="en-US">
                <a:cs typeface="Calibri"/>
              </a:rPr>
              <a:t>and the other reward is for all the attesters who verify the block. </a:t>
            </a:r>
            <a:endParaRPr lang="en-US" dirty="0">
              <a:cs typeface="Calibri"/>
            </a:endParaRPr>
          </a:p>
          <a:p>
            <a:endParaRPr lang="en-US" dirty="0">
              <a:cs typeface="Calibri"/>
            </a:endParaRPr>
          </a:p>
          <a:p>
            <a:r>
              <a:rPr lang="en-US">
                <a:cs typeface="Calibri"/>
              </a:rPr>
              <a:t>Both rewards are proportional to miner's present staking power so it guarantee expectation fairness. </a:t>
            </a:r>
          </a:p>
          <a:p>
            <a:r>
              <a:rPr lang="en-US">
                <a:cs typeface="Calibri"/>
              </a:rPr>
              <a:t>And since the income for proposer is reduced by the attesters' rewards  so C-</a:t>
            </a:r>
            <a:r>
              <a:rPr lang="en-US" err="1">
                <a:cs typeface="Calibri"/>
              </a:rPr>
              <a:t>PoS</a:t>
            </a:r>
            <a:r>
              <a:rPr lang="en-US">
                <a:cs typeface="Calibri"/>
              </a:rPr>
              <a:t> is more ease to achieve robust fairness.</a:t>
            </a:r>
          </a:p>
        </p:txBody>
      </p:sp>
      <p:sp>
        <p:nvSpPr>
          <p:cNvPr id="4" name="Slide Number Placeholder 3"/>
          <p:cNvSpPr>
            <a:spLocks noGrp="1"/>
          </p:cNvSpPr>
          <p:nvPr>
            <p:ph type="sldNum" sz="quarter" idx="5"/>
          </p:nvPr>
        </p:nvSpPr>
        <p:spPr/>
        <p:txBody>
          <a:bodyPr/>
          <a:lstStyle/>
          <a:p>
            <a:fld id="{89D7FB41-3FBE-EE42-9EA2-0FBDDB33F80D}" type="slidenum">
              <a:rPr lang="en-NO" smtClean="0"/>
              <a:t>7</a:t>
            </a:fld>
            <a:endParaRPr lang="en-NO"/>
          </a:p>
        </p:txBody>
      </p:sp>
    </p:spTree>
    <p:extLst>
      <p:ext uri="{BB962C8B-B14F-4D97-AF65-F5344CB8AC3E}">
        <p14:creationId xmlns:p14="http://schemas.microsoft.com/office/powerpoint/2010/main" val="419372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For the simulation plan we plan to base everything off of what was already made in the previous 2 labs in G</a:t>
            </a:r>
            <a:r>
              <a:rPr lang="en-GB" dirty="0"/>
              <a:t>o</a:t>
            </a:r>
            <a:r>
              <a:rPr lang="en-NO" dirty="0"/>
              <a:t>lang. Then we will strip out any parts that arent strictly necessary or important for this project which could potentially complicate things or cause issues, a quick example of something we`re taking out is the merkle trees and replacing them with simple references to the previous transactionsfrom lab 1 part 1</a:t>
            </a:r>
          </a:p>
          <a:p>
            <a:endParaRPr lang="en-NO" dirty="0"/>
          </a:p>
          <a:p>
            <a:r>
              <a:rPr lang="en-NO" dirty="0"/>
              <a:t>After this is done first we will build an automated application based (ish) on the interactive cli applications that we built at the end of each lab. The automated application will create a number of miners that</a:t>
            </a:r>
          </a:p>
          <a:p>
            <a:r>
              <a:rPr lang="en-GB" dirty="0"/>
              <a:t>W</a:t>
            </a:r>
            <a:r>
              <a:rPr lang="en-NO" dirty="0"/>
              <a:t>ill probably hardcoded with a given ‘mining power’  This mining power either being literal mining power in the case of the PoW simulation or amount of </a:t>
            </a:r>
            <a:r>
              <a:rPr lang="en-GB" dirty="0"/>
              <a:t>initial</a:t>
            </a:r>
            <a:r>
              <a:rPr lang="en-NO" dirty="0"/>
              <a:t> stake in the case of the PoS simulation. </a:t>
            </a:r>
          </a:p>
          <a:p>
            <a:endParaRPr lang="en-NO" dirty="0"/>
          </a:p>
          <a:p>
            <a:r>
              <a:rPr lang="en-NO" dirty="0"/>
              <a:t>Due to concurrency being a nightmare and it not being strictly necessary to have ‘real’ concurrency we will build a sort of ‘fake’ concurrency where a for loop ranges through each miner and lets them take an amount of turns within a given round to mine a block. </a:t>
            </a:r>
            <a:r>
              <a:rPr lang="en-GB" dirty="0"/>
              <a:t>So for a basic </a:t>
            </a:r>
            <a:r>
              <a:rPr lang="en-GB" dirty="0" err="1"/>
              <a:t>PoW</a:t>
            </a:r>
            <a:r>
              <a:rPr lang="en-GB" dirty="0"/>
              <a:t> example would be that a miner with mining power set to 2 would get to try 2 different nonces before the miner with mining power set to 1 would get to try 1.</a:t>
            </a:r>
          </a:p>
          <a:p>
            <a:endParaRPr lang="en-GB" dirty="0"/>
          </a:p>
          <a:p>
            <a:r>
              <a:rPr lang="en-GB" dirty="0"/>
              <a:t>This should still allow us to make comparisons of how stake might or might not snowball in a fair manner over time without having to deal with having miners actually competing concurrently for blocks. </a:t>
            </a:r>
          </a:p>
          <a:p>
            <a:endParaRPr lang="en-GB" dirty="0"/>
          </a:p>
          <a:p>
            <a:r>
              <a:rPr lang="en-GB" dirty="0"/>
              <a:t>For the </a:t>
            </a:r>
            <a:r>
              <a:rPr lang="en-GB" dirty="0" err="1"/>
              <a:t>PoS</a:t>
            </a:r>
            <a:r>
              <a:rPr lang="en-GB" dirty="0"/>
              <a:t> models at a minimum we will implement SL-</a:t>
            </a:r>
            <a:r>
              <a:rPr lang="en-GB" dirty="0" err="1"/>
              <a:t>PoS</a:t>
            </a:r>
            <a:r>
              <a:rPr lang="en-GB" dirty="0"/>
              <a:t> and C-</a:t>
            </a:r>
            <a:r>
              <a:rPr lang="en-GB" dirty="0" err="1"/>
              <a:t>PoS</a:t>
            </a:r>
            <a:r>
              <a:rPr lang="en-GB" dirty="0"/>
              <a:t>, this way we can visualise both the worst case and the best case </a:t>
            </a:r>
            <a:r>
              <a:rPr lang="en-GB" dirty="0" err="1"/>
              <a:t>PoS</a:t>
            </a:r>
            <a:r>
              <a:rPr lang="en-GB" dirty="0"/>
              <a:t> model and see for ourselves how the block ownership ratio changes over time.  Also C-</a:t>
            </a:r>
            <a:r>
              <a:rPr lang="en-GB" dirty="0" err="1"/>
              <a:t>PoS</a:t>
            </a:r>
            <a:r>
              <a:rPr lang="en-GB" dirty="0"/>
              <a:t> seemingly is the most important since its directly relevant thanks to the Ethereum merge finally actually happening.</a:t>
            </a:r>
          </a:p>
          <a:p>
            <a:endParaRPr lang="en-GB" dirty="0"/>
          </a:p>
          <a:p>
            <a:r>
              <a:rPr lang="en-GB" dirty="0"/>
              <a:t>Depending on how much time we have we might also build ML-</a:t>
            </a:r>
            <a:r>
              <a:rPr lang="en-GB" dirty="0" err="1"/>
              <a:t>PoS</a:t>
            </a:r>
            <a:r>
              <a:rPr lang="en-GB" dirty="0"/>
              <a:t> and maybe also try out multiple miner different scenarios with more than 2 miners competing for example. </a:t>
            </a:r>
          </a:p>
        </p:txBody>
      </p:sp>
      <p:sp>
        <p:nvSpPr>
          <p:cNvPr id="4" name="Slide Number Placeholder 3"/>
          <p:cNvSpPr>
            <a:spLocks noGrp="1"/>
          </p:cNvSpPr>
          <p:nvPr>
            <p:ph type="sldNum" sz="quarter" idx="5"/>
          </p:nvPr>
        </p:nvSpPr>
        <p:spPr/>
        <p:txBody>
          <a:bodyPr/>
          <a:lstStyle/>
          <a:p>
            <a:fld id="{89D7FB41-3FBE-EE42-9EA2-0FBDDB33F80D}" type="slidenum">
              <a:rPr lang="en-NO" smtClean="0"/>
              <a:t>8</a:t>
            </a:fld>
            <a:endParaRPr lang="en-NO"/>
          </a:p>
        </p:txBody>
      </p:sp>
    </p:spTree>
    <p:extLst>
      <p:ext uri="{BB962C8B-B14F-4D97-AF65-F5344CB8AC3E}">
        <p14:creationId xmlns:p14="http://schemas.microsoft.com/office/powerpoint/2010/main" val="283234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983D-B825-94C6-7E6C-55ECB119AB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8272A335-F98F-55A9-7AF6-D6E5691CF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EDFDEB0A-E0FC-25F7-73F8-4A0A8D18FEDC}"/>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5" name="Footer Placeholder 4">
            <a:extLst>
              <a:ext uri="{FF2B5EF4-FFF2-40B4-BE49-F238E27FC236}">
                <a16:creationId xmlns:a16="http://schemas.microsoft.com/office/drawing/2014/main" id="{5E28542C-5F11-722D-6962-4803D969059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169BE18A-5F2F-E746-F5F2-449A74172F6D}"/>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489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3629-DD03-8957-C4D4-1B09F2F21E34}"/>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FA67B6CA-F83A-59AB-EB97-D5AA6FC5C7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7501A8D-6554-27D8-6045-B43C1D72EBC5}"/>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5" name="Footer Placeholder 4">
            <a:extLst>
              <a:ext uri="{FF2B5EF4-FFF2-40B4-BE49-F238E27FC236}">
                <a16:creationId xmlns:a16="http://schemas.microsoft.com/office/drawing/2014/main" id="{2FCB2026-BFED-DAE2-C340-696CA2B25C60}"/>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3CD5F160-478A-C8CB-DDAC-7BA0329A9DCF}"/>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7009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AFA5E-94FD-EB7E-1D2C-7261F1C1A9B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E1016341-4FBC-6B1E-AB3E-A7036DC0C7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6DB9D1F4-2212-F874-3666-4588E787F80B}"/>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5" name="Footer Placeholder 4">
            <a:extLst>
              <a:ext uri="{FF2B5EF4-FFF2-40B4-BE49-F238E27FC236}">
                <a16:creationId xmlns:a16="http://schemas.microsoft.com/office/drawing/2014/main" id="{B68E1138-FC41-2334-D50D-E1F5C6785BDE}"/>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5763B1E-714B-91A4-788C-81E147E7717E}"/>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53990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65E0-AEDA-B063-A706-4FCAF3C6637A}"/>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9ADD16CC-38D8-07EB-8C61-8CAE88C142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896CC0F1-2DD5-A977-8FAA-9F4A7FD902AE}"/>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5" name="Footer Placeholder 4">
            <a:extLst>
              <a:ext uri="{FF2B5EF4-FFF2-40B4-BE49-F238E27FC236}">
                <a16:creationId xmlns:a16="http://schemas.microsoft.com/office/drawing/2014/main" id="{DEA9B7AB-1B55-2C71-9474-EF2F8A898D8B}"/>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16DA3DB2-0BEC-66A3-460A-B0354C6EB761}"/>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343234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E9F6-12A6-41B2-468E-39AFFFD034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FB192FF6-8FBC-C1EB-815C-073087506F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57ED71D-FF96-921D-E12E-3A3963D1FF7E}"/>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5" name="Footer Placeholder 4">
            <a:extLst>
              <a:ext uri="{FF2B5EF4-FFF2-40B4-BE49-F238E27FC236}">
                <a16:creationId xmlns:a16="http://schemas.microsoft.com/office/drawing/2014/main" id="{49573EDE-91E7-147C-21AA-56758CDECA8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0590ADD-E94E-20B8-A27E-6EEDEDC67DB6}"/>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26483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8F6F-0A45-A37E-74AC-E8C0B04E092C}"/>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6C81B77D-1FE9-9E52-A4FC-A41344FC60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7342A1E3-9DA5-FD6B-1DE1-309B53BF512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7AC78D40-6340-00F8-F9C1-198E476DAD1E}"/>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6" name="Footer Placeholder 5">
            <a:extLst>
              <a:ext uri="{FF2B5EF4-FFF2-40B4-BE49-F238E27FC236}">
                <a16:creationId xmlns:a16="http://schemas.microsoft.com/office/drawing/2014/main" id="{7ACDC20E-4BCD-B126-D514-E4A34F26B6DF}"/>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4C077704-17DE-28E4-FF7E-2686B037469C}"/>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12432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08B4-036A-FE1B-FA86-00BFA5A0EB1F}"/>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89C0E0C2-C45F-CA70-1B8C-46E9039D3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0044AC-2404-49AD-4607-B2D36BE94D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5AFF57C5-8689-8927-FBD8-AE5AFAC46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345EBD-87DB-26D3-3D94-2F8F8B3A59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C6DFCBAB-3F10-8A90-B05B-703EAE3A86AA}"/>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8" name="Footer Placeholder 7">
            <a:extLst>
              <a:ext uri="{FF2B5EF4-FFF2-40B4-BE49-F238E27FC236}">
                <a16:creationId xmlns:a16="http://schemas.microsoft.com/office/drawing/2014/main" id="{1616372B-2406-2012-1B90-5E1A4C874A26}"/>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8F5AE9BD-362B-07F8-1EB9-4DD1CB7AC0AB}"/>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11242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E41E-847F-DE96-CB5B-404BF571B7BD}"/>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318E2C03-3139-6881-A780-CC9856144E74}"/>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4" name="Footer Placeholder 3">
            <a:extLst>
              <a:ext uri="{FF2B5EF4-FFF2-40B4-BE49-F238E27FC236}">
                <a16:creationId xmlns:a16="http://schemas.microsoft.com/office/drawing/2014/main" id="{5C3EDD8C-64CD-D389-419F-B53C97B16CD7}"/>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1DCB5838-7927-CF79-C7AF-AABA5C13055E}"/>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338133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DA67A-7471-3705-A462-63A89C9C2659}"/>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3" name="Footer Placeholder 2">
            <a:extLst>
              <a:ext uri="{FF2B5EF4-FFF2-40B4-BE49-F238E27FC236}">
                <a16:creationId xmlns:a16="http://schemas.microsoft.com/office/drawing/2014/main" id="{6A5D150B-293B-A2BF-B802-BED4B1759122}"/>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3AC4CFB7-BEAE-42FF-B0D4-096506BAA527}"/>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335856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B1C3-9F26-7CBA-3E3D-89042F6F4C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E813E1FB-78F7-9A00-8B5F-BA7AABAF9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B8902E80-4117-BCB4-A5A8-70EA8301C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F56AFA-3582-57C6-B7F0-B09E53851864}"/>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6" name="Footer Placeholder 5">
            <a:extLst>
              <a:ext uri="{FF2B5EF4-FFF2-40B4-BE49-F238E27FC236}">
                <a16:creationId xmlns:a16="http://schemas.microsoft.com/office/drawing/2014/main" id="{0FDDB469-1F84-AA72-C05F-ACDE333EB8B8}"/>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BC68377-A960-3300-ED31-A443265C0B2B}"/>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5843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C67D-D573-F692-4C72-DB703120B8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481D58FF-5557-D013-BBA0-1EC87CEA3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DAFA2D06-C443-4004-EE29-B2BFCBA4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427BED-6B58-28DD-F90A-C60BBCFEA55C}"/>
              </a:ext>
            </a:extLst>
          </p:cNvPr>
          <p:cNvSpPr>
            <a:spLocks noGrp="1"/>
          </p:cNvSpPr>
          <p:nvPr>
            <p:ph type="dt" sz="half" idx="10"/>
          </p:nvPr>
        </p:nvSpPr>
        <p:spPr/>
        <p:txBody>
          <a:bodyPr/>
          <a:lstStyle/>
          <a:p>
            <a:fld id="{CA2D99C5-CDE8-8947-8B86-EBBF884337AD}" type="datetimeFigureOut">
              <a:rPr lang="en-NO" smtClean="0"/>
              <a:t>29/09/2022</a:t>
            </a:fld>
            <a:endParaRPr lang="en-NO"/>
          </a:p>
        </p:txBody>
      </p:sp>
      <p:sp>
        <p:nvSpPr>
          <p:cNvPr id="6" name="Footer Placeholder 5">
            <a:extLst>
              <a:ext uri="{FF2B5EF4-FFF2-40B4-BE49-F238E27FC236}">
                <a16:creationId xmlns:a16="http://schemas.microsoft.com/office/drawing/2014/main" id="{7026FCFA-EE19-CB52-D032-CEA89F83F0B3}"/>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AC5E10B-386D-80CE-4FC8-159251E69A55}"/>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151538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4AD7D-7F8D-C336-8C8E-55DFD60D3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A90ED6A4-A4BF-E39A-B8CB-B18DB5FDAC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8718E8D-2082-06AD-D7C6-785328517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D99C5-CDE8-8947-8B86-EBBF884337AD}" type="datetimeFigureOut">
              <a:rPr lang="en-NO" smtClean="0"/>
              <a:t>29/09/2022</a:t>
            </a:fld>
            <a:endParaRPr lang="en-NO"/>
          </a:p>
        </p:txBody>
      </p:sp>
      <p:sp>
        <p:nvSpPr>
          <p:cNvPr id="5" name="Footer Placeholder 4">
            <a:extLst>
              <a:ext uri="{FF2B5EF4-FFF2-40B4-BE49-F238E27FC236}">
                <a16:creationId xmlns:a16="http://schemas.microsoft.com/office/drawing/2014/main" id="{C7F9E7E8-BF61-7085-C46D-E34E67CC8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39C806F9-5C35-0E23-2E0C-AD5E29E13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C360F-0504-F34C-8FE9-DAF44717393F}" type="slidenum">
              <a:rPr lang="en-NO" smtClean="0"/>
              <a:t>‹#›</a:t>
            </a:fld>
            <a:endParaRPr lang="en-NO"/>
          </a:p>
        </p:txBody>
      </p:sp>
    </p:spTree>
    <p:extLst>
      <p:ext uri="{BB962C8B-B14F-4D97-AF65-F5344CB8AC3E}">
        <p14:creationId xmlns:p14="http://schemas.microsoft.com/office/powerpoint/2010/main" val="748013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204A-FE23-7B63-7358-8100CF239536}"/>
              </a:ext>
            </a:extLst>
          </p:cNvPr>
          <p:cNvSpPr>
            <a:spLocks noGrp="1"/>
          </p:cNvSpPr>
          <p:nvPr>
            <p:ph type="ctrTitle"/>
          </p:nvPr>
        </p:nvSpPr>
        <p:spPr/>
        <p:txBody>
          <a:bodyPr>
            <a:normAutofit fontScale="90000"/>
          </a:bodyPr>
          <a:lstStyle/>
          <a:p>
            <a:r>
              <a:rPr lang="en-NO"/>
              <a:t>Do the Rich Get Richer?</a:t>
            </a:r>
            <a:br>
              <a:rPr lang="en-NO"/>
            </a:br>
            <a:r>
              <a:rPr lang="en-NO"/>
              <a:t>Fairness Analysis for Blockchain Incentives</a:t>
            </a:r>
          </a:p>
        </p:txBody>
      </p:sp>
      <p:sp>
        <p:nvSpPr>
          <p:cNvPr id="3" name="Subtitle 2">
            <a:extLst>
              <a:ext uri="{FF2B5EF4-FFF2-40B4-BE49-F238E27FC236}">
                <a16:creationId xmlns:a16="http://schemas.microsoft.com/office/drawing/2014/main" id="{0B44D4E5-4A99-1BE5-CAD0-3F114FE3D6AC}"/>
              </a:ext>
            </a:extLst>
          </p:cNvPr>
          <p:cNvSpPr>
            <a:spLocks noGrp="1"/>
          </p:cNvSpPr>
          <p:nvPr>
            <p:ph type="subTitle" idx="1"/>
          </p:nvPr>
        </p:nvSpPr>
        <p:spPr/>
        <p:txBody>
          <a:bodyPr vert="horz" lIns="91440" tIns="45720" rIns="91440" bIns="45720" rtlCol="0" anchor="t">
            <a:normAutofit/>
          </a:bodyPr>
          <a:lstStyle/>
          <a:p>
            <a:r>
              <a:rPr lang="en-NO"/>
              <a:t>Stephan Frederik Werner Brandasu </a:t>
            </a:r>
          </a:p>
          <a:p>
            <a:r>
              <a:rPr lang="en-GB" b="0" i="0">
                <a:effectLst/>
                <a:latin typeface="Calibri"/>
                <a:cs typeface="Calibri"/>
              </a:rPr>
              <a:t>Xiaoyan Sun</a:t>
            </a:r>
          </a:p>
        </p:txBody>
      </p:sp>
      <p:sp>
        <p:nvSpPr>
          <p:cNvPr id="4" name="TextBox 3">
            <a:extLst>
              <a:ext uri="{FF2B5EF4-FFF2-40B4-BE49-F238E27FC236}">
                <a16:creationId xmlns:a16="http://schemas.microsoft.com/office/drawing/2014/main" id="{B94B49DB-98DB-6640-3FFA-67447DC87DAA}"/>
              </a:ext>
            </a:extLst>
          </p:cNvPr>
          <p:cNvSpPr txBox="1"/>
          <p:nvPr/>
        </p:nvSpPr>
        <p:spPr>
          <a:xfrm>
            <a:off x="4967325" y="476032"/>
            <a:ext cx="2257349" cy="646331"/>
          </a:xfrm>
          <a:prstGeom prst="rect">
            <a:avLst/>
          </a:prstGeom>
          <a:noFill/>
        </p:spPr>
        <p:txBody>
          <a:bodyPr wrap="none" rtlCol="0">
            <a:spAutoFit/>
          </a:bodyPr>
          <a:lstStyle/>
          <a:p>
            <a:pPr algn="ctr"/>
            <a:r>
              <a:rPr lang="en-NO" dirty="0"/>
              <a:t>DAT650 Group Project</a:t>
            </a:r>
            <a:br>
              <a:rPr lang="en-NO" dirty="0"/>
            </a:br>
            <a:r>
              <a:rPr lang="en-NO" dirty="0"/>
              <a:t> Project 8 - Fall 2022</a:t>
            </a:r>
          </a:p>
        </p:txBody>
      </p:sp>
      <p:pic>
        <p:nvPicPr>
          <p:cNvPr id="6" name="Picture 5" descr="Logo&#10;&#10;Description automatically generated">
            <a:extLst>
              <a:ext uri="{FF2B5EF4-FFF2-40B4-BE49-F238E27FC236}">
                <a16:creationId xmlns:a16="http://schemas.microsoft.com/office/drawing/2014/main" id="{7A2230EB-D64B-460C-FF95-6436567F327F}"/>
              </a:ext>
            </a:extLst>
          </p:cNvPr>
          <p:cNvPicPr>
            <a:picLocks noChangeAspect="1"/>
          </p:cNvPicPr>
          <p:nvPr/>
        </p:nvPicPr>
        <p:blipFill>
          <a:blip r:embed="rId3"/>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293804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545D-FD5C-EDFA-A0E0-21C9FE11932B}"/>
              </a:ext>
            </a:extLst>
          </p:cNvPr>
          <p:cNvSpPr>
            <a:spLocks noGrp="1"/>
          </p:cNvSpPr>
          <p:nvPr>
            <p:ph type="title"/>
          </p:nvPr>
        </p:nvSpPr>
        <p:spPr/>
        <p:txBody>
          <a:bodyPr/>
          <a:lstStyle/>
          <a:p>
            <a:r>
              <a:rPr lang="en-US" err="1">
                <a:cs typeface="Calibri Light"/>
              </a:rPr>
              <a:t>PoW</a:t>
            </a:r>
            <a:r>
              <a:rPr lang="en-US">
                <a:cs typeface="Calibri Light"/>
              </a:rPr>
              <a:t> vs. </a:t>
            </a:r>
            <a:r>
              <a:rPr lang="en-US" err="1">
                <a:cs typeface="Calibri Light"/>
              </a:rPr>
              <a:t>PoS</a:t>
            </a:r>
            <a:endParaRPr lang="en-US">
              <a:cs typeface="Calibri Light"/>
            </a:endParaRPr>
          </a:p>
        </p:txBody>
      </p:sp>
      <p:graphicFrame>
        <p:nvGraphicFramePr>
          <p:cNvPr id="4" name="Table 4">
            <a:extLst>
              <a:ext uri="{FF2B5EF4-FFF2-40B4-BE49-F238E27FC236}">
                <a16:creationId xmlns:a16="http://schemas.microsoft.com/office/drawing/2014/main" id="{CC37F57D-FA53-78AF-B6F2-52ED1E1D392D}"/>
              </a:ext>
            </a:extLst>
          </p:cNvPr>
          <p:cNvGraphicFramePr>
            <a:graphicFrameLocks noGrp="1"/>
          </p:cNvGraphicFramePr>
          <p:nvPr>
            <p:ph idx="1"/>
            <p:extLst>
              <p:ext uri="{D42A27DB-BD31-4B8C-83A1-F6EECF244321}">
                <p14:modId xmlns:p14="http://schemas.microsoft.com/office/powerpoint/2010/main" val="198382071"/>
              </p:ext>
            </p:extLst>
          </p:nvPr>
        </p:nvGraphicFramePr>
        <p:xfrm>
          <a:off x="838200" y="1793875"/>
          <a:ext cx="10515600" cy="229567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57849220"/>
                    </a:ext>
                  </a:extLst>
                </a:gridCol>
                <a:gridCol w="5257800">
                  <a:extLst>
                    <a:ext uri="{9D8B030D-6E8A-4147-A177-3AD203B41FA5}">
                      <a16:colId xmlns:a16="http://schemas.microsoft.com/office/drawing/2014/main" val="705111174"/>
                    </a:ext>
                  </a:extLst>
                </a:gridCol>
              </a:tblGrid>
              <a:tr h="573918">
                <a:tc>
                  <a:txBody>
                    <a:bodyPr/>
                    <a:lstStyle/>
                    <a:p>
                      <a:r>
                        <a:rPr lang="en-US"/>
                        <a:t>PoW</a:t>
                      </a:r>
                      <a:endParaRPr lang="en-US" err="1"/>
                    </a:p>
                  </a:txBody>
                  <a:tcPr/>
                </a:tc>
                <a:tc>
                  <a:txBody>
                    <a:bodyPr/>
                    <a:lstStyle/>
                    <a:p>
                      <a:r>
                        <a:rPr lang="en-US"/>
                        <a:t>PoS</a:t>
                      </a:r>
                      <a:endParaRPr lang="en-US" err="1"/>
                    </a:p>
                  </a:txBody>
                  <a:tcPr/>
                </a:tc>
                <a:extLst>
                  <a:ext uri="{0D108BD9-81ED-4DB2-BD59-A6C34878D82A}">
                    <a16:rowId xmlns:a16="http://schemas.microsoft.com/office/drawing/2014/main" val="2223423658"/>
                  </a:ext>
                </a:extLst>
              </a:tr>
              <a:tr h="573918">
                <a:tc>
                  <a:txBody>
                    <a:bodyPr/>
                    <a:lstStyle/>
                    <a:p>
                      <a:pPr lvl="0">
                        <a:buNone/>
                      </a:pPr>
                      <a:r>
                        <a:rPr lang="en-US" sz="1800" b="0" i="0" u="none" strike="noStrike" noProof="0">
                          <a:latin typeface="Calibri"/>
                        </a:rPr>
                        <a:t>Miners compete with their computation power.</a:t>
                      </a:r>
                      <a:endParaRPr lang="en-US"/>
                    </a:p>
                  </a:txBody>
                  <a:tcPr/>
                </a:tc>
                <a:tc>
                  <a:txBody>
                    <a:bodyPr/>
                    <a:lstStyle/>
                    <a:p>
                      <a:r>
                        <a:rPr lang="en-US"/>
                        <a:t>Miners compete with their </a:t>
                      </a:r>
                      <a:r>
                        <a:rPr lang="en-US" sz="1800" b="0" i="0" u="none" strike="noStrike" noProof="0">
                          <a:latin typeface="Calibri"/>
                        </a:rPr>
                        <a:t>cryptocurrency </a:t>
                      </a:r>
                      <a:r>
                        <a:rPr lang="en-US"/>
                        <a:t>wealth.</a:t>
                      </a:r>
                    </a:p>
                  </a:txBody>
                  <a:tcPr/>
                </a:tc>
                <a:extLst>
                  <a:ext uri="{0D108BD9-81ED-4DB2-BD59-A6C34878D82A}">
                    <a16:rowId xmlns:a16="http://schemas.microsoft.com/office/drawing/2014/main" val="4174137623"/>
                  </a:ext>
                </a:extLst>
              </a:tr>
              <a:tr h="573918">
                <a:tc>
                  <a:txBody>
                    <a:bodyPr/>
                    <a:lstStyle/>
                    <a:p>
                      <a:r>
                        <a:rPr lang="en-US"/>
                        <a:t>Use computational power to mine coins</a:t>
                      </a:r>
                    </a:p>
                  </a:txBody>
                  <a:tcPr/>
                </a:tc>
                <a:tc>
                  <a:txBody>
                    <a:bodyPr/>
                    <a:lstStyle/>
                    <a:p>
                      <a:r>
                        <a:rPr lang="en-US"/>
                        <a:t>Use coins to mine more coins</a:t>
                      </a:r>
                    </a:p>
                  </a:txBody>
                  <a:tcPr/>
                </a:tc>
                <a:extLst>
                  <a:ext uri="{0D108BD9-81ED-4DB2-BD59-A6C34878D82A}">
                    <a16:rowId xmlns:a16="http://schemas.microsoft.com/office/drawing/2014/main" val="3316472208"/>
                  </a:ext>
                </a:extLst>
              </a:tr>
              <a:tr h="573918">
                <a:tc>
                  <a:txBody>
                    <a:bodyPr/>
                    <a:lstStyle/>
                    <a:p>
                      <a:r>
                        <a:rPr lang="en-US"/>
                        <a:t>Energy inefficient</a:t>
                      </a:r>
                    </a:p>
                  </a:txBody>
                  <a:tcPr/>
                </a:tc>
                <a:tc>
                  <a:txBody>
                    <a:bodyPr/>
                    <a:lstStyle/>
                    <a:p>
                      <a:r>
                        <a:rPr lang="en-US"/>
                        <a:t>Energy saving</a:t>
                      </a:r>
                    </a:p>
                  </a:txBody>
                  <a:tcPr/>
                </a:tc>
                <a:extLst>
                  <a:ext uri="{0D108BD9-81ED-4DB2-BD59-A6C34878D82A}">
                    <a16:rowId xmlns:a16="http://schemas.microsoft.com/office/drawing/2014/main" val="1777850920"/>
                  </a:ext>
                </a:extLst>
              </a:tr>
            </a:tbl>
          </a:graphicData>
        </a:graphic>
      </p:graphicFrame>
      <p:sp>
        <p:nvSpPr>
          <p:cNvPr id="6" name="TextBox 5">
            <a:extLst>
              <a:ext uri="{FF2B5EF4-FFF2-40B4-BE49-F238E27FC236}">
                <a16:creationId xmlns:a16="http://schemas.microsoft.com/office/drawing/2014/main" id="{E2FEF18A-60AD-5C7A-FFF1-AC1053D67B8A}"/>
              </a:ext>
            </a:extLst>
          </p:cNvPr>
          <p:cNvSpPr txBox="1"/>
          <p:nvPr/>
        </p:nvSpPr>
        <p:spPr>
          <a:xfrm>
            <a:off x="1153582" y="1830916"/>
            <a:ext cx="6456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3" name="Picture 2" descr="Logo&#10;&#10;Description automatically generated">
            <a:extLst>
              <a:ext uri="{FF2B5EF4-FFF2-40B4-BE49-F238E27FC236}">
                <a16:creationId xmlns:a16="http://schemas.microsoft.com/office/drawing/2014/main" id="{D4BF8B5A-024B-3C36-3FEF-DD5845D36C28}"/>
              </a:ext>
            </a:extLst>
          </p:cNvPr>
          <p:cNvPicPr>
            <a:picLocks noChangeAspect="1"/>
          </p:cNvPicPr>
          <p:nvPr/>
        </p:nvPicPr>
        <p:blipFill>
          <a:blip r:embed="rId3"/>
          <a:stretch>
            <a:fillRect/>
          </a:stretch>
        </p:blipFill>
        <p:spPr>
          <a:xfrm>
            <a:off x="11119756" y="5796675"/>
            <a:ext cx="811223" cy="967662"/>
          </a:xfrm>
          <a:prstGeom prst="rect">
            <a:avLst/>
          </a:prstGeom>
        </p:spPr>
      </p:pic>
      <p:sp>
        <p:nvSpPr>
          <p:cNvPr id="5" name="TextBox 4">
            <a:extLst>
              <a:ext uri="{FF2B5EF4-FFF2-40B4-BE49-F238E27FC236}">
                <a16:creationId xmlns:a16="http://schemas.microsoft.com/office/drawing/2014/main" id="{2F5D38D0-519A-BE2C-00F4-710B6EC3874D}"/>
              </a:ext>
            </a:extLst>
          </p:cNvPr>
          <p:cNvSpPr txBox="1"/>
          <p:nvPr/>
        </p:nvSpPr>
        <p:spPr>
          <a:xfrm>
            <a:off x="836082" y="4667250"/>
            <a:ext cx="1052618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Rich get richer issue:</a:t>
            </a:r>
          </a:p>
          <a:p>
            <a:r>
              <a:rPr lang="en-US" sz="2800">
                <a:ea typeface="+mn-lt"/>
                <a:cs typeface="+mn-lt"/>
              </a:rPr>
              <a:t>If miners have more stakes then they have more staking power to increase their potential income into the future</a:t>
            </a:r>
          </a:p>
        </p:txBody>
      </p:sp>
    </p:spTree>
    <p:extLst>
      <p:ext uri="{BB962C8B-B14F-4D97-AF65-F5344CB8AC3E}">
        <p14:creationId xmlns:p14="http://schemas.microsoft.com/office/powerpoint/2010/main" val="128480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1EF5-6744-C881-3722-8CD754CDAC99}"/>
              </a:ext>
            </a:extLst>
          </p:cNvPr>
          <p:cNvSpPr>
            <a:spLocks noGrp="1"/>
          </p:cNvSpPr>
          <p:nvPr>
            <p:ph type="title"/>
          </p:nvPr>
        </p:nvSpPr>
        <p:spPr/>
        <p:txBody>
          <a:bodyPr/>
          <a:lstStyle/>
          <a:p>
            <a:r>
              <a:rPr lang="en-NO" dirty="0"/>
              <a:t>Fairness</a:t>
            </a:r>
          </a:p>
        </p:txBody>
      </p:sp>
      <p:sp>
        <p:nvSpPr>
          <p:cNvPr id="3" name="Text Placeholder 2">
            <a:extLst>
              <a:ext uri="{FF2B5EF4-FFF2-40B4-BE49-F238E27FC236}">
                <a16:creationId xmlns:a16="http://schemas.microsoft.com/office/drawing/2014/main" id="{E2FC275C-5E48-9B0F-7E6E-1F2FAE1AF133}"/>
              </a:ext>
            </a:extLst>
          </p:cNvPr>
          <p:cNvSpPr>
            <a:spLocks noGrp="1"/>
          </p:cNvSpPr>
          <p:nvPr>
            <p:ph type="body" idx="1"/>
          </p:nvPr>
        </p:nvSpPr>
        <p:spPr/>
        <p:txBody>
          <a:bodyPr/>
          <a:lstStyle/>
          <a:p>
            <a:r>
              <a:rPr lang="en-NO"/>
              <a:t>Expectational Fairness</a:t>
            </a:r>
          </a:p>
        </p:txBody>
      </p:sp>
      <p:sp>
        <p:nvSpPr>
          <p:cNvPr id="4" name="Content Placeholder 3">
            <a:extLst>
              <a:ext uri="{FF2B5EF4-FFF2-40B4-BE49-F238E27FC236}">
                <a16:creationId xmlns:a16="http://schemas.microsoft.com/office/drawing/2014/main" id="{00E73A90-C93A-F170-0AB7-C732D84C18AC}"/>
              </a:ext>
            </a:extLst>
          </p:cNvPr>
          <p:cNvSpPr>
            <a:spLocks noGrp="1"/>
          </p:cNvSpPr>
          <p:nvPr>
            <p:ph sz="half" idx="2"/>
          </p:nvPr>
        </p:nvSpPr>
        <p:spPr/>
        <p:txBody>
          <a:bodyPr>
            <a:normAutofit/>
          </a:bodyPr>
          <a:lstStyle/>
          <a:p>
            <a:r>
              <a:rPr lang="en-GB" sz="2400"/>
              <a:t>An incentive mechanism preserves expectational fairness for miner 𝐴 possessing a fraction 𝑎 of the total resource if 𝐴 receives a fraction 𝜆</a:t>
            </a:r>
            <a:r>
              <a:rPr lang="en-GB" sz="2400" baseline="-25000"/>
              <a:t>𝐴</a:t>
            </a:r>
            <a:r>
              <a:rPr lang="en-GB" sz="2400"/>
              <a:t> of the total reward 𝐴 satisfying E[𝜆</a:t>
            </a:r>
            <a:r>
              <a:rPr lang="en-GB" sz="2400" baseline="-25000"/>
              <a:t>𝐴</a:t>
            </a:r>
            <a:r>
              <a:rPr lang="en-GB" sz="2400"/>
              <a:t>] = 𝑎.</a:t>
            </a:r>
            <a:endParaRPr lang="en-NO" sz="2400" i="1"/>
          </a:p>
        </p:txBody>
      </p:sp>
      <p:sp>
        <p:nvSpPr>
          <p:cNvPr id="5" name="Text Placeholder 4">
            <a:extLst>
              <a:ext uri="{FF2B5EF4-FFF2-40B4-BE49-F238E27FC236}">
                <a16:creationId xmlns:a16="http://schemas.microsoft.com/office/drawing/2014/main" id="{02FC3B56-127D-3746-4EBA-C5F2E90660EA}"/>
              </a:ext>
            </a:extLst>
          </p:cNvPr>
          <p:cNvSpPr>
            <a:spLocks noGrp="1"/>
          </p:cNvSpPr>
          <p:nvPr>
            <p:ph type="body" sz="quarter" idx="3"/>
          </p:nvPr>
        </p:nvSpPr>
        <p:spPr/>
        <p:txBody>
          <a:bodyPr/>
          <a:lstStyle/>
          <a:p>
            <a:r>
              <a:rPr lang="en-NO"/>
              <a:t>Robust Fairness</a:t>
            </a:r>
          </a:p>
        </p:txBody>
      </p:sp>
      <p:sp>
        <p:nvSpPr>
          <p:cNvPr id="6" name="Content Placeholder 5">
            <a:extLst>
              <a:ext uri="{FF2B5EF4-FFF2-40B4-BE49-F238E27FC236}">
                <a16:creationId xmlns:a16="http://schemas.microsoft.com/office/drawing/2014/main" id="{05D95C24-EC74-9968-97FD-6F1D4C7CA86E}"/>
              </a:ext>
            </a:extLst>
          </p:cNvPr>
          <p:cNvSpPr>
            <a:spLocks noGrp="1"/>
          </p:cNvSpPr>
          <p:nvPr>
            <p:ph sz="quarter" idx="4"/>
          </p:nvPr>
        </p:nvSpPr>
        <p:spPr/>
        <p:txBody>
          <a:bodyPr>
            <a:normAutofit/>
          </a:bodyPr>
          <a:lstStyle/>
          <a:p>
            <a:r>
              <a:rPr lang="en-GB" sz="2400"/>
              <a:t>For any given pair of parameters </a:t>
            </a:r>
            <a:r>
              <a:rPr lang="en-GB" sz="2400" i="1"/>
              <a:t>(𝜀,𝛿)</a:t>
            </a:r>
            <a:r>
              <a:rPr lang="en-GB" sz="2400"/>
              <a:t> such that </a:t>
            </a:r>
            <a:r>
              <a:rPr lang="en-GB" sz="2400" i="1"/>
              <a:t>𝜀 ≥ 0 </a:t>
            </a:r>
            <a:r>
              <a:rPr lang="en-GB" sz="2400"/>
              <a:t>and </a:t>
            </a:r>
            <a:r>
              <a:rPr lang="en-GB" sz="2400" i="1"/>
              <a:t>0 ≤ 𝛿 ≤ 1</a:t>
            </a:r>
            <a:r>
              <a:rPr lang="en-GB" sz="2400"/>
              <a:t>, an incentive mechanism preserves an </a:t>
            </a:r>
            <a:r>
              <a:rPr lang="en-GB" sz="2400" i="1"/>
              <a:t>(𝜀, 𝛿)</a:t>
            </a:r>
            <a:r>
              <a:rPr lang="en-GB" sz="2400"/>
              <a:t>-fairness for miner </a:t>
            </a:r>
            <a:r>
              <a:rPr lang="en-GB" sz="2400" i="1"/>
              <a:t>𝐴</a:t>
            </a:r>
            <a:r>
              <a:rPr lang="en-GB" sz="2400"/>
              <a:t> possessing a fraction </a:t>
            </a:r>
            <a:r>
              <a:rPr lang="en-GB" sz="2400" i="1"/>
              <a:t>𝑎</a:t>
            </a:r>
            <a:r>
              <a:rPr lang="en-GB" sz="2400"/>
              <a:t> of the total resource if 𝐴 receives a fraction </a:t>
            </a:r>
            <a:r>
              <a:rPr lang="en-GB" sz="2400" i="1"/>
              <a:t>𝜆</a:t>
            </a:r>
            <a:r>
              <a:rPr lang="en-GB" sz="2400" i="1" baseline="-25000"/>
              <a:t>𝐴</a:t>
            </a:r>
            <a:r>
              <a:rPr lang="en-GB" sz="2400"/>
              <a:t> of the total reward satisfying </a:t>
            </a:r>
            <a:br>
              <a:rPr lang="en-GB" sz="2400"/>
            </a:br>
            <a:r>
              <a:rPr lang="en-GB" sz="2400" i="1" err="1"/>
              <a:t>Pr</a:t>
            </a:r>
            <a:r>
              <a:rPr lang="en-GB" sz="2400" i="1"/>
              <a:t>[</a:t>
            </a:r>
            <a:r>
              <a:rPr lang="en-NO" sz="2400" i="1"/>
              <a:t>(1 − 𝜀)𝑎 ≤ 𝜆𝐴 ≤ (1 + 𝜀)𝑎] ≥ 1 − 𝛿</a:t>
            </a:r>
            <a:endParaRPr lang="en-GB" sz="2400" i="1"/>
          </a:p>
        </p:txBody>
      </p:sp>
      <p:pic>
        <p:nvPicPr>
          <p:cNvPr id="7" name="Picture 6" descr="Logo&#10;&#10;Description automatically generated">
            <a:extLst>
              <a:ext uri="{FF2B5EF4-FFF2-40B4-BE49-F238E27FC236}">
                <a16:creationId xmlns:a16="http://schemas.microsoft.com/office/drawing/2014/main" id="{D83C7AB9-7B4E-781E-DEE2-CDA51E04F3C6}"/>
              </a:ext>
            </a:extLst>
          </p:cNvPr>
          <p:cNvPicPr>
            <a:picLocks noChangeAspect="1"/>
          </p:cNvPicPr>
          <p:nvPr/>
        </p:nvPicPr>
        <p:blipFill>
          <a:blip r:embed="rId3"/>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76395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4C8A7F0-AA5E-541E-9FDC-8FD174F5C2D0}"/>
              </a:ext>
            </a:extLst>
          </p:cNvPr>
          <p:cNvGraphicFramePr>
            <a:graphicFrameLocks noGrp="1"/>
          </p:cNvGraphicFramePr>
          <p:nvPr>
            <p:ph idx="1"/>
            <p:extLst>
              <p:ext uri="{D42A27DB-BD31-4B8C-83A1-F6EECF244321}">
                <p14:modId xmlns:p14="http://schemas.microsoft.com/office/powerpoint/2010/main" val="2077248701"/>
              </p:ext>
            </p:extLst>
          </p:nvPr>
        </p:nvGraphicFramePr>
        <p:xfrm>
          <a:off x="838200" y="4460874"/>
          <a:ext cx="10515600" cy="148293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96799559"/>
                    </a:ext>
                  </a:extLst>
                </a:gridCol>
                <a:gridCol w="3505200">
                  <a:extLst>
                    <a:ext uri="{9D8B030D-6E8A-4147-A177-3AD203B41FA5}">
                      <a16:colId xmlns:a16="http://schemas.microsoft.com/office/drawing/2014/main" val="1575937570"/>
                    </a:ext>
                  </a:extLst>
                </a:gridCol>
                <a:gridCol w="3505200">
                  <a:extLst>
                    <a:ext uri="{9D8B030D-6E8A-4147-A177-3AD203B41FA5}">
                      <a16:colId xmlns:a16="http://schemas.microsoft.com/office/drawing/2014/main" val="1491242148"/>
                    </a:ext>
                  </a:extLst>
                </a:gridCol>
              </a:tblGrid>
              <a:tr h="370416">
                <a:tc>
                  <a:txBody>
                    <a:bodyPr/>
                    <a:lstStyle/>
                    <a:p>
                      <a:pPr lvl="0">
                        <a:buNone/>
                      </a:pPr>
                      <a:r>
                        <a:rPr lang="en-US" sz="1800" b="0" i="0" u="none" strike="noStrike" noProof="0">
                          <a:solidFill>
                            <a:schemeClr val="bg1"/>
                          </a:solidFill>
                          <a:latin typeface="Calibri"/>
                        </a:rPr>
                        <a:t>SL-PoS</a:t>
                      </a:r>
                      <a:endParaRPr lang="en-US" err="1"/>
                    </a:p>
                  </a:txBody>
                  <a:tcPr>
                    <a:solidFill>
                      <a:schemeClr val="bg1"/>
                    </a:solidFill>
                  </a:tcPr>
                </a:tc>
                <a:tc>
                  <a:txBody>
                    <a:bodyPr/>
                    <a:lstStyle/>
                    <a:p>
                      <a:r>
                        <a:rPr lang="en-US"/>
                        <a:t>Expectational fairness</a:t>
                      </a:r>
                    </a:p>
                  </a:txBody>
                  <a:tcPr/>
                </a:tc>
                <a:tc>
                  <a:txBody>
                    <a:bodyPr/>
                    <a:lstStyle/>
                    <a:p>
                      <a:r>
                        <a:rPr lang="en-US"/>
                        <a:t>Robust fairness</a:t>
                      </a:r>
                    </a:p>
                  </a:txBody>
                  <a:tcPr/>
                </a:tc>
                <a:extLst>
                  <a:ext uri="{0D108BD9-81ED-4DB2-BD59-A6C34878D82A}">
                    <a16:rowId xmlns:a16="http://schemas.microsoft.com/office/drawing/2014/main" val="3206163363"/>
                  </a:ext>
                </a:extLst>
              </a:tr>
              <a:tr h="370839">
                <a:tc>
                  <a:txBody>
                    <a:bodyPr/>
                    <a:lstStyle/>
                    <a:p>
                      <a:pPr lvl="0">
                        <a:buNone/>
                      </a:pPr>
                      <a:r>
                        <a:rPr lang="en-US" sz="1800" b="0" i="0" u="none" strike="noStrike" noProof="0">
                          <a:solidFill>
                            <a:schemeClr val="bg1"/>
                          </a:solidFill>
                        </a:rPr>
                        <a:t>SL-PoS</a:t>
                      </a:r>
                      <a:endParaRPr lang="en-US" err="1"/>
                    </a:p>
                  </a:txBody>
                  <a:tcPr>
                    <a:solidFill>
                      <a:schemeClr val="accent1"/>
                    </a:solidFill>
                  </a:tcPr>
                </a:tc>
                <a:tc>
                  <a:txBody>
                    <a:bodyPr/>
                    <a:lstStyle/>
                    <a:p>
                      <a:pPr lvl="0" algn="ctr">
                        <a:buNone/>
                      </a:pPr>
                      <a:r>
                        <a:rPr lang="en-US" sz="1800" b="0" i="0" u="none" strike="noStrike" noProof="0" dirty="0">
                          <a:latin typeface="Calibri"/>
                        </a:rPr>
                        <a:t>N</a:t>
                      </a:r>
                    </a:p>
                  </a:txBody>
                  <a:tcPr/>
                </a:tc>
                <a:tc>
                  <a:txBody>
                    <a:bodyPr/>
                    <a:lstStyle/>
                    <a:p>
                      <a:pPr lvl="0" algn="ctr">
                        <a:buNone/>
                      </a:pPr>
                      <a:r>
                        <a:rPr lang="en-US" sz="1800" b="0" i="0" u="none" strike="noStrike" noProof="0" dirty="0">
                          <a:latin typeface="Calibri"/>
                        </a:rPr>
                        <a:t>N</a:t>
                      </a:r>
                    </a:p>
                  </a:txBody>
                  <a:tcPr/>
                </a:tc>
                <a:extLst>
                  <a:ext uri="{0D108BD9-81ED-4DB2-BD59-A6C34878D82A}">
                    <a16:rowId xmlns:a16="http://schemas.microsoft.com/office/drawing/2014/main" val="3789253364"/>
                  </a:ext>
                </a:extLst>
              </a:tr>
              <a:tr h="370840">
                <a:tc>
                  <a:txBody>
                    <a:bodyPr/>
                    <a:lstStyle/>
                    <a:p>
                      <a:pPr lvl="0">
                        <a:buNone/>
                      </a:pPr>
                      <a:r>
                        <a:rPr lang="en-US" sz="1800" b="0" i="0" u="none" strike="noStrike" noProof="0">
                          <a:solidFill>
                            <a:schemeClr val="bg1"/>
                          </a:solidFill>
                          <a:latin typeface="Calibri"/>
                        </a:rPr>
                        <a:t>ML-PoS</a:t>
                      </a:r>
                      <a:endParaRPr lang="en-US" sz="1800" b="0" i="0" u="none" strike="noStrike" noProof="0" err="1">
                        <a:solidFill>
                          <a:schemeClr val="bg1"/>
                        </a:solidFill>
                        <a:latin typeface="Calibri"/>
                      </a:endParaRPr>
                    </a:p>
                  </a:txBody>
                  <a:tcPr>
                    <a:solidFill>
                      <a:schemeClr val="accent1"/>
                    </a:solidFill>
                  </a:tcPr>
                </a:tc>
                <a:tc>
                  <a:txBody>
                    <a:bodyPr/>
                    <a:lstStyle/>
                    <a:p>
                      <a:pPr algn="ctr"/>
                      <a:r>
                        <a:rPr lang="en-US" dirty="0"/>
                        <a:t>Y</a:t>
                      </a:r>
                    </a:p>
                  </a:txBody>
                  <a:tcPr/>
                </a:tc>
                <a:tc>
                  <a:txBody>
                    <a:bodyPr/>
                    <a:lstStyle/>
                    <a:p>
                      <a:pPr lvl="0" algn="ctr">
                        <a:buNone/>
                      </a:pPr>
                      <a:r>
                        <a:rPr lang="en-US" sz="1800" b="0" i="0" u="none" strike="noStrike" noProof="0" dirty="0">
                          <a:latin typeface="Calibri"/>
                        </a:rPr>
                        <a:t>Not really</a:t>
                      </a:r>
                      <a:endParaRPr lang="en-US" dirty="0"/>
                    </a:p>
                  </a:txBody>
                  <a:tcPr/>
                </a:tc>
                <a:extLst>
                  <a:ext uri="{0D108BD9-81ED-4DB2-BD59-A6C34878D82A}">
                    <a16:rowId xmlns:a16="http://schemas.microsoft.com/office/drawing/2014/main" val="3453434632"/>
                  </a:ext>
                </a:extLst>
              </a:tr>
              <a:tr h="370840">
                <a:tc>
                  <a:txBody>
                    <a:bodyPr/>
                    <a:lstStyle/>
                    <a:p>
                      <a:r>
                        <a:rPr lang="en-US">
                          <a:solidFill>
                            <a:schemeClr val="bg1"/>
                          </a:solidFill>
                        </a:rPr>
                        <a:t>C-</a:t>
                      </a:r>
                      <a:r>
                        <a:rPr lang="en-US" err="1">
                          <a:solidFill>
                            <a:schemeClr val="bg1"/>
                          </a:solidFill>
                        </a:rPr>
                        <a:t>PoS</a:t>
                      </a:r>
                    </a:p>
                  </a:txBody>
                  <a:tcPr>
                    <a:solidFill>
                      <a:schemeClr val="accent1"/>
                    </a:solidFill>
                  </a:tcPr>
                </a:tc>
                <a:tc>
                  <a:txBody>
                    <a:bodyPr/>
                    <a:lstStyle/>
                    <a:p>
                      <a:pPr lvl="0" algn="ctr">
                        <a:buNone/>
                      </a:pPr>
                      <a:r>
                        <a:rPr lang="en-US" sz="1800" b="0" i="0" u="none" strike="noStrike" noProof="0" dirty="0">
                          <a:latin typeface="Calibri"/>
                        </a:rPr>
                        <a:t>Y</a:t>
                      </a:r>
                    </a:p>
                  </a:txBody>
                  <a:tcPr/>
                </a:tc>
                <a:tc>
                  <a:txBody>
                    <a:bodyPr/>
                    <a:lstStyle/>
                    <a:p>
                      <a:pPr lvl="0" algn="ctr">
                        <a:buNone/>
                      </a:pPr>
                      <a:r>
                        <a:rPr lang="en-US" sz="1800" b="0" i="0" u="none" strike="noStrike" noProof="0" dirty="0">
                          <a:latin typeface="Calibri"/>
                        </a:rPr>
                        <a:t>Y </a:t>
                      </a:r>
                    </a:p>
                  </a:txBody>
                  <a:tcPr/>
                </a:tc>
                <a:extLst>
                  <a:ext uri="{0D108BD9-81ED-4DB2-BD59-A6C34878D82A}">
                    <a16:rowId xmlns:a16="http://schemas.microsoft.com/office/drawing/2014/main" val="3082962154"/>
                  </a:ext>
                </a:extLst>
              </a:tr>
            </a:tbl>
          </a:graphicData>
        </a:graphic>
      </p:graphicFrame>
      <p:pic>
        <p:nvPicPr>
          <p:cNvPr id="7" name="Picture 7" descr="Chart&#10;&#10;Description automatically generated">
            <a:extLst>
              <a:ext uri="{FF2B5EF4-FFF2-40B4-BE49-F238E27FC236}">
                <a16:creationId xmlns:a16="http://schemas.microsoft.com/office/drawing/2014/main" id="{511AF072-1AA1-0BCC-F04C-C837D7C3F069}"/>
              </a:ext>
            </a:extLst>
          </p:cNvPr>
          <p:cNvPicPr>
            <a:picLocks noChangeAspect="1"/>
          </p:cNvPicPr>
          <p:nvPr/>
        </p:nvPicPr>
        <p:blipFill>
          <a:blip r:embed="rId3"/>
          <a:stretch>
            <a:fillRect/>
          </a:stretch>
        </p:blipFill>
        <p:spPr>
          <a:xfrm>
            <a:off x="559859" y="1296995"/>
            <a:ext cx="11326282" cy="2919924"/>
          </a:xfrm>
          <a:prstGeom prst="rect">
            <a:avLst/>
          </a:prstGeom>
        </p:spPr>
      </p:pic>
      <p:pic>
        <p:nvPicPr>
          <p:cNvPr id="2" name="Picture 1" descr="Logo&#10;&#10;Description automatically generated">
            <a:extLst>
              <a:ext uri="{FF2B5EF4-FFF2-40B4-BE49-F238E27FC236}">
                <a16:creationId xmlns:a16="http://schemas.microsoft.com/office/drawing/2014/main" id="{4EE5F994-2B47-17F9-0E5A-85F2CB7A9DA7}"/>
              </a:ext>
            </a:extLst>
          </p:cNvPr>
          <p:cNvPicPr>
            <a:picLocks noChangeAspect="1"/>
          </p:cNvPicPr>
          <p:nvPr/>
        </p:nvPicPr>
        <p:blipFill>
          <a:blip r:embed="rId4"/>
          <a:stretch>
            <a:fillRect/>
          </a:stretch>
        </p:blipFill>
        <p:spPr>
          <a:xfrm>
            <a:off x="11119756" y="5796675"/>
            <a:ext cx="811223" cy="967662"/>
          </a:xfrm>
          <a:prstGeom prst="rect">
            <a:avLst/>
          </a:prstGeom>
        </p:spPr>
      </p:pic>
      <p:sp>
        <p:nvSpPr>
          <p:cNvPr id="3" name="TextBox 2">
            <a:extLst>
              <a:ext uri="{FF2B5EF4-FFF2-40B4-BE49-F238E27FC236}">
                <a16:creationId xmlns:a16="http://schemas.microsoft.com/office/drawing/2014/main" id="{8466752E-8A89-2B8A-B568-74848D946F81}"/>
              </a:ext>
            </a:extLst>
          </p:cNvPr>
          <p:cNvSpPr txBox="1"/>
          <p:nvPr/>
        </p:nvSpPr>
        <p:spPr>
          <a:xfrm>
            <a:off x="1026582" y="910166"/>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itle 1">
            <a:extLst>
              <a:ext uri="{FF2B5EF4-FFF2-40B4-BE49-F238E27FC236}">
                <a16:creationId xmlns:a16="http://schemas.microsoft.com/office/drawing/2014/main" id="{809B031C-8448-F854-45C8-BF999A775B68}"/>
              </a:ext>
            </a:extLst>
          </p:cNvPr>
          <p:cNvSpPr>
            <a:spLocks noGrp="1"/>
          </p:cNvSpPr>
          <p:nvPr>
            <p:ph type="title"/>
          </p:nvPr>
        </p:nvSpPr>
        <p:spPr>
          <a:xfrm>
            <a:off x="839788" y="365125"/>
            <a:ext cx="10515600" cy="1325563"/>
          </a:xfrm>
        </p:spPr>
        <p:txBody>
          <a:bodyPr/>
          <a:lstStyle/>
          <a:p>
            <a:r>
              <a:rPr lang="en-NO" dirty="0"/>
              <a:t>Fairness</a:t>
            </a:r>
          </a:p>
        </p:txBody>
      </p:sp>
    </p:spTree>
    <p:extLst>
      <p:ext uri="{BB962C8B-B14F-4D97-AF65-F5344CB8AC3E}">
        <p14:creationId xmlns:p14="http://schemas.microsoft.com/office/powerpoint/2010/main" val="284000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3C3D-5CB5-D281-F9C1-37C620FCB5F0}"/>
              </a:ext>
            </a:extLst>
          </p:cNvPr>
          <p:cNvSpPr>
            <a:spLocks noGrp="1"/>
          </p:cNvSpPr>
          <p:nvPr>
            <p:ph type="title"/>
          </p:nvPr>
        </p:nvSpPr>
        <p:spPr/>
        <p:txBody>
          <a:bodyPr/>
          <a:lstStyle/>
          <a:p>
            <a:r>
              <a:rPr lang="en-US">
                <a:ea typeface="+mj-lt"/>
                <a:cs typeface="+mj-lt"/>
              </a:rPr>
              <a:t>Single-Lottery </a:t>
            </a:r>
            <a:r>
              <a:rPr lang="en-US" err="1">
                <a:ea typeface="+mj-lt"/>
                <a:cs typeface="+mj-lt"/>
              </a:rPr>
              <a:t>PoS</a:t>
            </a:r>
            <a:r>
              <a:rPr lang="en-US">
                <a:ea typeface="+mj-lt"/>
                <a:cs typeface="+mj-lt"/>
              </a:rPr>
              <a:t> Incentive </a:t>
            </a:r>
            <a:r>
              <a:rPr lang="en-US" dirty="0">
                <a:ea typeface="+mj-lt"/>
                <a:cs typeface="+mj-lt"/>
              </a:rPr>
              <a:t>Model</a:t>
            </a:r>
            <a:endParaRPr lang="en-US"/>
          </a:p>
        </p:txBody>
      </p:sp>
      <p:sp>
        <p:nvSpPr>
          <p:cNvPr id="3" name="Content Placeholder 2">
            <a:extLst>
              <a:ext uri="{FF2B5EF4-FFF2-40B4-BE49-F238E27FC236}">
                <a16:creationId xmlns:a16="http://schemas.microsoft.com/office/drawing/2014/main" id="{C8C39BA8-2E1F-D9E5-39CF-616E18EB4B90}"/>
              </a:ext>
            </a:extLst>
          </p:cNvPr>
          <p:cNvSpPr>
            <a:spLocks noGrp="1"/>
          </p:cNvSpPr>
          <p:nvPr>
            <p:ph idx="1"/>
          </p:nvPr>
        </p:nvSpPr>
        <p:spPr/>
        <p:txBody>
          <a:bodyPr vert="horz" lIns="91440" tIns="45720" rIns="91440" bIns="45720" rtlCol="0" anchor="t">
            <a:normAutofit/>
          </a:bodyPr>
          <a:lstStyle/>
          <a:p>
            <a:r>
              <a:rPr lang="en-US" i="1">
                <a:cs typeface="Calibri"/>
              </a:rPr>
              <a:t>time=</a:t>
            </a:r>
            <a:r>
              <a:rPr lang="en-US" i="1" err="1">
                <a:cs typeface="Calibri"/>
              </a:rPr>
              <a:t>basetime</a:t>
            </a:r>
            <a:r>
              <a:rPr lang="en-US" i="1">
                <a:cs typeface="Calibri"/>
              </a:rPr>
              <a:t> * Hash(pk,…)/stake</a:t>
            </a:r>
          </a:p>
          <a:p>
            <a:pPr lvl="1"/>
            <a:r>
              <a:rPr lang="en-US" i="1">
                <a:cs typeface="Calibri"/>
              </a:rPr>
              <a:t>time: </a:t>
            </a:r>
            <a:r>
              <a:rPr lang="en-US">
                <a:cs typeface="Calibri"/>
              </a:rPr>
              <a:t>assigned waiting time for miner.  the time when a candidate block will become valid.</a:t>
            </a:r>
          </a:p>
          <a:p>
            <a:pPr lvl="1"/>
            <a:r>
              <a:rPr lang="en-US" i="1" err="1">
                <a:cs typeface="Calibri"/>
              </a:rPr>
              <a:t>basetime</a:t>
            </a:r>
            <a:r>
              <a:rPr lang="en-US" i="1">
                <a:cs typeface="Calibri"/>
              </a:rPr>
              <a:t>: </a:t>
            </a:r>
            <a:r>
              <a:rPr lang="en-US">
                <a:cs typeface="Calibri"/>
              </a:rPr>
              <a:t>pre-determined constant.</a:t>
            </a:r>
          </a:p>
          <a:p>
            <a:pPr lvl="1"/>
            <a:r>
              <a:rPr lang="en-US" i="1">
                <a:cs typeface="Calibri"/>
              </a:rPr>
              <a:t>pk: </a:t>
            </a:r>
            <a:r>
              <a:rPr lang="en-US">
                <a:cs typeface="Calibri"/>
              </a:rPr>
              <a:t>miner's public key.</a:t>
            </a:r>
          </a:p>
          <a:p>
            <a:pPr lvl="1"/>
            <a:r>
              <a:rPr lang="en-US" i="1">
                <a:cs typeface="Calibri"/>
              </a:rPr>
              <a:t>stake:</a:t>
            </a:r>
            <a:r>
              <a:rPr lang="en-US">
                <a:cs typeface="Calibri"/>
              </a:rPr>
              <a:t> miner's staking power.</a:t>
            </a:r>
          </a:p>
          <a:p>
            <a:r>
              <a:rPr lang="en-US">
                <a:cs typeface="Calibri"/>
              </a:rPr>
              <a:t>Only allows one trial for each block.</a:t>
            </a:r>
          </a:p>
          <a:p>
            <a:r>
              <a:rPr lang="en-US">
                <a:cs typeface="Calibri"/>
              </a:rPr>
              <a:t>The miner who has more stake power is more likely to get a smaller </a:t>
            </a:r>
            <a:r>
              <a:rPr lang="en-US" i="1">
                <a:cs typeface="Calibri"/>
              </a:rPr>
              <a:t>time</a:t>
            </a:r>
            <a:r>
              <a:rPr lang="en-US">
                <a:cs typeface="Calibri"/>
              </a:rPr>
              <a:t>.</a:t>
            </a:r>
          </a:p>
          <a:p>
            <a:r>
              <a:rPr lang="en-US">
                <a:ea typeface="+mn-lt"/>
                <a:cs typeface="+mn-lt"/>
              </a:rPr>
              <a:t>Not preserves expectation fairness and robust fairness.</a:t>
            </a:r>
            <a:endParaRPr lang="en-US">
              <a:cs typeface="Calibri"/>
            </a:endParaRPr>
          </a:p>
          <a:p>
            <a:endParaRPr lang="en-US">
              <a:cs typeface="Calibri"/>
            </a:endParaRPr>
          </a:p>
        </p:txBody>
      </p:sp>
      <p:pic>
        <p:nvPicPr>
          <p:cNvPr id="4" name="Picture 3" descr="Logo&#10;&#10;Description automatically generated">
            <a:extLst>
              <a:ext uri="{FF2B5EF4-FFF2-40B4-BE49-F238E27FC236}">
                <a16:creationId xmlns:a16="http://schemas.microsoft.com/office/drawing/2014/main" id="{1884FF1A-6C94-FA9D-31AB-785535A6C37D}"/>
              </a:ext>
            </a:extLst>
          </p:cNvPr>
          <p:cNvPicPr>
            <a:picLocks noChangeAspect="1"/>
          </p:cNvPicPr>
          <p:nvPr/>
        </p:nvPicPr>
        <p:blipFill>
          <a:blip r:embed="rId3"/>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366760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74D1-CAA0-11BF-241E-7BFCD5FB3F2C}"/>
              </a:ext>
            </a:extLst>
          </p:cNvPr>
          <p:cNvSpPr>
            <a:spLocks noGrp="1"/>
          </p:cNvSpPr>
          <p:nvPr>
            <p:ph type="title"/>
          </p:nvPr>
        </p:nvSpPr>
        <p:spPr/>
        <p:txBody>
          <a:bodyPr/>
          <a:lstStyle/>
          <a:p>
            <a:r>
              <a:rPr lang="en-US">
                <a:ea typeface="+mj-lt"/>
                <a:cs typeface="+mj-lt"/>
              </a:rPr>
              <a:t>Multi-Lottery </a:t>
            </a:r>
            <a:r>
              <a:rPr lang="en-US" err="1">
                <a:ea typeface="+mj-lt"/>
                <a:cs typeface="+mj-lt"/>
              </a:rPr>
              <a:t>PoS</a:t>
            </a:r>
            <a:r>
              <a:rPr lang="en-US">
                <a:ea typeface="+mj-lt"/>
                <a:cs typeface="+mj-lt"/>
              </a:rPr>
              <a:t> Incentive </a:t>
            </a:r>
            <a:r>
              <a:rPr lang="en-US" dirty="0">
                <a:ea typeface="+mj-lt"/>
                <a:cs typeface="+mj-lt"/>
              </a:rPr>
              <a:t>Model</a:t>
            </a:r>
            <a:endParaRPr lang="en-US">
              <a:ea typeface="+mj-lt"/>
              <a:cs typeface="+mj-lt"/>
            </a:endParaRPr>
          </a:p>
        </p:txBody>
      </p:sp>
      <p:sp>
        <p:nvSpPr>
          <p:cNvPr id="3" name="Content Placeholder 2">
            <a:extLst>
              <a:ext uri="{FF2B5EF4-FFF2-40B4-BE49-F238E27FC236}">
                <a16:creationId xmlns:a16="http://schemas.microsoft.com/office/drawing/2014/main" id="{A5FBDFA1-589C-937C-9FD2-49FE2C62AEA2}"/>
              </a:ext>
            </a:extLst>
          </p:cNvPr>
          <p:cNvSpPr>
            <a:spLocks noGrp="1"/>
          </p:cNvSpPr>
          <p:nvPr>
            <p:ph idx="1"/>
          </p:nvPr>
        </p:nvSpPr>
        <p:spPr>
          <a:xfrm>
            <a:off x="838200" y="1825625"/>
            <a:ext cx="10761406" cy="4351338"/>
          </a:xfrm>
        </p:spPr>
        <p:txBody>
          <a:bodyPr vert="horz" lIns="91440" tIns="45720" rIns="91440" bIns="45720" rtlCol="0" anchor="t">
            <a:normAutofit fontScale="92500" lnSpcReduction="10000"/>
          </a:bodyPr>
          <a:lstStyle/>
          <a:p>
            <a:r>
              <a:rPr lang="en-US" i="1">
                <a:ea typeface="+mn-lt"/>
                <a:cs typeface="+mn-lt"/>
              </a:rPr>
              <a:t>Hash(time, . . . ) &lt; 𝐷 · stake</a:t>
            </a:r>
            <a:endParaRPr lang="en-US" i="1">
              <a:cs typeface="Calibri" panose="020F0502020204030204"/>
            </a:endParaRPr>
          </a:p>
          <a:p>
            <a:pPr lvl="1"/>
            <a:r>
              <a:rPr lang="en-US" i="1">
                <a:ea typeface="+mn-lt"/>
                <a:cs typeface="+mn-lt"/>
              </a:rPr>
              <a:t>time</a:t>
            </a:r>
            <a:r>
              <a:rPr lang="en-US">
                <a:ea typeface="+mn-lt"/>
                <a:cs typeface="+mn-lt"/>
              </a:rPr>
              <a:t>: timestamp when the candidate block is generated.</a:t>
            </a:r>
          </a:p>
          <a:p>
            <a:pPr lvl="1"/>
            <a:r>
              <a:rPr lang="en-US" i="1">
                <a:ea typeface="+mn-lt"/>
                <a:cs typeface="+mn-lt"/>
              </a:rPr>
              <a:t>D</a:t>
            </a:r>
            <a:r>
              <a:rPr lang="en-US">
                <a:ea typeface="+mn-lt"/>
                <a:cs typeface="+mn-lt"/>
              </a:rPr>
              <a:t>: pre-determined mining difficulty.</a:t>
            </a:r>
          </a:p>
          <a:p>
            <a:pPr lvl="1"/>
            <a:r>
              <a:rPr lang="en-US" i="1">
                <a:ea typeface="+mn-lt"/>
                <a:cs typeface="+mn-lt"/>
              </a:rPr>
              <a:t>stake</a:t>
            </a:r>
            <a:r>
              <a:rPr lang="en-US">
                <a:ea typeface="+mn-lt"/>
                <a:cs typeface="+mn-lt"/>
              </a:rPr>
              <a:t>: value of stakes processed.</a:t>
            </a:r>
          </a:p>
          <a:p>
            <a:r>
              <a:rPr lang="en-US">
                <a:ea typeface="+mn-lt"/>
                <a:cs typeface="+mn-lt"/>
              </a:rPr>
              <a:t>Miners need to check timestamp every second until a candidate block becomes valid.</a:t>
            </a:r>
          </a:p>
          <a:p>
            <a:r>
              <a:rPr lang="en-US">
                <a:ea typeface="+mn-lt"/>
                <a:cs typeface="+mn-lt"/>
              </a:rPr>
              <a:t>Similar to  </a:t>
            </a:r>
            <a:r>
              <a:rPr lang="en-US" err="1">
                <a:ea typeface="+mn-lt"/>
                <a:cs typeface="+mn-lt"/>
              </a:rPr>
              <a:t>PoW</a:t>
            </a:r>
            <a:r>
              <a:rPr lang="en-US">
                <a:ea typeface="+mn-lt"/>
                <a:cs typeface="+mn-lt"/>
              </a:rPr>
              <a:t>,  but multi-lottery use</a:t>
            </a:r>
            <a:r>
              <a:rPr lang="en-US" i="1">
                <a:ea typeface="+mn-lt"/>
                <a:cs typeface="+mn-lt"/>
              </a:rPr>
              <a:t> timestamp</a:t>
            </a:r>
            <a:r>
              <a:rPr lang="en-US">
                <a:ea typeface="+mn-lt"/>
                <a:cs typeface="+mn-lt"/>
              </a:rPr>
              <a:t> instead of using </a:t>
            </a:r>
            <a:r>
              <a:rPr lang="en-US" i="1">
                <a:ea typeface="+mn-lt"/>
                <a:cs typeface="+mn-lt"/>
              </a:rPr>
              <a:t>nonce </a:t>
            </a:r>
            <a:r>
              <a:rPr lang="en-US">
                <a:ea typeface="+mn-lt"/>
                <a:cs typeface="+mn-lt"/>
              </a:rPr>
              <a:t>to calculate the hash. </a:t>
            </a:r>
          </a:p>
          <a:p>
            <a:r>
              <a:rPr lang="en-US">
                <a:ea typeface="+mn-lt"/>
                <a:cs typeface="+mn-lt"/>
              </a:rPr>
              <a:t>Using </a:t>
            </a:r>
            <a:r>
              <a:rPr lang="en-US" i="1">
                <a:ea typeface="+mn-lt"/>
                <a:cs typeface="+mn-lt"/>
              </a:rPr>
              <a:t>time </a:t>
            </a:r>
            <a:r>
              <a:rPr lang="en-US">
                <a:ea typeface="+mn-lt"/>
                <a:cs typeface="+mn-lt"/>
              </a:rPr>
              <a:t>ensures that each miner hash only one trial at each timestamp. And every trial is independent.</a:t>
            </a:r>
          </a:p>
          <a:p>
            <a:r>
              <a:rPr lang="en-US">
                <a:ea typeface="+mn-lt"/>
                <a:cs typeface="+mn-lt"/>
              </a:rPr>
              <a:t>Preserves expectation fairness. Difficult to preserve robust fairness.</a:t>
            </a:r>
          </a:p>
        </p:txBody>
      </p:sp>
      <p:pic>
        <p:nvPicPr>
          <p:cNvPr id="4" name="Picture 3" descr="Logo&#10;&#10;Description automatically generated">
            <a:extLst>
              <a:ext uri="{FF2B5EF4-FFF2-40B4-BE49-F238E27FC236}">
                <a16:creationId xmlns:a16="http://schemas.microsoft.com/office/drawing/2014/main" id="{DB67DBB2-EDA8-4E3E-C0B8-655ECD065D37}"/>
              </a:ext>
            </a:extLst>
          </p:cNvPr>
          <p:cNvPicPr>
            <a:picLocks noChangeAspect="1"/>
          </p:cNvPicPr>
          <p:nvPr/>
        </p:nvPicPr>
        <p:blipFill>
          <a:blip r:embed="rId3"/>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63946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51DB-3C16-7893-5ECF-15197AF6DFF5}"/>
              </a:ext>
            </a:extLst>
          </p:cNvPr>
          <p:cNvSpPr>
            <a:spLocks noGrp="1"/>
          </p:cNvSpPr>
          <p:nvPr>
            <p:ph type="title"/>
          </p:nvPr>
        </p:nvSpPr>
        <p:spPr/>
        <p:txBody>
          <a:bodyPr/>
          <a:lstStyle/>
          <a:p>
            <a:r>
              <a:rPr lang="en-US">
                <a:ea typeface="+mj-lt"/>
                <a:cs typeface="+mj-lt"/>
              </a:rPr>
              <a:t>Compound </a:t>
            </a:r>
            <a:r>
              <a:rPr lang="en-US" err="1">
                <a:ea typeface="+mj-lt"/>
                <a:cs typeface="+mj-lt"/>
              </a:rPr>
              <a:t>PoS</a:t>
            </a:r>
            <a:r>
              <a:rPr lang="en-US">
                <a:ea typeface="+mj-lt"/>
                <a:cs typeface="+mj-lt"/>
              </a:rPr>
              <a:t> Incentive </a:t>
            </a:r>
            <a:r>
              <a:rPr lang="en-US" dirty="0">
                <a:ea typeface="+mj-lt"/>
                <a:cs typeface="+mj-lt"/>
              </a:rPr>
              <a:t>Model</a:t>
            </a:r>
            <a:endParaRPr lang="en-US"/>
          </a:p>
        </p:txBody>
      </p:sp>
      <p:sp>
        <p:nvSpPr>
          <p:cNvPr id="3" name="Content Placeholder 2">
            <a:extLst>
              <a:ext uri="{FF2B5EF4-FFF2-40B4-BE49-F238E27FC236}">
                <a16:creationId xmlns:a16="http://schemas.microsoft.com/office/drawing/2014/main" id="{695E09E3-053E-09C1-A641-7815210BDC74}"/>
              </a:ext>
            </a:extLst>
          </p:cNvPr>
          <p:cNvSpPr>
            <a:spLocks noGrp="1"/>
          </p:cNvSpPr>
          <p:nvPr>
            <p:ph idx="1"/>
          </p:nvPr>
        </p:nvSpPr>
        <p:spPr/>
        <p:txBody>
          <a:bodyPr vert="horz" lIns="91440" tIns="45720" rIns="91440" bIns="45720" rtlCol="0" anchor="t">
            <a:normAutofit/>
          </a:bodyPr>
          <a:lstStyle/>
          <a:p>
            <a:r>
              <a:rPr lang="en-US">
                <a:cs typeface="Calibri"/>
              </a:rPr>
              <a:t>Deployed by Ethereum 2.0</a:t>
            </a:r>
          </a:p>
          <a:p>
            <a:r>
              <a:rPr lang="en-US">
                <a:cs typeface="Calibri"/>
              </a:rPr>
              <a:t>Two types of rewards:</a:t>
            </a:r>
          </a:p>
          <a:p>
            <a:pPr lvl="1"/>
            <a:r>
              <a:rPr lang="en-US">
                <a:ea typeface="+mn-lt"/>
                <a:cs typeface="+mn-lt"/>
              </a:rPr>
              <a:t>Proposer: Propose a new valid block.</a:t>
            </a:r>
          </a:p>
          <a:p>
            <a:pPr lvl="1"/>
            <a:r>
              <a:rPr lang="en-US">
                <a:ea typeface="+mn-lt"/>
                <a:cs typeface="+mn-lt"/>
              </a:rPr>
              <a:t>Attesters: Verify the validity for a block.</a:t>
            </a:r>
            <a:endParaRPr lang="en-US"/>
          </a:p>
          <a:p>
            <a:r>
              <a:rPr lang="en-US">
                <a:cs typeface="Calibri"/>
              </a:rPr>
              <a:t>Proposer: selected by network. </a:t>
            </a:r>
          </a:p>
          <a:p>
            <a:r>
              <a:rPr lang="en-US">
                <a:ea typeface="+mn-lt"/>
                <a:cs typeface="+mn-lt"/>
              </a:rPr>
              <a:t>Both rewards are proportional to miners' present staking power.</a:t>
            </a:r>
          </a:p>
          <a:p>
            <a:r>
              <a:rPr lang="en-US">
                <a:ea typeface="+mn-lt"/>
                <a:cs typeface="+mn-lt"/>
              </a:rPr>
              <a:t>Preserves expectation fairness. Easy to preserve robust fairness.</a:t>
            </a:r>
            <a:endParaRPr lang="en-US">
              <a:cs typeface="Calibri"/>
            </a:endParaRPr>
          </a:p>
          <a:p>
            <a:pPr lvl="1"/>
            <a:endParaRPr lang="en-US">
              <a:cs typeface="Calibri"/>
            </a:endParaRPr>
          </a:p>
          <a:p>
            <a:pPr lvl="1"/>
            <a:endParaRPr lang="en-US">
              <a:cs typeface="Calibri"/>
            </a:endParaRPr>
          </a:p>
          <a:p>
            <a:pPr lvl="1"/>
            <a:endParaRPr lang="en-US">
              <a:cs typeface="Calibri"/>
            </a:endParaRPr>
          </a:p>
          <a:p>
            <a:pPr lvl="1"/>
            <a:endParaRPr lang="en-US">
              <a:cs typeface="Calibri"/>
            </a:endParaRPr>
          </a:p>
          <a:p>
            <a:pPr lvl="1"/>
            <a:endParaRPr lang="en-US">
              <a:cs typeface="Calibri"/>
            </a:endParaRPr>
          </a:p>
          <a:p>
            <a:pPr lvl="1"/>
            <a:endParaRPr lang="en-US">
              <a:cs typeface="Calibri"/>
            </a:endParaRPr>
          </a:p>
        </p:txBody>
      </p:sp>
      <p:pic>
        <p:nvPicPr>
          <p:cNvPr id="4" name="Picture 3" descr="Logo&#10;&#10;Description automatically generated">
            <a:extLst>
              <a:ext uri="{FF2B5EF4-FFF2-40B4-BE49-F238E27FC236}">
                <a16:creationId xmlns:a16="http://schemas.microsoft.com/office/drawing/2014/main" id="{48F431B9-4C45-D638-EC36-79A210FE6247}"/>
              </a:ext>
            </a:extLst>
          </p:cNvPr>
          <p:cNvPicPr>
            <a:picLocks noChangeAspect="1"/>
          </p:cNvPicPr>
          <p:nvPr/>
        </p:nvPicPr>
        <p:blipFill>
          <a:blip r:embed="rId3"/>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213256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5E7-5A4F-D810-CADA-65A06380A6C1}"/>
              </a:ext>
            </a:extLst>
          </p:cNvPr>
          <p:cNvSpPr>
            <a:spLocks noGrp="1"/>
          </p:cNvSpPr>
          <p:nvPr>
            <p:ph type="title"/>
          </p:nvPr>
        </p:nvSpPr>
        <p:spPr/>
        <p:txBody>
          <a:bodyPr/>
          <a:lstStyle/>
          <a:p>
            <a:r>
              <a:rPr lang="en-NO"/>
              <a:t>Simulation plan</a:t>
            </a:r>
          </a:p>
        </p:txBody>
      </p:sp>
      <p:sp>
        <p:nvSpPr>
          <p:cNvPr id="3" name="Content Placeholder 2">
            <a:extLst>
              <a:ext uri="{FF2B5EF4-FFF2-40B4-BE49-F238E27FC236}">
                <a16:creationId xmlns:a16="http://schemas.microsoft.com/office/drawing/2014/main" id="{718922C3-823A-72D9-AFC2-1AC95AD4303E}"/>
              </a:ext>
            </a:extLst>
          </p:cNvPr>
          <p:cNvSpPr>
            <a:spLocks noGrp="1"/>
          </p:cNvSpPr>
          <p:nvPr>
            <p:ph idx="1"/>
          </p:nvPr>
        </p:nvSpPr>
        <p:spPr/>
        <p:txBody>
          <a:bodyPr/>
          <a:lstStyle/>
          <a:p>
            <a:r>
              <a:rPr lang="en-NO" dirty="0"/>
              <a:t>Build on the previous labs</a:t>
            </a:r>
          </a:p>
          <a:p>
            <a:r>
              <a:rPr lang="en-NO" dirty="0"/>
              <a:t>Strip out all non essentials</a:t>
            </a:r>
          </a:p>
          <a:p>
            <a:r>
              <a:rPr lang="en-NO" dirty="0"/>
              <a:t>Build automated application based on the interactive cli</a:t>
            </a:r>
          </a:p>
          <a:p>
            <a:r>
              <a:rPr lang="en-GB" dirty="0"/>
              <a:t>F</a:t>
            </a:r>
            <a:r>
              <a:rPr lang="en-NO" dirty="0"/>
              <a:t>ake concurrency  </a:t>
            </a:r>
          </a:p>
          <a:p>
            <a:r>
              <a:rPr lang="en-GB" dirty="0"/>
              <a:t>A</a:t>
            </a:r>
            <a:r>
              <a:rPr lang="en-NO" dirty="0"/>
              <a:t>t minimum C-PoS &amp; SL-PoS</a:t>
            </a:r>
          </a:p>
          <a:p>
            <a:endParaRPr lang="en-NO" dirty="0"/>
          </a:p>
        </p:txBody>
      </p:sp>
      <p:pic>
        <p:nvPicPr>
          <p:cNvPr id="4" name="Picture 3" descr="Logo&#10;&#10;Description automatically generated">
            <a:extLst>
              <a:ext uri="{FF2B5EF4-FFF2-40B4-BE49-F238E27FC236}">
                <a16:creationId xmlns:a16="http://schemas.microsoft.com/office/drawing/2014/main" id="{E7F94B92-0FB0-E1FB-3CB1-D34CA3E6ADC5}"/>
              </a:ext>
            </a:extLst>
          </p:cNvPr>
          <p:cNvPicPr>
            <a:picLocks noChangeAspect="1"/>
          </p:cNvPicPr>
          <p:nvPr/>
        </p:nvPicPr>
        <p:blipFill>
          <a:blip r:embed="rId3"/>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372360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1554</Words>
  <Application>Microsoft Macintosh PowerPoint</Application>
  <PresentationFormat>Widescreen</PresentationFormat>
  <Paragraphs>123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Do the Rich Get Richer? Fairness Analysis for Blockchain Incentives</vt:lpstr>
      <vt:lpstr>PoW vs. PoS</vt:lpstr>
      <vt:lpstr>Fairness</vt:lpstr>
      <vt:lpstr>Fairness</vt:lpstr>
      <vt:lpstr>Single-Lottery PoS Incentive Model</vt:lpstr>
      <vt:lpstr>Multi-Lottery PoS Incentive Model</vt:lpstr>
      <vt:lpstr>Compound PoS Incentive Model</vt:lpstr>
      <vt:lpstr>Simulation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the Rich Get Richer? Fairness Analysis for Blockchain Incentives</dc:title>
  <dc:creator>Stephan Frederik Werner Brandasu</dc:creator>
  <cp:lastModifiedBy>Stephan Frederik Werner Brandasu</cp:lastModifiedBy>
  <cp:revision>1</cp:revision>
  <dcterms:created xsi:type="dcterms:W3CDTF">2022-09-26T08:26:44Z</dcterms:created>
  <dcterms:modified xsi:type="dcterms:W3CDTF">2022-09-29T09:39:24Z</dcterms:modified>
</cp:coreProperties>
</file>