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1" r:id="rId3"/>
    <p:sldId id="259" r:id="rId4"/>
    <p:sldId id="262" r:id="rId5"/>
    <p:sldId id="263" r:id="rId6"/>
    <p:sldId id="264" r:id="rId7"/>
    <p:sldId id="260" r:id="rId8"/>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01A0DE-B422-764C-9733-E9504831C42D}" v="5499" dt="2022-09-26T09:53:35.975"/>
    <p1510:client id="{BF4D02F5-6701-497C-ABE9-79496DA06CA8}" v="1976" vWet="1979" dt="2022-09-26T09:51:16.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5"/>
  </p:normalViewPr>
  <p:slideViewPr>
    <p:cSldViewPr snapToGrid="0">
      <p:cViewPr varScale="1">
        <p:scale>
          <a:sx n="124" d="100"/>
          <a:sy n="124"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9FC9AE-B56F-384B-A6EF-64A60BD49FDF}" type="datetimeFigureOut">
              <a:rPr lang="en-NO" smtClean="0"/>
              <a:t>26/09/2022</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7FB41-3FBE-EE42-9EA2-0FBDDB33F80D}" type="slidenum">
              <a:rPr lang="en-NO" smtClean="0"/>
              <a:t>‹#›</a:t>
            </a:fld>
            <a:endParaRPr lang="en-NO"/>
          </a:p>
        </p:txBody>
      </p:sp>
    </p:spTree>
    <p:extLst>
      <p:ext uri="{BB962C8B-B14F-4D97-AF65-F5344CB8AC3E}">
        <p14:creationId xmlns:p14="http://schemas.microsoft.com/office/powerpoint/2010/main" val="683013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a:t>Here we see the definitons for fairness. If we were to put it in a more basic sense expected fairness is the question of that the expected income of a miner is proportional to their initial investment, i.e. is the return constant or not.</a:t>
            </a:r>
          </a:p>
          <a:p>
            <a:endParaRPr lang="en-NO"/>
          </a:p>
          <a:p>
            <a:r>
              <a:rPr lang="en-NO"/>
              <a:t>Robust fairness meanwhile describes if the return on investment concentrates to a constant high probabilty as time passes, i.e. will your return on investment snowball over time. </a:t>
            </a:r>
          </a:p>
          <a:p>
            <a:endParaRPr lang="en-NO"/>
          </a:p>
          <a:p>
            <a:r>
              <a:rPr lang="en-NO"/>
              <a:t>Classical PoW will always preserve both types of fairness as long as the mining game runs for long enough. Meanwhile the paper states that ML-PoS maintains expectational fairness but doesn’t necessarily achieve robust fairness, SL-PoS doesn’t protect any type of fariness, and C-PoS outperforms ML-PoS in robust fairness while still maintaining expectational fairness. </a:t>
            </a:r>
          </a:p>
          <a:p>
            <a:endParaRPr lang="en-NO"/>
          </a:p>
          <a:p>
            <a:r>
              <a:rPr lang="en-NO"/>
              <a:t>To give an example for SL-PoS it isnt robust fair because in that model your ‘mining’ power increases </a:t>
            </a:r>
            <a:r>
              <a:rPr lang="en-GB"/>
              <a:t>in line with your stake increasing which would lead to a massive snowball where as you have more you increasingly get an advantage to get even more. Additionally with this the expectational fairness is also not met because the expected reward for a miner is not guaranteed to be proportional to their initial resource share. </a:t>
            </a:r>
          </a:p>
          <a:p>
            <a:endParaRPr lang="en-GB"/>
          </a:p>
          <a:p>
            <a:r>
              <a:rPr lang="en-GB"/>
              <a:t>Meanwhile to compare this to </a:t>
            </a:r>
            <a:r>
              <a:rPr lang="en-GB" err="1"/>
              <a:t>PoW</a:t>
            </a:r>
            <a:r>
              <a:rPr lang="en-GB"/>
              <a:t> the expected fairness will be met because when you control a fraction of the hash power your chance of creating a new block is proportional to that mining power. Additionally </a:t>
            </a:r>
            <a:r>
              <a:rPr lang="en-GB" err="1"/>
              <a:t>PoW</a:t>
            </a:r>
            <a:r>
              <a:rPr lang="en-GB"/>
              <a:t> is robust fair because there is no snowballing in terms of rich get richer in terms of stake at least. </a:t>
            </a:r>
          </a:p>
          <a:p>
            <a:endParaRPr lang="en-NO"/>
          </a:p>
        </p:txBody>
      </p:sp>
      <p:sp>
        <p:nvSpPr>
          <p:cNvPr id="4" name="Slide Number Placeholder 3"/>
          <p:cNvSpPr>
            <a:spLocks noGrp="1"/>
          </p:cNvSpPr>
          <p:nvPr>
            <p:ph type="sldNum" sz="quarter" idx="5"/>
          </p:nvPr>
        </p:nvSpPr>
        <p:spPr/>
        <p:txBody>
          <a:bodyPr/>
          <a:lstStyle/>
          <a:p>
            <a:fld id="{89D7FB41-3FBE-EE42-9EA2-0FBDDB33F80D}" type="slidenum">
              <a:rPr lang="en-NO" smtClean="0"/>
              <a:t>2</a:t>
            </a:fld>
            <a:endParaRPr lang="en-NO"/>
          </a:p>
        </p:txBody>
      </p:sp>
    </p:spTree>
    <p:extLst>
      <p:ext uri="{BB962C8B-B14F-4D97-AF65-F5344CB8AC3E}">
        <p14:creationId xmlns:p14="http://schemas.microsoft.com/office/powerpoint/2010/main" val="3899082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a:t>For the simulation plan we plan to base everything off of what was already made in the previous 2 labs in G</a:t>
            </a:r>
            <a:r>
              <a:rPr lang="en-GB"/>
              <a:t>o</a:t>
            </a:r>
            <a:r>
              <a:rPr lang="en-NO"/>
              <a:t>lang. Then we will strip out any parts that arent strictly necessary or important for this project which could complicate things or cause issues, a quick example of something worth taking out is the merkle trees and replacing them with simple references to the previous transactions because the space savings that merkle trees offer isnt relevant to us. </a:t>
            </a:r>
          </a:p>
          <a:p>
            <a:endParaRPr lang="en-NO"/>
          </a:p>
          <a:p>
            <a:r>
              <a:rPr lang="en-NO"/>
              <a:t>After this is done first we will build an automated application based (ish) on the interactive cli applications that we built at the end of each lab. The automated application will create a number of miners that</a:t>
            </a:r>
          </a:p>
          <a:p>
            <a:r>
              <a:rPr lang="en-GB"/>
              <a:t>W</a:t>
            </a:r>
            <a:r>
              <a:rPr lang="en-NO"/>
              <a:t>ill be hardcoded with a given ‘mining power’  This mining power either being literal mining power in the case of the PoW simulation or amount of init</a:t>
            </a:r>
            <a:r>
              <a:rPr lang="en-GB" err="1"/>
              <a:t>i</a:t>
            </a:r>
            <a:r>
              <a:rPr lang="en-NO"/>
              <a:t>al stake in the case of the PoS simulation. </a:t>
            </a:r>
          </a:p>
          <a:p>
            <a:endParaRPr lang="en-NO"/>
          </a:p>
          <a:p>
            <a:r>
              <a:rPr lang="en-NO"/>
              <a:t>Due to concurrency being a nightmare and it not being strictly necessary to have ‘real’ concurrency we will build a sort of ‘fake’ concurrency where a for loop ranges through each miner and lets them take an amount of turns within a given round to mine a block. </a:t>
            </a:r>
            <a:r>
              <a:rPr lang="en-GB"/>
              <a:t>So for a basic </a:t>
            </a:r>
            <a:r>
              <a:rPr lang="en-GB" err="1"/>
              <a:t>PoW</a:t>
            </a:r>
            <a:r>
              <a:rPr lang="en-GB"/>
              <a:t> example would be that a miner with mining power set to 2 would get to try 2 different nonces before the miner with mining power set to 1 would get to try 1.</a:t>
            </a:r>
          </a:p>
          <a:p>
            <a:endParaRPr lang="en-GB"/>
          </a:p>
          <a:p>
            <a:r>
              <a:rPr lang="en-GB"/>
              <a:t>This should still allow us to make comparisons of how stake might or might not snowball in a fair manner over time without having to deal with having miners actually competing concurrently for blocks. </a:t>
            </a:r>
          </a:p>
          <a:p>
            <a:endParaRPr lang="en-GB"/>
          </a:p>
          <a:p>
            <a:r>
              <a:rPr lang="en-GB"/>
              <a:t>For the </a:t>
            </a:r>
            <a:r>
              <a:rPr lang="en-GB" err="1"/>
              <a:t>PoS</a:t>
            </a:r>
            <a:r>
              <a:rPr lang="en-GB"/>
              <a:t> models at a minimum we will implement SL-</a:t>
            </a:r>
            <a:r>
              <a:rPr lang="en-GB" err="1"/>
              <a:t>PoS</a:t>
            </a:r>
            <a:r>
              <a:rPr lang="en-GB"/>
              <a:t> and C-</a:t>
            </a:r>
            <a:r>
              <a:rPr lang="en-GB" err="1"/>
              <a:t>PoS</a:t>
            </a:r>
            <a:r>
              <a:rPr lang="en-GB"/>
              <a:t>, this way we can visualise both the worst case and the best case </a:t>
            </a:r>
            <a:r>
              <a:rPr lang="en-GB" err="1"/>
              <a:t>PoS</a:t>
            </a:r>
            <a:r>
              <a:rPr lang="en-GB"/>
              <a:t> model and see for ourselves how the block ownership ratio changes over time. </a:t>
            </a:r>
          </a:p>
          <a:p>
            <a:endParaRPr lang="en-GB"/>
          </a:p>
          <a:p>
            <a:r>
              <a:rPr lang="en-GB"/>
              <a:t>Depending on how much time we have we might also build ML-</a:t>
            </a:r>
            <a:r>
              <a:rPr lang="en-GB" err="1"/>
              <a:t>PoS</a:t>
            </a:r>
            <a:r>
              <a:rPr lang="en-GB"/>
              <a:t> and maybe also try out multiple miner scenarios with more than 2 miners competing for example. </a:t>
            </a:r>
          </a:p>
        </p:txBody>
      </p:sp>
      <p:sp>
        <p:nvSpPr>
          <p:cNvPr id="4" name="Slide Number Placeholder 3"/>
          <p:cNvSpPr>
            <a:spLocks noGrp="1"/>
          </p:cNvSpPr>
          <p:nvPr>
            <p:ph type="sldNum" sz="quarter" idx="5"/>
          </p:nvPr>
        </p:nvSpPr>
        <p:spPr/>
        <p:txBody>
          <a:bodyPr/>
          <a:lstStyle/>
          <a:p>
            <a:fld id="{89D7FB41-3FBE-EE42-9EA2-0FBDDB33F80D}" type="slidenum">
              <a:rPr lang="en-NO" smtClean="0"/>
              <a:t>7</a:t>
            </a:fld>
            <a:endParaRPr lang="en-NO"/>
          </a:p>
        </p:txBody>
      </p:sp>
    </p:spTree>
    <p:extLst>
      <p:ext uri="{BB962C8B-B14F-4D97-AF65-F5344CB8AC3E}">
        <p14:creationId xmlns:p14="http://schemas.microsoft.com/office/powerpoint/2010/main" val="283234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983D-B825-94C6-7E6C-55ECB119ABB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8272A335-F98F-55A9-7AF6-D6E5691CF2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EDFDEB0A-E0FC-25F7-73F8-4A0A8D18FEDC}"/>
              </a:ext>
            </a:extLst>
          </p:cNvPr>
          <p:cNvSpPr>
            <a:spLocks noGrp="1"/>
          </p:cNvSpPr>
          <p:nvPr>
            <p:ph type="dt" sz="half" idx="10"/>
          </p:nvPr>
        </p:nvSpPr>
        <p:spPr/>
        <p:txBody>
          <a:bodyPr/>
          <a:lstStyle/>
          <a:p>
            <a:fld id="{CA2D99C5-CDE8-8947-8B86-EBBF884337AD}" type="datetimeFigureOut">
              <a:rPr lang="en-NO" smtClean="0"/>
              <a:t>26/09/2022</a:t>
            </a:fld>
            <a:endParaRPr lang="en-NO"/>
          </a:p>
        </p:txBody>
      </p:sp>
      <p:sp>
        <p:nvSpPr>
          <p:cNvPr id="5" name="Footer Placeholder 4">
            <a:extLst>
              <a:ext uri="{FF2B5EF4-FFF2-40B4-BE49-F238E27FC236}">
                <a16:creationId xmlns:a16="http://schemas.microsoft.com/office/drawing/2014/main" id="{5E28542C-5F11-722D-6962-4803D969059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169BE18A-5F2F-E746-F5F2-449A74172F6D}"/>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24890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3629-DD03-8957-C4D4-1B09F2F21E34}"/>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FA67B6CA-F83A-59AB-EB97-D5AA6FC5C7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47501A8D-6554-27D8-6045-B43C1D72EBC5}"/>
              </a:ext>
            </a:extLst>
          </p:cNvPr>
          <p:cNvSpPr>
            <a:spLocks noGrp="1"/>
          </p:cNvSpPr>
          <p:nvPr>
            <p:ph type="dt" sz="half" idx="10"/>
          </p:nvPr>
        </p:nvSpPr>
        <p:spPr/>
        <p:txBody>
          <a:bodyPr/>
          <a:lstStyle/>
          <a:p>
            <a:fld id="{CA2D99C5-CDE8-8947-8B86-EBBF884337AD}" type="datetimeFigureOut">
              <a:rPr lang="en-NO" smtClean="0"/>
              <a:t>26/09/2022</a:t>
            </a:fld>
            <a:endParaRPr lang="en-NO"/>
          </a:p>
        </p:txBody>
      </p:sp>
      <p:sp>
        <p:nvSpPr>
          <p:cNvPr id="5" name="Footer Placeholder 4">
            <a:extLst>
              <a:ext uri="{FF2B5EF4-FFF2-40B4-BE49-F238E27FC236}">
                <a16:creationId xmlns:a16="http://schemas.microsoft.com/office/drawing/2014/main" id="{2FCB2026-BFED-DAE2-C340-696CA2B25C60}"/>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3CD5F160-478A-C8CB-DDAC-7BA0329A9DCF}"/>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270099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BAFA5E-94FD-EB7E-1D2C-7261F1C1A9B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E1016341-4FBC-6B1E-AB3E-A7036DC0C71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6DB9D1F4-2212-F874-3666-4588E787F80B}"/>
              </a:ext>
            </a:extLst>
          </p:cNvPr>
          <p:cNvSpPr>
            <a:spLocks noGrp="1"/>
          </p:cNvSpPr>
          <p:nvPr>
            <p:ph type="dt" sz="half" idx="10"/>
          </p:nvPr>
        </p:nvSpPr>
        <p:spPr/>
        <p:txBody>
          <a:bodyPr/>
          <a:lstStyle/>
          <a:p>
            <a:fld id="{CA2D99C5-CDE8-8947-8B86-EBBF884337AD}" type="datetimeFigureOut">
              <a:rPr lang="en-NO" smtClean="0"/>
              <a:t>26/09/2022</a:t>
            </a:fld>
            <a:endParaRPr lang="en-NO"/>
          </a:p>
        </p:txBody>
      </p:sp>
      <p:sp>
        <p:nvSpPr>
          <p:cNvPr id="5" name="Footer Placeholder 4">
            <a:extLst>
              <a:ext uri="{FF2B5EF4-FFF2-40B4-BE49-F238E27FC236}">
                <a16:creationId xmlns:a16="http://schemas.microsoft.com/office/drawing/2014/main" id="{B68E1138-FC41-2334-D50D-E1F5C6785BDE}"/>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75763B1E-714B-91A4-788C-81E147E7717E}"/>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253990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65E0-AEDA-B063-A706-4FCAF3C6637A}"/>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9ADD16CC-38D8-07EB-8C61-8CAE88C142E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896CC0F1-2DD5-A977-8FAA-9F4A7FD902AE}"/>
              </a:ext>
            </a:extLst>
          </p:cNvPr>
          <p:cNvSpPr>
            <a:spLocks noGrp="1"/>
          </p:cNvSpPr>
          <p:nvPr>
            <p:ph type="dt" sz="half" idx="10"/>
          </p:nvPr>
        </p:nvSpPr>
        <p:spPr/>
        <p:txBody>
          <a:bodyPr/>
          <a:lstStyle/>
          <a:p>
            <a:fld id="{CA2D99C5-CDE8-8947-8B86-EBBF884337AD}" type="datetimeFigureOut">
              <a:rPr lang="en-NO" smtClean="0"/>
              <a:t>26/09/2022</a:t>
            </a:fld>
            <a:endParaRPr lang="en-NO"/>
          </a:p>
        </p:txBody>
      </p:sp>
      <p:sp>
        <p:nvSpPr>
          <p:cNvPr id="5" name="Footer Placeholder 4">
            <a:extLst>
              <a:ext uri="{FF2B5EF4-FFF2-40B4-BE49-F238E27FC236}">
                <a16:creationId xmlns:a16="http://schemas.microsoft.com/office/drawing/2014/main" id="{DEA9B7AB-1B55-2C71-9474-EF2F8A898D8B}"/>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16DA3DB2-0BEC-66A3-460A-B0354C6EB761}"/>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343234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E9F6-12A6-41B2-468E-39AFFFD0344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FB192FF6-8FBC-C1EB-815C-073087506F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57ED71D-FF96-921D-E12E-3A3963D1FF7E}"/>
              </a:ext>
            </a:extLst>
          </p:cNvPr>
          <p:cNvSpPr>
            <a:spLocks noGrp="1"/>
          </p:cNvSpPr>
          <p:nvPr>
            <p:ph type="dt" sz="half" idx="10"/>
          </p:nvPr>
        </p:nvSpPr>
        <p:spPr/>
        <p:txBody>
          <a:bodyPr/>
          <a:lstStyle/>
          <a:p>
            <a:fld id="{CA2D99C5-CDE8-8947-8B86-EBBF884337AD}" type="datetimeFigureOut">
              <a:rPr lang="en-NO" smtClean="0"/>
              <a:t>26/09/2022</a:t>
            </a:fld>
            <a:endParaRPr lang="en-NO"/>
          </a:p>
        </p:txBody>
      </p:sp>
      <p:sp>
        <p:nvSpPr>
          <p:cNvPr id="5" name="Footer Placeholder 4">
            <a:extLst>
              <a:ext uri="{FF2B5EF4-FFF2-40B4-BE49-F238E27FC236}">
                <a16:creationId xmlns:a16="http://schemas.microsoft.com/office/drawing/2014/main" id="{49573EDE-91E7-147C-21AA-56758CDECA8D}"/>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70590ADD-E94E-20B8-A27E-6EEDEDC67DB6}"/>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226483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8F6F-0A45-A37E-74AC-E8C0B04E092C}"/>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6C81B77D-1FE9-9E52-A4FC-A41344FC609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7342A1E3-9DA5-FD6B-1DE1-309B53BF512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7AC78D40-6340-00F8-F9C1-198E476DAD1E}"/>
              </a:ext>
            </a:extLst>
          </p:cNvPr>
          <p:cNvSpPr>
            <a:spLocks noGrp="1"/>
          </p:cNvSpPr>
          <p:nvPr>
            <p:ph type="dt" sz="half" idx="10"/>
          </p:nvPr>
        </p:nvSpPr>
        <p:spPr/>
        <p:txBody>
          <a:bodyPr/>
          <a:lstStyle/>
          <a:p>
            <a:fld id="{CA2D99C5-CDE8-8947-8B86-EBBF884337AD}" type="datetimeFigureOut">
              <a:rPr lang="en-NO" smtClean="0"/>
              <a:t>26/09/2022</a:t>
            </a:fld>
            <a:endParaRPr lang="en-NO"/>
          </a:p>
        </p:txBody>
      </p:sp>
      <p:sp>
        <p:nvSpPr>
          <p:cNvPr id="6" name="Footer Placeholder 5">
            <a:extLst>
              <a:ext uri="{FF2B5EF4-FFF2-40B4-BE49-F238E27FC236}">
                <a16:creationId xmlns:a16="http://schemas.microsoft.com/office/drawing/2014/main" id="{7ACDC20E-4BCD-B126-D514-E4A34F26B6DF}"/>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4C077704-17DE-28E4-FF7E-2686B037469C}"/>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212432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08B4-036A-FE1B-FA86-00BFA5A0EB1F}"/>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89C0E0C2-C45F-CA70-1B8C-46E9039D39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50044AC-2404-49AD-4607-B2D36BE94D8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5AFF57C5-8689-8927-FBD8-AE5AFAC46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3345EBD-87DB-26D3-3D94-2F8F8B3A59E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C6DFCBAB-3F10-8A90-B05B-703EAE3A86AA}"/>
              </a:ext>
            </a:extLst>
          </p:cNvPr>
          <p:cNvSpPr>
            <a:spLocks noGrp="1"/>
          </p:cNvSpPr>
          <p:nvPr>
            <p:ph type="dt" sz="half" idx="10"/>
          </p:nvPr>
        </p:nvSpPr>
        <p:spPr/>
        <p:txBody>
          <a:bodyPr/>
          <a:lstStyle/>
          <a:p>
            <a:fld id="{CA2D99C5-CDE8-8947-8B86-EBBF884337AD}" type="datetimeFigureOut">
              <a:rPr lang="en-NO" smtClean="0"/>
              <a:t>26/09/2022</a:t>
            </a:fld>
            <a:endParaRPr lang="en-NO"/>
          </a:p>
        </p:txBody>
      </p:sp>
      <p:sp>
        <p:nvSpPr>
          <p:cNvPr id="8" name="Footer Placeholder 7">
            <a:extLst>
              <a:ext uri="{FF2B5EF4-FFF2-40B4-BE49-F238E27FC236}">
                <a16:creationId xmlns:a16="http://schemas.microsoft.com/office/drawing/2014/main" id="{1616372B-2406-2012-1B90-5E1A4C874A26}"/>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8F5AE9BD-362B-07F8-1EB9-4DD1CB7AC0AB}"/>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112423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E41E-847F-DE96-CB5B-404BF571B7BD}"/>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318E2C03-3139-6881-A780-CC9856144E74}"/>
              </a:ext>
            </a:extLst>
          </p:cNvPr>
          <p:cNvSpPr>
            <a:spLocks noGrp="1"/>
          </p:cNvSpPr>
          <p:nvPr>
            <p:ph type="dt" sz="half" idx="10"/>
          </p:nvPr>
        </p:nvSpPr>
        <p:spPr/>
        <p:txBody>
          <a:bodyPr/>
          <a:lstStyle/>
          <a:p>
            <a:fld id="{CA2D99C5-CDE8-8947-8B86-EBBF884337AD}" type="datetimeFigureOut">
              <a:rPr lang="en-NO" smtClean="0"/>
              <a:t>26/09/2022</a:t>
            </a:fld>
            <a:endParaRPr lang="en-NO"/>
          </a:p>
        </p:txBody>
      </p:sp>
      <p:sp>
        <p:nvSpPr>
          <p:cNvPr id="4" name="Footer Placeholder 3">
            <a:extLst>
              <a:ext uri="{FF2B5EF4-FFF2-40B4-BE49-F238E27FC236}">
                <a16:creationId xmlns:a16="http://schemas.microsoft.com/office/drawing/2014/main" id="{5C3EDD8C-64CD-D389-419F-B53C97B16CD7}"/>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1DCB5838-7927-CF79-C7AF-AABA5C13055E}"/>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338133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DA67A-7471-3705-A462-63A89C9C2659}"/>
              </a:ext>
            </a:extLst>
          </p:cNvPr>
          <p:cNvSpPr>
            <a:spLocks noGrp="1"/>
          </p:cNvSpPr>
          <p:nvPr>
            <p:ph type="dt" sz="half" idx="10"/>
          </p:nvPr>
        </p:nvSpPr>
        <p:spPr/>
        <p:txBody>
          <a:bodyPr/>
          <a:lstStyle/>
          <a:p>
            <a:fld id="{CA2D99C5-CDE8-8947-8B86-EBBF884337AD}" type="datetimeFigureOut">
              <a:rPr lang="en-NO" smtClean="0"/>
              <a:t>26/09/2022</a:t>
            </a:fld>
            <a:endParaRPr lang="en-NO"/>
          </a:p>
        </p:txBody>
      </p:sp>
      <p:sp>
        <p:nvSpPr>
          <p:cNvPr id="3" name="Footer Placeholder 2">
            <a:extLst>
              <a:ext uri="{FF2B5EF4-FFF2-40B4-BE49-F238E27FC236}">
                <a16:creationId xmlns:a16="http://schemas.microsoft.com/office/drawing/2014/main" id="{6A5D150B-293B-A2BF-B802-BED4B1759122}"/>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3AC4CFB7-BEAE-42FF-B0D4-096506BAA527}"/>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335856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B1C3-9F26-7CBA-3E3D-89042F6F4C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E813E1FB-78F7-9A00-8B5F-BA7AABAF9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B8902E80-4117-BCB4-A5A8-70EA8301C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F56AFA-3582-57C6-B7F0-B09E53851864}"/>
              </a:ext>
            </a:extLst>
          </p:cNvPr>
          <p:cNvSpPr>
            <a:spLocks noGrp="1"/>
          </p:cNvSpPr>
          <p:nvPr>
            <p:ph type="dt" sz="half" idx="10"/>
          </p:nvPr>
        </p:nvSpPr>
        <p:spPr/>
        <p:txBody>
          <a:bodyPr/>
          <a:lstStyle/>
          <a:p>
            <a:fld id="{CA2D99C5-CDE8-8947-8B86-EBBF884337AD}" type="datetimeFigureOut">
              <a:rPr lang="en-NO" smtClean="0"/>
              <a:t>26/09/2022</a:t>
            </a:fld>
            <a:endParaRPr lang="en-NO"/>
          </a:p>
        </p:txBody>
      </p:sp>
      <p:sp>
        <p:nvSpPr>
          <p:cNvPr id="6" name="Footer Placeholder 5">
            <a:extLst>
              <a:ext uri="{FF2B5EF4-FFF2-40B4-BE49-F238E27FC236}">
                <a16:creationId xmlns:a16="http://schemas.microsoft.com/office/drawing/2014/main" id="{0FDDB469-1F84-AA72-C05F-ACDE333EB8B8}"/>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0BC68377-A960-3300-ED31-A443265C0B2B}"/>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258434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C67D-D573-F692-4C72-DB703120B89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481D58FF-5557-D013-BBA0-1EC87CEA3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DAFA2D06-C443-4004-EE29-B2BFCBA48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427BED-6B58-28DD-F90A-C60BBCFEA55C}"/>
              </a:ext>
            </a:extLst>
          </p:cNvPr>
          <p:cNvSpPr>
            <a:spLocks noGrp="1"/>
          </p:cNvSpPr>
          <p:nvPr>
            <p:ph type="dt" sz="half" idx="10"/>
          </p:nvPr>
        </p:nvSpPr>
        <p:spPr/>
        <p:txBody>
          <a:bodyPr/>
          <a:lstStyle/>
          <a:p>
            <a:fld id="{CA2D99C5-CDE8-8947-8B86-EBBF884337AD}" type="datetimeFigureOut">
              <a:rPr lang="en-NO" smtClean="0"/>
              <a:t>26/09/2022</a:t>
            </a:fld>
            <a:endParaRPr lang="en-NO"/>
          </a:p>
        </p:txBody>
      </p:sp>
      <p:sp>
        <p:nvSpPr>
          <p:cNvPr id="6" name="Footer Placeholder 5">
            <a:extLst>
              <a:ext uri="{FF2B5EF4-FFF2-40B4-BE49-F238E27FC236}">
                <a16:creationId xmlns:a16="http://schemas.microsoft.com/office/drawing/2014/main" id="{7026FCFA-EE19-CB52-D032-CEA89F83F0B3}"/>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5AC5E10B-386D-80CE-4FC8-159251E69A55}"/>
              </a:ext>
            </a:extLst>
          </p:cNvPr>
          <p:cNvSpPr>
            <a:spLocks noGrp="1"/>
          </p:cNvSpPr>
          <p:nvPr>
            <p:ph type="sldNum" sz="quarter" idx="12"/>
          </p:nvPr>
        </p:nvSpPr>
        <p:spPr/>
        <p:txBody>
          <a:bodyPr/>
          <a:lstStyle/>
          <a:p>
            <a:fld id="{90CC360F-0504-F34C-8FE9-DAF44717393F}" type="slidenum">
              <a:rPr lang="en-NO" smtClean="0"/>
              <a:t>‹#›</a:t>
            </a:fld>
            <a:endParaRPr lang="en-NO"/>
          </a:p>
        </p:txBody>
      </p:sp>
    </p:spTree>
    <p:extLst>
      <p:ext uri="{BB962C8B-B14F-4D97-AF65-F5344CB8AC3E}">
        <p14:creationId xmlns:p14="http://schemas.microsoft.com/office/powerpoint/2010/main" val="151538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94AD7D-7F8D-C336-8C8E-55DFD60D3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A90ED6A4-A4BF-E39A-B8CB-B18DB5FDAC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18718E8D-2082-06AD-D7C6-785328517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D99C5-CDE8-8947-8B86-EBBF884337AD}" type="datetimeFigureOut">
              <a:rPr lang="en-NO" smtClean="0"/>
              <a:t>26/09/2022</a:t>
            </a:fld>
            <a:endParaRPr lang="en-NO"/>
          </a:p>
        </p:txBody>
      </p:sp>
      <p:sp>
        <p:nvSpPr>
          <p:cNvPr id="5" name="Footer Placeholder 4">
            <a:extLst>
              <a:ext uri="{FF2B5EF4-FFF2-40B4-BE49-F238E27FC236}">
                <a16:creationId xmlns:a16="http://schemas.microsoft.com/office/drawing/2014/main" id="{C7F9E7E8-BF61-7085-C46D-E34E67CC8E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a:extLst>
              <a:ext uri="{FF2B5EF4-FFF2-40B4-BE49-F238E27FC236}">
                <a16:creationId xmlns:a16="http://schemas.microsoft.com/office/drawing/2014/main" id="{39C806F9-5C35-0E23-2E0C-AD5E29E133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C360F-0504-F34C-8FE9-DAF44717393F}" type="slidenum">
              <a:rPr lang="en-NO" smtClean="0"/>
              <a:t>‹#›</a:t>
            </a:fld>
            <a:endParaRPr lang="en-NO"/>
          </a:p>
        </p:txBody>
      </p:sp>
    </p:spTree>
    <p:extLst>
      <p:ext uri="{BB962C8B-B14F-4D97-AF65-F5344CB8AC3E}">
        <p14:creationId xmlns:p14="http://schemas.microsoft.com/office/powerpoint/2010/main" val="748013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204A-FE23-7B63-7358-8100CF239536}"/>
              </a:ext>
            </a:extLst>
          </p:cNvPr>
          <p:cNvSpPr>
            <a:spLocks noGrp="1"/>
          </p:cNvSpPr>
          <p:nvPr>
            <p:ph type="ctrTitle"/>
          </p:nvPr>
        </p:nvSpPr>
        <p:spPr/>
        <p:txBody>
          <a:bodyPr>
            <a:normAutofit fontScale="90000"/>
          </a:bodyPr>
          <a:lstStyle/>
          <a:p>
            <a:r>
              <a:rPr lang="en-NO"/>
              <a:t>Do the Rich Get Richer?</a:t>
            </a:r>
            <a:br>
              <a:rPr lang="en-NO"/>
            </a:br>
            <a:r>
              <a:rPr lang="en-NO"/>
              <a:t>Fairness Analysis for Blockchain Incentives</a:t>
            </a:r>
          </a:p>
        </p:txBody>
      </p:sp>
      <p:sp>
        <p:nvSpPr>
          <p:cNvPr id="3" name="Subtitle 2">
            <a:extLst>
              <a:ext uri="{FF2B5EF4-FFF2-40B4-BE49-F238E27FC236}">
                <a16:creationId xmlns:a16="http://schemas.microsoft.com/office/drawing/2014/main" id="{0B44D4E5-4A99-1BE5-CAD0-3F114FE3D6AC}"/>
              </a:ext>
            </a:extLst>
          </p:cNvPr>
          <p:cNvSpPr>
            <a:spLocks noGrp="1"/>
          </p:cNvSpPr>
          <p:nvPr>
            <p:ph type="subTitle" idx="1"/>
          </p:nvPr>
        </p:nvSpPr>
        <p:spPr/>
        <p:txBody>
          <a:bodyPr/>
          <a:lstStyle/>
          <a:p>
            <a:r>
              <a:rPr lang="en-NO"/>
              <a:t>Stephan Frederik Werner Brandasu </a:t>
            </a:r>
          </a:p>
          <a:p>
            <a:r>
              <a:rPr lang="en-GB" b="0" i="0" err="1">
                <a:effectLst/>
                <a:latin typeface="var(--font-display)"/>
              </a:rPr>
              <a:t>Xiaoyan</a:t>
            </a:r>
            <a:r>
              <a:rPr lang="en-GB" b="0" i="0">
                <a:effectLst/>
                <a:latin typeface="var(--font-display)"/>
              </a:rPr>
              <a:t> Sun</a:t>
            </a:r>
          </a:p>
        </p:txBody>
      </p:sp>
      <p:sp>
        <p:nvSpPr>
          <p:cNvPr id="4" name="TextBox 3">
            <a:extLst>
              <a:ext uri="{FF2B5EF4-FFF2-40B4-BE49-F238E27FC236}">
                <a16:creationId xmlns:a16="http://schemas.microsoft.com/office/drawing/2014/main" id="{B94B49DB-98DB-6640-3FFA-67447DC87DAA}"/>
              </a:ext>
            </a:extLst>
          </p:cNvPr>
          <p:cNvSpPr txBox="1"/>
          <p:nvPr/>
        </p:nvSpPr>
        <p:spPr>
          <a:xfrm>
            <a:off x="4522396" y="522328"/>
            <a:ext cx="3147208" cy="369332"/>
          </a:xfrm>
          <a:prstGeom prst="rect">
            <a:avLst/>
          </a:prstGeom>
          <a:noFill/>
        </p:spPr>
        <p:txBody>
          <a:bodyPr wrap="none" rtlCol="0">
            <a:spAutoFit/>
          </a:bodyPr>
          <a:lstStyle/>
          <a:p>
            <a:r>
              <a:rPr lang="en-NO"/>
              <a:t>DAT650 Group Project Fall 2022</a:t>
            </a:r>
          </a:p>
        </p:txBody>
      </p:sp>
      <p:pic>
        <p:nvPicPr>
          <p:cNvPr id="6" name="Picture 5" descr="Logo&#10;&#10;Description automatically generated">
            <a:extLst>
              <a:ext uri="{FF2B5EF4-FFF2-40B4-BE49-F238E27FC236}">
                <a16:creationId xmlns:a16="http://schemas.microsoft.com/office/drawing/2014/main" id="{7A2230EB-D64B-460C-FF95-6436567F327F}"/>
              </a:ext>
            </a:extLst>
          </p:cNvPr>
          <p:cNvPicPr>
            <a:picLocks noChangeAspect="1"/>
          </p:cNvPicPr>
          <p:nvPr/>
        </p:nvPicPr>
        <p:blipFill>
          <a:blip r:embed="rId2"/>
          <a:stretch>
            <a:fillRect/>
          </a:stretch>
        </p:blipFill>
        <p:spPr>
          <a:xfrm>
            <a:off x="11119756" y="5796675"/>
            <a:ext cx="811223" cy="967662"/>
          </a:xfrm>
          <a:prstGeom prst="rect">
            <a:avLst/>
          </a:prstGeom>
        </p:spPr>
      </p:pic>
    </p:spTree>
    <p:extLst>
      <p:ext uri="{BB962C8B-B14F-4D97-AF65-F5344CB8AC3E}">
        <p14:creationId xmlns:p14="http://schemas.microsoft.com/office/powerpoint/2010/main" val="293804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1EF5-6744-C881-3722-8CD754CDAC99}"/>
              </a:ext>
            </a:extLst>
          </p:cNvPr>
          <p:cNvSpPr>
            <a:spLocks noGrp="1"/>
          </p:cNvSpPr>
          <p:nvPr>
            <p:ph type="title"/>
          </p:nvPr>
        </p:nvSpPr>
        <p:spPr/>
        <p:txBody>
          <a:bodyPr/>
          <a:lstStyle/>
          <a:p>
            <a:r>
              <a:rPr lang="en-NO"/>
              <a:t>Fairness</a:t>
            </a:r>
          </a:p>
        </p:txBody>
      </p:sp>
      <p:sp>
        <p:nvSpPr>
          <p:cNvPr id="3" name="Text Placeholder 2">
            <a:extLst>
              <a:ext uri="{FF2B5EF4-FFF2-40B4-BE49-F238E27FC236}">
                <a16:creationId xmlns:a16="http://schemas.microsoft.com/office/drawing/2014/main" id="{E2FC275C-5E48-9B0F-7E6E-1F2FAE1AF133}"/>
              </a:ext>
            </a:extLst>
          </p:cNvPr>
          <p:cNvSpPr>
            <a:spLocks noGrp="1"/>
          </p:cNvSpPr>
          <p:nvPr>
            <p:ph type="body" idx="1"/>
          </p:nvPr>
        </p:nvSpPr>
        <p:spPr/>
        <p:txBody>
          <a:bodyPr/>
          <a:lstStyle/>
          <a:p>
            <a:r>
              <a:rPr lang="en-NO"/>
              <a:t>Expectational Fairness</a:t>
            </a:r>
          </a:p>
        </p:txBody>
      </p:sp>
      <p:sp>
        <p:nvSpPr>
          <p:cNvPr id="4" name="Content Placeholder 3">
            <a:extLst>
              <a:ext uri="{FF2B5EF4-FFF2-40B4-BE49-F238E27FC236}">
                <a16:creationId xmlns:a16="http://schemas.microsoft.com/office/drawing/2014/main" id="{00E73A90-C93A-F170-0AB7-C732D84C18AC}"/>
              </a:ext>
            </a:extLst>
          </p:cNvPr>
          <p:cNvSpPr>
            <a:spLocks noGrp="1"/>
          </p:cNvSpPr>
          <p:nvPr>
            <p:ph sz="half" idx="2"/>
          </p:nvPr>
        </p:nvSpPr>
        <p:spPr/>
        <p:txBody>
          <a:bodyPr>
            <a:normAutofit/>
          </a:bodyPr>
          <a:lstStyle/>
          <a:p>
            <a:r>
              <a:rPr lang="en-GB" sz="2400"/>
              <a:t>An incentive mechanism preserves expectational fairness for miner 𝐴 possessing a fraction 𝑎 of the total resource if 𝐴 receives a fraction 𝜆</a:t>
            </a:r>
            <a:r>
              <a:rPr lang="en-GB" sz="2400" baseline="-25000"/>
              <a:t>𝐴</a:t>
            </a:r>
            <a:r>
              <a:rPr lang="en-GB" sz="2400"/>
              <a:t> of the total reward 𝐴 satisfying E[𝜆</a:t>
            </a:r>
            <a:r>
              <a:rPr lang="en-GB" sz="2400" baseline="-25000"/>
              <a:t>𝐴</a:t>
            </a:r>
            <a:r>
              <a:rPr lang="en-GB" sz="2400"/>
              <a:t>] = 𝑎.</a:t>
            </a:r>
            <a:endParaRPr lang="en-NO" sz="2400" i="1"/>
          </a:p>
        </p:txBody>
      </p:sp>
      <p:sp>
        <p:nvSpPr>
          <p:cNvPr id="5" name="Text Placeholder 4">
            <a:extLst>
              <a:ext uri="{FF2B5EF4-FFF2-40B4-BE49-F238E27FC236}">
                <a16:creationId xmlns:a16="http://schemas.microsoft.com/office/drawing/2014/main" id="{02FC3B56-127D-3746-4EBA-C5F2E90660EA}"/>
              </a:ext>
            </a:extLst>
          </p:cNvPr>
          <p:cNvSpPr>
            <a:spLocks noGrp="1"/>
          </p:cNvSpPr>
          <p:nvPr>
            <p:ph type="body" sz="quarter" idx="3"/>
          </p:nvPr>
        </p:nvSpPr>
        <p:spPr/>
        <p:txBody>
          <a:bodyPr/>
          <a:lstStyle/>
          <a:p>
            <a:r>
              <a:rPr lang="en-NO"/>
              <a:t>Robust Fairness</a:t>
            </a:r>
          </a:p>
        </p:txBody>
      </p:sp>
      <p:sp>
        <p:nvSpPr>
          <p:cNvPr id="6" name="Content Placeholder 5">
            <a:extLst>
              <a:ext uri="{FF2B5EF4-FFF2-40B4-BE49-F238E27FC236}">
                <a16:creationId xmlns:a16="http://schemas.microsoft.com/office/drawing/2014/main" id="{05D95C24-EC74-9968-97FD-6F1D4C7CA86E}"/>
              </a:ext>
            </a:extLst>
          </p:cNvPr>
          <p:cNvSpPr>
            <a:spLocks noGrp="1"/>
          </p:cNvSpPr>
          <p:nvPr>
            <p:ph sz="quarter" idx="4"/>
          </p:nvPr>
        </p:nvSpPr>
        <p:spPr/>
        <p:txBody>
          <a:bodyPr>
            <a:normAutofit/>
          </a:bodyPr>
          <a:lstStyle/>
          <a:p>
            <a:r>
              <a:rPr lang="en-GB" sz="2400"/>
              <a:t>For any given pair of parameters </a:t>
            </a:r>
            <a:r>
              <a:rPr lang="en-GB" sz="2400" i="1"/>
              <a:t>(𝜀,𝛿)</a:t>
            </a:r>
            <a:r>
              <a:rPr lang="en-GB" sz="2400"/>
              <a:t> such that </a:t>
            </a:r>
            <a:r>
              <a:rPr lang="en-GB" sz="2400" i="1"/>
              <a:t>𝜀 ≥ 0 </a:t>
            </a:r>
            <a:r>
              <a:rPr lang="en-GB" sz="2400"/>
              <a:t>and </a:t>
            </a:r>
            <a:r>
              <a:rPr lang="en-GB" sz="2400" i="1"/>
              <a:t>0 ≤ 𝛿 ≤ 1</a:t>
            </a:r>
            <a:r>
              <a:rPr lang="en-GB" sz="2400"/>
              <a:t>, an incentive mechanism preserves an </a:t>
            </a:r>
            <a:r>
              <a:rPr lang="en-GB" sz="2400" i="1"/>
              <a:t>(𝜀, 𝛿)</a:t>
            </a:r>
            <a:r>
              <a:rPr lang="en-GB" sz="2400"/>
              <a:t>-fairness for miner </a:t>
            </a:r>
            <a:r>
              <a:rPr lang="en-GB" sz="2400" i="1"/>
              <a:t>𝐴</a:t>
            </a:r>
            <a:r>
              <a:rPr lang="en-GB" sz="2400"/>
              <a:t> possessing a fraction </a:t>
            </a:r>
            <a:r>
              <a:rPr lang="en-GB" sz="2400" i="1"/>
              <a:t>𝑎</a:t>
            </a:r>
            <a:r>
              <a:rPr lang="en-GB" sz="2400"/>
              <a:t> of the total resource if 𝐴 receives a fraction </a:t>
            </a:r>
            <a:r>
              <a:rPr lang="en-GB" sz="2400" i="1"/>
              <a:t>𝜆</a:t>
            </a:r>
            <a:r>
              <a:rPr lang="en-GB" sz="2400" i="1" baseline="-25000"/>
              <a:t>𝐴</a:t>
            </a:r>
            <a:r>
              <a:rPr lang="en-GB" sz="2400"/>
              <a:t> of the total reward satisfying </a:t>
            </a:r>
            <a:br>
              <a:rPr lang="en-GB" sz="2400"/>
            </a:br>
            <a:r>
              <a:rPr lang="en-GB" sz="2400" i="1" err="1"/>
              <a:t>Pr</a:t>
            </a:r>
            <a:r>
              <a:rPr lang="en-GB" sz="2400" i="1"/>
              <a:t>[</a:t>
            </a:r>
            <a:r>
              <a:rPr lang="en-NO" sz="2400" i="1"/>
              <a:t>(1 − 𝜀)𝑎 ≤ 𝜆𝐴 ≤ (1 + 𝜀)𝑎] ≥ 1 − 𝛿</a:t>
            </a:r>
            <a:endParaRPr lang="en-GB" sz="2400" i="1"/>
          </a:p>
        </p:txBody>
      </p:sp>
      <p:pic>
        <p:nvPicPr>
          <p:cNvPr id="7" name="Picture 6" descr="Logo&#10;&#10;Description automatically generated">
            <a:extLst>
              <a:ext uri="{FF2B5EF4-FFF2-40B4-BE49-F238E27FC236}">
                <a16:creationId xmlns:a16="http://schemas.microsoft.com/office/drawing/2014/main" id="{D83C7AB9-7B4E-781E-DEE2-CDA51E04F3C6}"/>
              </a:ext>
            </a:extLst>
          </p:cNvPr>
          <p:cNvPicPr>
            <a:picLocks noChangeAspect="1"/>
          </p:cNvPicPr>
          <p:nvPr/>
        </p:nvPicPr>
        <p:blipFill>
          <a:blip r:embed="rId3"/>
          <a:stretch>
            <a:fillRect/>
          </a:stretch>
        </p:blipFill>
        <p:spPr>
          <a:xfrm>
            <a:off x="11119756" y="5796675"/>
            <a:ext cx="811223" cy="967662"/>
          </a:xfrm>
          <a:prstGeom prst="rect">
            <a:avLst/>
          </a:prstGeom>
        </p:spPr>
      </p:pic>
    </p:spTree>
    <p:extLst>
      <p:ext uri="{BB962C8B-B14F-4D97-AF65-F5344CB8AC3E}">
        <p14:creationId xmlns:p14="http://schemas.microsoft.com/office/powerpoint/2010/main" val="76395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545D-FD5C-EDFA-A0E0-21C9FE11932B}"/>
              </a:ext>
            </a:extLst>
          </p:cNvPr>
          <p:cNvSpPr>
            <a:spLocks noGrp="1"/>
          </p:cNvSpPr>
          <p:nvPr>
            <p:ph type="title"/>
          </p:nvPr>
        </p:nvSpPr>
        <p:spPr/>
        <p:txBody>
          <a:bodyPr/>
          <a:lstStyle/>
          <a:p>
            <a:r>
              <a:rPr lang="en-US" err="1">
                <a:cs typeface="Calibri Light"/>
              </a:rPr>
              <a:t>PoW</a:t>
            </a:r>
            <a:r>
              <a:rPr lang="en-US">
                <a:cs typeface="Calibri Light"/>
              </a:rPr>
              <a:t> vs </a:t>
            </a:r>
            <a:r>
              <a:rPr lang="en-US" err="1">
                <a:cs typeface="Calibri Light"/>
              </a:rPr>
              <a:t>PoS</a:t>
            </a:r>
          </a:p>
        </p:txBody>
      </p:sp>
      <p:graphicFrame>
        <p:nvGraphicFramePr>
          <p:cNvPr id="4" name="Table 4">
            <a:extLst>
              <a:ext uri="{FF2B5EF4-FFF2-40B4-BE49-F238E27FC236}">
                <a16:creationId xmlns:a16="http://schemas.microsoft.com/office/drawing/2014/main" id="{CC37F57D-FA53-78AF-B6F2-52ED1E1D392D}"/>
              </a:ext>
            </a:extLst>
          </p:cNvPr>
          <p:cNvGraphicFramePr>
            <a:graphicFrameLocks noGrp="1"/>
          </p:cNvGraphicFramePr>
          <p:nvPr>
            <p:ph idx="1"/>
            <p:extLst>
              <p:ext uri="{D42A27DB-BD31-4B8C-83A1-F6EECF244321}">
                <p14:modId xmlns:p14="http://schemas.microsoft.com/office/powerpoint/2010/main" val="1891084219"/>
              </p:ext>
            </p:extLst>
          </p:nvPr>
        </p:nvGraphicFramePr>
        <p:xfrm>
          <a:off x="1155700" y="2397125"/>
          <a:ext cx="10515600" cy="229567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157849220"/>
                    </a:ext>
                  </a:extLst>
                </a:gridCol>
                <a:gridCol w="5257800">
                  <a:extLst>
                    <a:ext uri="{9D8B030D-6E8A-4147-A177-3AD203B41FA5}">
                      <a16:colId xmlns:a16="http://schemas.microsoft.com/office/drawing/2014/main" val="705111174"/>
                    </a:ext>
                  </a:extLst>
                </a:gridCol>
              </a:tblGrid>
              <a:tr h="573918">
                <a:tc>
                  <a:txBody>
                    <a:bodyPr/>
                    <a:lstStyle/>
                    <a:p>
                      <a:r>
                        <a:rPr lang="en-US"/>
                        <a:t>PoW</a:t>
                      </a:r>
                      <a:endParaRPr lang="en-US" err="1"/>
                    </a:p>
                  </a:txBody>
                  <a:tcPr/>
                </a:tc>
                <a:tc>
                  <a:txBody>
                    <a:bodyPr/>
                    <a:lstStyle/>
                    <a:p>
                      <a:r>
                        <a:rPr lang="en-US"/>
                        <a:t>PoS</a:t>
                      </a:r>
                      <a:endParaRPr lang="en-US" err="1"/>
                    </a:p>
                  </a:txBody>
                  <a:tcPr/>
                </a:tc>
                <a:extLst>
                  <a:ext uri="{0D108BD9-81ED-4DB2-BD59-A6C34878D82A}">
                    <a16:rowId xmlns:a16="http://schemas.microsoft.com/office/drawing/2014/main" val="2223423658"/>
                  </a:ext>
                </a:extLst>
              </a:tr>
              <a:tr h="573918">
                <a:tc>
                  <a:txBody>
                    <a:bodyPr/>
                    <a:lstStyle/>
                    <a:p>
                      <a:pPr lvl="0">
                        <a:buNone/>
                      </a:pPr>
                      <a:r>
                        <a:rPr lang="en-US" sz="1800" b="0" i="0" u="none" strike="noStrike" noProof="0">
                          <a:latin typeface="Calibri"/>
                        </a:rPr>
                        <a:t>Miners compete for their computation power.</a:t>
                      </a:r>
                      <a:endParaRPr lang="en-US"/>
                    </a:p>
                  </a:txBody>
                  <a:tcPr/>
                </a:tc>
                <a:tc>
                  <a:txBody>
                    <a:bodyPr/>
                    <a:lstStyle/>
                    <a:p>
                      <a:r>
                        <a:rPr lang="en-US"/>
                        <a:t>Miners compete for their </a:t>
                      </a:r>
                      <a:r>
                        <a:rPr lang="en-US" sz="1800" b="0" i="0" u="none" strike="noStrike" noProof="0">
                          <a:latin typeface="Calibri"/>
                        </a:rPr>
                        <a:t>cryptocurrency </a:t>
                      </a:r>
                      <a:r>
                        <a:rPr lang="en-US"/>
                        <a:t>wealth.</a:t>
                      </a:r>
                    </a:p>
                  </a:txBody>
                  <a:tcPr/>
                </a:tc>
                <a:extLst>
                  <a:ext uri="{0D108BD9-81ED-4DB2-BD59-A6C34878D82A}">
                    <a16:rowId xmlns:a16="http://schemas.microsoft.com/office/drawing/2014/main" val="4174137623"/>
                  </a:ext>
                </a:extLst>
              </a:tr>
              <a:tr h="573918">
                <a:tc>
                  <a:txBody>
                    <a:bodyPr/>
                    <a:lstStyle/>
                    <a:p>
                      <a:r>
                        <a:rPr lang="en-US"/>
                        <a:t>Use computational power to mine coins</a:t>
                      </a:r>
                    </a:p>
                  </a:txBody>
                  <a:tcPr/>
                </a:tc>
                <a:tc>
                  <a:txBody>
                    <a:bodyPr/>
                    <a:lstStyle/>
                    <a:p>
                      <a:r>
                        <a:rPr lang="en-US"/>
                        <a:t>Use coins to mine more coins</a:t>
                      </a:r>
                    </a:p>
                  </a:txBody>
                  <a:tcPr/>
                </a:tc>
                <a:extLst>
                  <a:ext uri="{0D108BD9-81ED-4DB2-BD59-A6C34878D82A}">
                    <a16:rowId xmlns:a16="http://schemas.microsoft.com/office/drawing/2014/main" val="3316472208"/>
                  </a:ext>
                </a:extLst>
              </a:tr>
              <a:tr h="573918">
                <a:tc>
                  <a:txBody>
                    <a:bodyPr/>
                    <a:lstStyle/>
                    <a:p>
                      <a:r>
                        <a:rPr lang="en-US"/>
                        <a:t>Energy inefficient</a:t>
                      </a:r>
                    </a:p>
                  </a:txBody>
                  <a:tcPr/>
                </a:tc>
                <a:tc>
                  <a:txBody>
                    <a:bodyPr/>
                    <a:lstStyle/>
                    <a:p>
                      <a:r>
                        <a:rPr lang="en-US"/>
                        <a:t>Energy saving</a:t>
                      </a:r>
                    </a:p>
                  </a:txBody>
                  <a:tcPr/>
                </a:tc>
                <a:extLst>
                  <a:ext uri="{0D108BD9-81ED-4DB2-BD59-A6C34878D82A}">
                    <a16:rowId xmlns:a16="http://schemas.microsoft.com/office/drawing/2014/main" val="1777850920"/>
                  </a:ext>
                </a:extLst>
              </a:tr>
            </a:tbl>
          </a:graphicData>
        </a:graphic>
      </p:graphicFrame>
      <p:sp>
        <p:nvSpPr>
          <p:cNvPr id="6" name="TextBox 5">
            <a:extLst>
              <a:ext uri="{FF2B5EF4-FFF2-40B4-BE49-F238E27FC236}">
                <a16:creationId xmlns:a16="http://schemas.microsoft.com/office/drawing/2014/main" id="{E2FEF18A-60AD-5C7A-FFF1-AC1053D67B8A}"/>
              </a:ext>
            </a:extLst>
          </p:cNvPr>
          <p:cNvSpPr txBox="1"/>
          <p:nvPr/>
        </p:nvSpPr>
        <p:spPr>
          <a:xfrm>
            <a:off x="1153582" y="1830916"/>
            <a:ext cx="64568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PoW</a:t>
            </a:r>
            <a:r>
              <a:rPr lang="en-US">
                <a:ea typeface="+mn-lt"/>
                <a:cs typeface="+mn-lt"/>
              </a:rPr>
              <a:t>: Hash(nonce,…) &lt; D</a:t>
            </a:r>
            <a:endParaRPr lang="en-US"/>
          </a:p>
        </p:txBody>
      </p:sp>
      <p:pic>
        <p:nvPicPr>
          <p:cNvPr id="3" name="Picture 2" descr="Logo&#10;&#10;Description automatically generated">
            <a:extLst>
              <a:ext uri="{FF2B5EF4-FFF2-40B4-BE49-F238E27FC236}">
                <a16:creationId xmlns:a16="http://schemas.microsoft.com/office/drawing/2014/main" id="{D4BF8B5A-024B-3C36-3FEF-DD5845D36C28}"/>
              </a:ext>
            </a:extLst>
          </p:cNvPr>
          <p:cNvPicPr>
            <a:picLocks noChangeAspect="1"/>
          </p:cNvPicPr>
          <p:nvPr/>
        </p:nvPicPr>
        <p:blipFill>
          <a:blip r:embed="rId2"/>
          <a:stretch>
            <a:fillRect/>
          </a:stretch>
        </p:blipFill>
        <p:spPr>
          <a:xfrm>
            <a:off x="11119756" y="5796675"/>
            <a:ext cx="811223" cy="967662"/>
          </a:xfrm>
          <a:prstGeom prst="rect">
            <a:avLst/>
          </a:prstGeom>
        </p:spPr>
      </p:pic>
    </p:spTree>
    <p:extLst>
      <p:ext uri="{BB962C8B-B14F-4D97-AF65-F5344CB8AC3E}">
        <p14:creationId xmlns:p14="http://schemas.microsoft.com/office/powerpoint/2010/main" val="128480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D74D1-CAA0-11BF-241E-7BFCD5FB3F2C}"/>
              </a:ext>
            </a:extLst>
          </p:cNvPr>
          <p:cNvSpPr>
            <a:spLocks noGrp="1"/>
          </p:cNvSpPr>
          <p:nvPr>
            <p:ph type="title"/>
          </p:nvPr>
        </p:nvSpPr>
        <p:spPr/>
        <p:txBody>
          <a:bodyPr/>
          <a:lstStyle/>
          <a:p>
            <a:r>
              <a:rPr lang="en-US">
                <a:ea typeface="+mj-lt"/>
                <a:cs typeface="+mj-lt"/>
              </a:rPr>
              <a:t>Multi-Lottery </a:t>
            </a:r>
            <a:r>
              <a:rPr lang="en-US" err="1">
                <a:ea typeface="+mj-lt"/>
                <a:cs typeface="+mj-lt"/>
              </a:rPr>
              <a:t>PoS</a:t>
            </a:r>
            <a:r>
              <a:rPr lang="en-US">
                <a:ea typeface="+mj-lt"/>
                <a:cs typeface="+mj-lt"/>
              </a:rPr>
              <a:t> Incentive Mode</a:t>
            </a:r>
          </a:p>
        </p:txBody>
      </p:sp>
      <p:sp>
        <p:nvSpPr>
          <p:cNvPr id="3" name="Content Placeholder 2">
            <a:extLst>
              <a:ext uri="{FF2B5EF4-FFF2-40B4-BE49-F238E27FC236}">
                <a16:creationId xmlns:a16="http://schemas.microsoft.com/office/drawing/2014/main" id="{A5FBDFA1-589C-937C-9FD2-49FE2C62AEA2}"/>
              </a:ext>
            </a:extLst>
          </p:cNvPr>
          <p:cNvSpPr>
            <a:spLocks noGrp="1"/>
          </p:cNvSpPr>
          <p:nvPr>
            <p:ph idx="1"/>
          </p:nvPr>
        </p:nvSpPr>
        <p:spPr>
          <a:xfrm>
            <a:off x="838200" y="1825625"/>
            <a:ext cx="10761406" cy="4351338"/>
          </a:xfrm>
        </p:spPr>
        <p:txBody>
          <a:bodyPr vert="horz" lIns="91440" tIns="45720" rIns="91440" bIns="45720" rtlCol="0" anchor="t">
            <a:normAutofit/>
          </a:bodyPr>
          <a:lstStyle/>
          <a:p>
            <a:r>
              <a:rPr lang="en-US" i="1">
                <a:ea typeface="+mn-lt"/>
                <a:cs typeface="+mn-lt"/>
              </a:rPr>
              <a:t>Hash(time, . . . ) &lt; 𝐷 · stake</a:t>
            </a:r>
            <a:endParaRPr lang="en-US" i="1">
              <a:cs typeface="Calibri" panose="020F0502020204030204"/>
            </a:endParaRPr>
          </a:p>
          <a:p>
            <a:pPr lvl="1"/>
            <a:r>
              <a:rPr lang="en-US" i="1">
                <a:ea typeface="+mn-lt"/>
                <a:cs typeface="+mn-lt"/>
              </a:rPr>
              <a:t>time</a:t>
            </a:r>
            <a:r>
              <a:rPr lang="en-US">
                <a:ea typeface="+mn-lt"/>
                <a:cs typeface="+mn-lt"/>
              </a:rPr>
              <a:t>: timestamp when the candidate block is generated.</a:t>
            </a:r>
          </a:p>
          <a:p>
            <a:pPr lvl="1"/>
            <a:r>
              <a:rPr lang="en-US" i="1">
                <a:ea typeface="+mn-lt"/>
                <a:cs typeface="+mn-lt"/>
              </a:rPr>
              <a:t>D</a:t>
            </a:r>
            <a:r>
              <a:rPr lang="en-US">
                <a:ea typeface="+mn-lt"/>
                <a:cs typeface="+mn-lt"/>
              </a:rPr>
              <a:t>: pre-determined mining difficulty.</a:t>
            </a:r>
          </a:p>
          <a:p>
            <a:pPr lvl="1"/>
            <a:r>
              <a:rPr lang="en-US" i="1">
                <a:ea typeface="+mn-lt"/>
                <a:cs typeface="+mn-lt"/>
              </a:rPr>
              <a:t>stake</a:t>
            </a:r>
            <a:r>
              <a:rPr lang="en-US">
                <a:ea typeface="+mn-lt"/>
                <a:cs typeface="+mn-lt"/>
              </a:rPr>
              <a:t>: value of stakes processed.</a:t>
            </a:r>
          </a:p>
          <a:p>
            <a:r>
              <a:rPr lang="en-US">
                <a:ea typeface="+mn-lt"/>
                <a:cs typeface="+mn-lt"/>
              </a:rPr>
              <a:t>Miners need to check timestamp every second until a candidate block becomes valid.</a:t>
            </a:r>
          </a:p>
          <a:p>
            <a:r>
              <a:rPr lang="en-US">
                <a:ea typeface="+mn-lt"/>
                <a:cs typeface="+mn-lt"/>
              </a:rPr>
              <a:t>Similar to  </a:t>
            </a:r>
            <a:r>
              <a:rPr lang="en-US" err="1">
                <a:ea typeface="+mn-lt"/>
                <a:cs typeface="+mn-lt"/>
              </a:rPr>
              <a:t>PoW</a:t>
            </a:r>
            <a:r>
              <a:rPr lang="en-US">
                <a:ea typeface="+mn-lt"/>
                <a:cs typeface="+mn-lt"/>
              </a:rPr>
              <a:t>,  but multi-lottery use</a:t>
            </a:r>
            <a:r>
              <a:rPr lang="en-US" i="1">
                <a:ea typeface="+mn-lt"/>
                <a:cs typeface="+mn-lt"/>
              </a:rPr>
              <a:t> timestamp</a:t>
            </a:r>
            <a:r>
              <a:rPr lang="en-US">
                <a:ea typeface="+mn-lt"/>
                <a:cs typeface="+mn-lt"/>
              </a:rPr>
              <a:t> instead of using </a:t>
            </a:r>
            <a:r>
              <a:rPr lang="en-US" i="1">
                <a:ea typeface="+mn-lt"/>
                <a:cs typeface="+mn-lt"/>
              </a:rPr>
              <a:t>nonce </a:t>
            </a:r>
            <a:r>
              <a:rPr lang="en-US">
                <a:ea typeface="+mn-lt"/>
                <a:cs typeface="+mn-lt"/>
              </a:rPr>
              <a:t>to calculate the hash. </a:t>
            </a:r>
          </a:p>
          <a:p>
            <a:r>
              <a:rPr lang="en-US">
                <a:ea typeface="+mn-lt"/>
                <a:cs typeface="+mn-lt"/>
              </a:rPr>
              <a:t>Using </a:t>
            </a:r>
            <a:r>
              <a:rPr lang="en-US" i="1">
                <a:ea typeface="+mn-lt"/>
                <a:cs typeface="+mn-lt"/>
              </a:rPr>
              <a:t>time </a:t>
            </a:r>
            <a:r>
              <a:rPr lang="en-US">
                <a:ea typeface="+mn-lt"/>
                <a:cs typeface="+mn-lt"/>
              </a:rPr>
              <a:t>ensures that each miner can do one trial at each timestamp.</a:t>
            </a:r>
            <a:endParaRPr lang="en-US" i="1">
              <a:ea typeface="+mn-lt"/>
              <a:cs typeface="+mn-lt"/>
            </a:endParaRPr>
          </a:p>
        </p:txBody>
      </p:sp>
      <p:pic>
        <p:nvPicPr>
          <p:cNvPr id="4" name="Picture 3" descr="Logo&#10;&#10;Description automatically generated">
            <a:extLst>
              <a:ext uri="{FF2B5EF4-FFF2-40B4-BE49-F238E27FC236}">
                <a16:creationId xmlns:a16="http://schemas.microsoft.com/office/drawing/2014/main" id="{DB67DBB2-EDA8-4E3E-C0B8-655ECD065D37}"/>
              </a:ext>
            </a:extLst>
          </p:cNvPr>
          <p:cNvPicPr>
            <a:picLocks noChangeAspect="1"/>
          </p:cNvPicPr>
          <p:nvPr/>
        </p:nvPicPr>
        <p:blipFill>
          <a:blip r:embed="rId2"/>
          <a:stretch>
            <a:fillRect/>
          </a:stretch>
        </p:blipFill>
        <p:spPr>
          <a:xfrm>
            <a:off x="11119756" y="5796675"/>
            <a:ext cx="811223" cy="967662"/>
          </a:xfrm>
          <a:prstGeom prst="rect">
            <a:avLst/>
          </a:prstGeom>
        </p:spPr>
      </p:pic>
    </p:spTree>
    <p:extLst>
      <p:ext uri="{BB962C8B-B14F-4D97-AF65-F5344CB8AC3E}">
        <p14:creationId xmlns:p14="http://schemas.microsoft.com/office/powerpoint/2010/main" val="639463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3C3D-5CB5-D281-F9C1-37C620FCB5F0}"/>
              </a:ext>
            </a:extLst>
          </p:cNvPr>
          <p:cNvSpPr>
            <a:spLocks noGrp="1"/>
          </p:cNvSpPr>
          <p:nvPr>
            <p:ph type="title"/>
          </p:nvPr>
        </p:nvSpPr>
        <p:spPr/>
        <p:txBody>
          <a:bodyPr/>
          <a:lstStyle/>
          <a:p>
            <a:r>
              <a:rPr lang="en-US">
                <a:ea typeface="+mj-lt"/>
                <a:cs typeface="+mj-lt"/>
              </a:rPr>
              <a:t>Single-Lottery </a:t>
            </a:r>
            <a:r>
              <a:rPr lang="en-US" err="1">
                <a:ea typeface="+mj-lt"/>
                <a:cs typeface="+mj-lt"/>
              </a:rPr>
              <a:t>PoS</a:t>
            </a:r>
            <a:r>
              <a:rPr lang="en-US">
                <a:ea typeface="+mj-lt"/>
                <a:cs typeface="+mj-lt"/>
              </a:rPr>
              <a:t> Incentive Mode</a:t>
            </a:r>
            <a:endParaRPr lang="en-US"/>
          </a:p>
        </p:txBody>
      </p:sp>
      <p:sp>
        <p:nvSpPr>
          <p:cNvPr id="3" name="Content Placeholder 2">
            <a:extLst>
              <a:ext uri="{FF2B5EF4-FFF2-40B4-BE49-F238E27FC236}">
                <a16:creationId xmlns:a16="http://schemas.microsoft.com/office/drawing/2014/main" id="{C8C39BA8-2E1F-D9E5-39CF-616E18EB4B90}"/>
              </a:ext>
            </a:extLst>
          </p:cNvPr>
          <p:cNvSpPr>
            <a:spLocks noGrp="1"/>
          </p:cNvSpPr>
          <p:nvPr>
            <p:ph idx="1"/>
          </p:nvPr>
        </p:nvSpPr>
        <p:spPr/>
        <p:txBody>
          <a:bodyPr vert="horz" lIns="91440" tIns="45720" rIns="91440" bIns="45720" rtlCol="0" anchor="t">
            <a:normAutofit/>
          </a:bodyPr>
          <a:lstStyle/>
          <a:p>
            <a:r>
              <a:rPr lang="en-US" i="1">
                <a:cs typeface="Calibri"/>
              </a:rPr>
              <a:t>time=</a:t>
            </a:r>
            <a:r>
              <a:rPr lang="en-US" i="1" err="1">
                <a:cs typeface="Calibri"/>
              </a:rPr>
              <a:t>basetime</a:t>
            </a:r>
            <a:r>
              <a:rPr lang="en-US" i="1">
                <a:cs typeface="Calibri"/>
              </a:rPr>
              <a:t> * Hash(pk,…)/stake</a:t>
            </a:r>
          </a:p>
          <a:p>
            <a:pPr lvl="1"/>
            <a:r>
              <a:rPr lang="en-US" i="1">
                <a:cs typeface="Calibri"/>
              </a:rPr>
              <a:t>time: </a:t>
            </a:r>
            <a:r>
              <a:rPr lang="en-US">
                <a:cs typeface="Calibri"/>
              </a:rPr>
              <a:t>assigned waiting time for miner.  the time when a candidate block will become valid.</a:t>
            </a:r>
          </a:p>
          <a:p>
            <a:pPr lvl="1"/>
            <a:r>
              <a:rPr lang="en-US" i="1" err="1">
                <a:cs typeface="Calibri"/>
              </a:rPr>
              <a:t>basetime</a:t>
            </a:r>
            <a:r>
              <a:rPr lang="en-US" i="1">
                <a:cs typeface="Calibri"/>
              </a:rPr>
              <a:t>: </a:t>
            </a:r>
            <a:r>
              <a:rPr lang="en-US">
                <a:cs typeface="Calibri"/>
              </a:rPr>
              <a:t>pre-determined constant.</a:t>
            </a:r>
          </a:p>
          <a:p>
            <a:pPr lvl="1"/>
            <a:r>
              <a:rPr lang="en-US" i="1">
                <a:cs typeface="Calibri"/>
              </a:rPr>
              <a:t>pk: </a:t>
            </a:r>
            <a:r>
              <a:rPr lang="en-US">
                <a:cs typeface="Calibri"/>
              </a:rPr>
              <a:t>miner's public key.</a:t>
            </a:r>
          </a:p>
          <a:p>
            <a:pPr lvl="1"/>
            <a:r>
              <a:rPr lang="en-US" i="1">
                <a:cs typeface="Calibri"/>
              </a:rPr>
              <a:t>stake:</a:t>
            </a:r>
            <a:r>
              <a:rPr lang="en-US">
                <a:cs typeface="Calibri"/>
              </a:rPr>
              <a:t> miner's staking power.</a:t>
            </a:r>
          </a:p>
          <a:p>
            <a:r>
              <a:rPr lang="en-US">
                <a:cs typeface="Calibri"/>
              </a:rPr>
              <a:t>Only allows one trial for each block.</a:t>
            </a:r>
          </a:p>
          <a:p>
            <a:r>
              <a:rPr lang="en-US">
                <a:cs typeface="Calibri"/>
              </a:rPr>
              <a:t>The miner who has more stake power is more likely to get a smaller </a:t>
            </a:r>
            <a:r>
              <a:rPr lang="en-US" i="1">
                <a:cs typeface="Calibri"/>
              </a:rPr>
              <a:t>time</a:t>
            </a:r>
            <a:r>
              <a:rPr lang="en-US">
                <a:cs typeface="Calibri"/>
              </a:rPr>
              <a:t>.</a:t>
            </a:r>
          </a:p>
          <a:p>
            <a:endParaRPr lang="en-US">
              <a:cs typeface="Calibri"/>
            </a:endParaRPr>
          </a:p>
        </p:txBody>
      </p:sp>
      <p:pic>
        <p:nvPicPr>
          <p:cNvPr id="4" name="Picture 3" descr="Logo&#10;&#10;Description automatically generated">
            <a:extLst>
              <a:ext uri="{FF2B5EF4-FFF2-40B4-BE49-F238E27FC236}">
                <a16:creationId xmlns:a16="http://schemas.microsoft.com/office/drawing/2014/main" id="{1884FF1A-6C94-FA9D-31AB-785535A6C37D}"/>
              </a:ext>
            </a:extLst>
          </p:cNvPr>
          <p:cNvPicPr>
            <a:picLocks noChangeAspect="1"/>
          </p:cNvPicPr>
          <p:nvPr/>
        </p:nvPicPr>
        <p:blipFill>
          <a:blip r:embed="rId2"/>
          <a:stretch>
            <a:fillRect/>
          </a:stretch>
        </p:blipFill>
        <p:spPr>
          <a:xfrm>
            <a:off x="11119756" y="5796675"/>
            <a:ext cx="811223" cy="967662"/>
          </a:xfrm>
          <a:prstGeom prst="rect">
            <a:avLst/>
          </a:prstGeom>
        </p:spPr>
      </p:pic>
    </p:spTree>
    <p:extLst>
      <p:ext uri="{BB962C8B-B14F-4D97-AF65-F5344CB8AC3E}">
        <p14:creationId xmlns:p14="http://schemas.microsoft.com/office/powerpoint/2010/main" val="366760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51DB-3C16-7893-5ECF-15197AF6DFF5}"/>
              </a:ext>
            </a:extLst>
          </p:cNvPr>
          <p:cNvSpPr>
            <a:spLocks noGrp="1"/>
          </p:cNvSpPr>
          <p:nvPr>
            <p:ph type="title"/>
          </p:nvPr>
        </p:nvSpPr>
        <p:spPr/>
        <p:txBody>
          <a:bodyPr/>
          <a:lstStyle/>
          <a:p>
            <a:r>
              <a:rPr lang="en-US">
                <a:ea typeface="+mj-lt"/>
                <a:cs typeface="+mj-lt"/>
              </a:rPr>
              <a:t>Compound </a:t>
            </a:r>
            <a:r>
              <a:rPr lang="en-US" err="1">
                <a:ea typeface="+mj-lt"/>
                <a:cs typeface="+mj-lt"/>
              </a:rPr>
              <a:t>PoS</a:t>
            </a:r>
            <a:r>
              <a:rPr lang="en-US">
                <a:ea typeface="+mj-lt"/>
                <a:cs typeface="+mj-lt"/>
              </a:rPr>
              <a:t> Incentive Mode</a:t>
            </a:r>
            <a:endParaRPr lang="en-US"/>
          </a:p>
        </p:txBody>
      </p:sp>
      <p:sp>
        <p:nvSpPr>
          <p:cNvPr id="3" name="Content Placeholder 2">
            <a:extLst>
              <a:ext uri="{FF2B5EF4-FFF2-40B4-BE49-F238E27FC236}">
                <a16:creationId xmlns:a16="http://schemas.microsoft.com/office/drawing/2014/main" id="{695E09E3-053E-09C1-A641-7815210BDC74}"/>
              </a:ext>
            </a:extLst>
          </p:cNvPr>
          <p:cNvSpPr>
            <a:spLocks noGrp="1"/>
          </p:cNvSpPr>
          <p:nvPr>
            <p:ph idx="1"/>
          </p:nvPr>
        </p:nvSpPr>
        <p:spPr/>
        <p:txBody>
          <a:bodyPr vert="horz" lIns="91440" tIns="45720" rIns="91440" bIns="45720" rtlCol="0" anchor="t">
            <a:normAutofit fontScale="92500" lnSpcReduction="10000"/>
          </a:bodyPr>
          <a:lstStyle/>
          <a:p>
            <a:r>
              <a:rPr lang="en-US">
                <a:cs typeface="Calibri"/>
              </a:rPr>
              <a:t>Deployed by Ethereum 2.0</a:t>
            </a:r>
          </a:p>
          <a:p>
            <a:r>
              <a:rPr lang="en-US">
                <a:cs typeface="Calibri"/>
              </a:rPr>
              <a:t>Two types of rewards:</a:t>
            </a:r>
          </a:p>
          <a:p>
            <a:pPr lvl="1"/>
            <a:r>
              <a:rPr lang="en-US">
                <a:ea typeface="+mn-lt"/>
                <a:cs typeface="+mn-lt"/>
              </a:rPr>
              <a:t>Propose a new valid block.</a:t>
            </a:r>
          </a:p>
          <a:p>
            <a:pPr lvl="1"/>
            <a:r>
              <a:rPr lang="en-US">
                <a:ea typeface="+mn-lt"/>
                <a:cs typeface="+mn-lt"/>
              </a:rPr>
              <a:t>Verify the validity for a block.</a:t>
            </a:r>
            <a:endParaRPr lang="en-US"/>
          </a:p>
          <a:p>
            <a:r>
              <a:rPr lang="en-US">
                <a:cs typeface="Calibri"/>
              </a:rPr>
              <a:t>Every miner will be assigned an identity, to verify the transactions in parallel.</a:t>
            </a:r>
          </a:p>
          <a:p>
            <a:r>
              <a:rPr lang="en-US">
                <a:cs typeface="Calibri"/>
              </a:rPr>
              <a:t>Miner can receive 3*base*vote  incentives for each attester identity the miner controls. </a:t>
            </a:r>
          </a:p>
          <a:p>
            <a:pPr lvl="1"/>
            <a:r>
              <a:rPr lang="en-US">
                <a:ea typeface="+mn-lt"/>
                <a:cs typeface="+mn-lt"/>
              </a:rPr>
              <a:t>base: pre-determined constant</a:t>
            </a:r>
          </a:p>
          <a:p>
            <a:pPr lvl="1"/>
            <a:r>
              <a:rPr lang="en-US">
                <a:ea typeface="+mn-lt"/>
                <a:cs typeface="+mn-lt"/>
              </a:rPr>
              <a:t>vote: percentage of attesters that online and actively submit votes.</a:t>
            </a:r>
            <a:endParaRPr lang="en-US"/>
          </a:p>
          <a:p>
            <a:r>
              <a:rPr lang="en-US">
                <a:cs typeface="Calibri"/>
              </a:rPr>
              <a:t>1/8*base*N incentives for block proposers.</a:t>
            </a:r>
          </a:p>
          <a:p>
            <a:pPr lvl="1"/>
            <a:endParaRPr lang="en-US">
              <a:cs typeface="Calibri"/>
            </a:endParaRPr>
          </a:p>
          <a:p>
            <a:pPr lvl="1"/>
            <a:endParaRPr lang="en-US">
              <a:cs typeface="Calibri"/>
            </a:endParaRPr>
          </a:p>
          <a:p>
            <a:pPr lvl="1"/>
            <a:endParaRPr lang="en-US">
              <a:cs typeface="Calibri"/>
            </a:endParaRPr>
          </a:p>
          <a:p>
            <a:pPr lvl="1"/>
            <a:endParaRPr lang="en-US">
              <a:cs typeface="Calibri"/>
            </a:endParaRPr>
          </a:p>
          <a:p>
            <a:pPr lvl="1"/>
            <a:endParaRPr lang="en-US">
              <a:cs typeface="Calibri"/>
            </a:endParaRPr>
          </a:p>
          <a:p>
            <a:pPr lvl="1"/>
            <a:endParaRPr lang="en-US">
              <a:cs typeface="Calibri"/>
            </a:endParaRPr>
          </a:p>
        </p:txBody>
      </p:sp>
      <p:pic>
        <p:nvPicPr>
          <p:cNvPr id="4" name="Picture 3" descr="Logo&#10;&#10;Description automatically generated">
            <a:extLst>
              <a:ext uri="{FF2B5EF4-FFF2-40B4-BE49-F238E27FC236}">
                <a16:creationId xmlns:a16="http://schemas.microsoft.com/office/drawing/2014/main" id="{48F431B9-4C45-D638-EC36-79A210FE6247}"/>
              </a:ext>
            </a:extLst>
          </p:cNvPr>
          <p:cNvPicPr>
            <a:picLocks noChangeAspect="1"/>
          </p:cNvPicPr>
          <p:nvPr/>
        </p:nvPicPr>
        <p:blipFill>
          <a:blip r:embed="rId2"/>
          <a:stretch>
            <a:fillRect/>
          </a:stretch>
        </p:blipFill>
        <p:spPr>
          <a:xfrm>
            <a:off x="11119756" y="5796675"/>
            <a:ext cx="811223" cy="967662"/>
          </a:xfrm>
          <a:prstGeom prst="rect">
            <a:avLst/>
          </a:prstGeom>
        </p:spPr>
      </p:pic>
    </p:spTree>
    <p:extLst>
      <p:ext uri="{BB962C8B-B14F-4D97-AF65-F5344CB8AC3E}">
        <p14:creationId xmlns:p14="http://schemas.microsoft.com/office/powerpoint/2010/main" val="2132568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A5E7-5A4F-D810-CADA-65A06380A6C1}"/>
              </a:ext>
            </a:extLst>
          </p:cNvPr>
          <p:cNvSpPr>
            <a:spLocks noGrp="1"/>
          </p:cNvSpPr>
          <p:nvPr>
            <p:ph type="title"/>
          </p:nvPr>
        </p:nvSpPr>
        <p:spPr/>
        <p:txBody>
          <a:bodyPr/>
          <a:lstStyle/>
          <a:p>
            <a:r>
              <a:rPr lang="en-NO"/>
              <a:t>Simulation plan</a:t>
            </a:r>
          </a:p>
        </p:txBody>
      </p:sp>
      <p:sp>
        <p:nvSpPr>
          <p:cNvPr id="3" name="Content Placeholder 2">
            <a:extLst>
              <a:ext uri="{FF2B5EF4-FFF2-40B4-BE49-F238E27FC236}">
                <a16:creationId xmlns:a16="http://schemas.microsoft.com/office/drawing/2014/main" id="{718922C3-823A-72D9-AFC2-1AC95AD4303E}"/>
              </a:ext>
            </a:extLst>
          </p:cNvPr>
          <p:cNvSpPr>
            <a:spLocks noGrp="1"/>
          </p:cNvSpPr>
          <p:nvPr>
            <p:ph idx="1"/>
          </p:nvPr>
        </p:nvSpPr>
        <p:spPr/>
        <p:txBody>
          <a:bodyPr/>
          <a:lstStyle/>
          <a:p>
            <a:r>
              <a:rPr lang="en-NO"/>
              <a:t>Build on the previous labs</a:t>
            </a:r>
          </a:p>
          <a:p>
            <a:r>
              <a:rPr lang="en-NO"/>
              <a:t>Strip out all non essentials</a:t>
            </a:r>
          </a:p>
          <a:p>
            <a:r>
              <a:rPr lang="en-NO"/>
              <a:t>Build automated application based on the interactive cli </a:t>
            </a:r>
          </a:p>
          <a:p>
            <a:endParaRPr lang="en-NO"/>
          </a:p>
        </p:txBody>
      </p:sp>
      <p:pic>
        <p:nvPicPr>
          <p:cNvPr id="4" name="Picture 3" descr="Logo&#10;&#10;Description automatically generated">
            <a:extLst>
              <a:ext uri="{FF2B5EF4-FFF2-40B4-BE49-F238E27FC236}">
                <a16:creationId xmlns:a16="http://schemas.microsoft.com/office/drawing/2014/main" id="{E7F94B92-0FB0-E1FB-3CB1-D34CA3E6ADC5}"/>
              </a:ext>
            </a:extLst>
          </p:cNvPr>
          <p:cNvPicPr>
            <a:picLocks noChangeAspect="1"/>
          </p:cNvPicPr>
          <p:nvPr/>
        </p:nvPicPr>
        <p:blipFill>
          <a:blip r:embed="rId3"/>
          <a:stretch>
            <a:fillRect/>
          </a:stretch>
        </p:blipFill>
        <p:spPr>
          <a:xfrm>
            <a:off x="11119756" y="5796675"/>
            <a:ext cx="811223" cy="967662"/>
          </a:xfrm>
          <a:prstGeom prst="rect">
            <a:avLst/>
          </a:prstGeom>
        </p:spPr>
      </p:pic>
    </p:spTree>
    <p:extLst>
      <p:ext uri="{BB962C8B-B14F-4D97-AF65-F5344CB8AC3E}">
        <p14:creationId xmlns:p14="http://schemas.microsoft.com/office/powerpoint/2010/main" val="3723607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1086</Words>
  <Application>Microsoft Macintosh PowerPoint</Application>
  <PresentationFormat>Widescreen</PresentationFormat>
  <Paragraphs>76</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var(--font-display)</vt:lpstr>
      <vt:lpstr>Office Theme</vt:lpstr>
      <vt:lpstr>Do the Rich Get Richer? Fairness Analysis for Blockchain Incentives</vt:lpstr>
      <vt:lpstr>Fairness</vt:lpstr>
      <vt:lpstr>PoW vs PoS</vt:lpstr>
      <vt:lpstr>Multi-Lottery PoS Incentive Mode</vt:lpstr>
      <vt:lpstr>Single-Lottery PoS Incentive Mode</vt:lpstr>
      <vt:lpstr>Compound PoS Incentive Mode</vt:lpstr>
      <vt:lpstr>Simulation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the Rich Get Richer? Fairness Analysis for Blockchain Incentives</dc:title>
  <dc:creator>Stephan Frederik Werner Brandasu</dc:creator>
  <cp:lastModifiedBy>Stephan Frederik Werner Brandasu</cp:lastModifiedBy>
  <cp:revision>1</cp:revision>
  <dcterms:created xsi:type="dcterms:W3CDTF">2022-09-26T08:26:44Z</dcterms:created>
  <dcterms:modified xsi:type="dcterms:W3CDTF">2022-09-26T10:52:10Z</dcterms:modified>
</cp:coreProperties>
</file>