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 id="2147483650" r:id="rId2"/>
    <p:sldMasterId id="2147483659" r:id="rId3"/>
    <p:sldMasterId id="2147483657" r:id="rId4"/>
  </p:sldMasterIdLst>
  <p:notesMasterIdLst>
    <p:notesMasterId r:id="rId6"/>
  </p:notesMasterIdLst>
  <p:handoutMasterIdLst>
    <p:handoutMasterId r:id="rId7"/>
  </p:handoutMasterIdLst>
  <p:sldIdLst>
    <p:sldId id="258" r:id="rId5"/>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pos="281">
          <p15:clr>
            <a:srgbClr val="A4A3A4"/>
          </p15:clr>
        </p15:guide>
        <p15:guide id="8" pos="2736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8BFD"/>
    <a:srgbClr val="BBB6FC"/>
    <a:srgbClr val="6699FF"/>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73D170-471F-65C6-2027-AE878C0640A7}" v="10" dt="2020-01-13T23:12:51.263"/>
    <p1510:client id="{382D21B4-9609-8C9E-0AEB-60C323A328AA}" v="904" dt="2020-01-13T08:27:58.389"/>
    <p1510:client id="{5237B853-B35F-6B3A-EBFF-DFA2860BD8D4}" v="81" dt="2020-01-13T20:59:59.977"/>
    <p1510:client id="{9418474F-EBED-4877-0FE0-AE48F0537EF9}" v="1" dt="2020-01-14T04:46:58.670"/>
    <p1510:client id="{C9618AC6-D962-09CD-A35F-B0A64C6CC2F6}" v="154" dt="2020-01-13T23:20:22.830"/>
    <p1510:client id="{F3190CBC-06F9-4D65-9C73-B4FAD41648D9}" v="1863" dt="2020-01-14T04:43:48.5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9096" y="-5616"/>
      </p:cViewPr>
      <p:guideLst>
        <p:guide orient="horz" pos="3318"/>
        <p:guide orient="horz" pos="288"/>
        <p:guide orient="horz" pos="20160"/>
        <p:guide orient="horz"/>
        <p:guide pos="581"/>
        <p:guide pos="27069"/>
        <p:guide pos="281"/>
        <p:guide pos="27369"/>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5/10/relationships/revisionInfo" Target="revisionInfo.xml"/><Relationship Id="rId3" Type="http://schemas.openxmlformats.org/officeDocument/2006/relationships/slideMaster" Target="slideMasters/slideMaster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1/14/2020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1/14/2020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A1A87D-CAF7-4BDC-A0D3-C0DBEDE81619}" type="slidenum">
              <a:rPr lang="en-US" smtClean="0"/>
              <a:pPr/>
              <a:t>1</a:t>
            </a:fld>
            <a:endParaRPr lang="en-US"/>
          </a:p>
        </p:txBody>
      </p:sp>
    </p:spTree>
    <p:extLst>
      <p:ext uri="{BB962C8B-B14F-4D97-AF65-F5344CB8AC3E}">
        <p14:creationId xmlns:p14="http://schemas.microsoft.com/office/powerpoint/2010/main" val="142078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Enter your text here</a:t>
            </a:r>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add) INTRODUCTION or ABSTRACT</a:t>
            </a:r>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Enter your text here</a:t>
            </a:r>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add)  OBJECTIVES</a:t>
            </a:r>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Enter your text here</a:t>
            </a:r>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(header)  MATERIALS &amp; METHODS</a:t>
            </a:r>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Enter your text here</a:t>
            </a:r>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add)  RESULTS</a:t>
            </a:r>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add) CONCLUSIONS</a:t>
            </a:r>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Enter your text here</a:t>
            </a:r>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add) REFERENCES</a:t>
            </a:r>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Enter your text here</a:t>
            </a:r>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add)  ACKNOWLEDGEMENTS or CONTACT</a:t>
            </a:r>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Enter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54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96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edit)  MATERIALS &amp; METHODS</a:t>
            </a:r>
          </a:p>
        </p:txBody>
      </p:sp>
      <p:sp>
        <p:nvSpPr>
          <p:cNvPr id="23" name="Text Placeholder 3"/>
          <p:cNvSpPr>
            <a:spLocks noGrp="1"/>
          </p:cNvSpPr>
          <p:nvPr>
            <p:ph type="body" sz="quarter" idx="23" hasCustomPrompt="1"/>
          </p:nvPr>
        </p:nvSpPr>
        <p:spPr>
          <a:xfrm>
            <a:off x="22448845" y="6378481"/>
            <a:ext cx="10048874"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4" name="Text Placeholder 5"/>
          <p:cNvSpPr>
            <a:spLocks noGrp="1"/>
          </p:cNvSpPr>
          <p:nvPr>
            <p:ph type="body" sz="quarter" idx="24" hasCustomPrompt="1"/>
          </p:nvPr>
        </p:nvSpPr>
        <p:spPr>
          <a:xfrm>
            <a:off x="22440906"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edit)  RESULTS</a:t>
            </a:r>
          </a:p>
        </p:txBody>
      </p:sp>
      <p:sp>
        <p:nvSpPr>
          <p:cNvPr id="25" name="Text Placeholder 5"/>
          <p:cNvSpPr>
            <a:spLocks noGrp="1"/>
          </p:cNvSpPr>
          <p:nvPr>
            <p:ph type="body" sz="quarter" idx="25" hasCustomPrompt="1"/>
          </p:nvPr>
        </p:nvSpPr>
        <p:spPr>
          <a:xfrm>
            <a:off x="33422043"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edit)  CONCLUSIONS</a:t>
            </a:r>
          </a:p>
        </p:txBody>
      </p:sp>
      <p:sp>
        <p:nvSpPr>
          <p:cNvPr id="26" name="Text Placeholder 3"/>
          <p:cNvSpPr>
            <a:spLocks noGrp="1"/>
          </p:cNvSpPr>
          <p:nvPr>
            <p:ph type="body" sz="quarter" idx="26" hasCustomPrompt="1"/>
          </p:nvPr>
        </p:nvSpPr>
        <p:spPr>
          <a:xfrm>
            <a:off x="33422043" y="6378481"/>
            <a:ext cx="10047018"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7" name="Text Placeholder 5"/>
          <p:cNvSpPr>
            <a:spLocks noGrp="1"/>
          </p:cNvSpPr>
          <p:nvPr>
            <p:ph type="body" sz="quarter" idx="27" hasCustomPrompt="1"/>
          </p:nvPr>
        </p:nvSpPr>
        <p:spPr>
          <a:xfrm>
            <a:off x="33422043"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edit)  REFERENCES</a:t>
            </a:r>
          </a:p>
        </p:txBody>
      </p:sp>
      <p:sp>
        <p:nvSpPr>
          <p:cNvPr id="28" name="Text Placeholder 3"/>
          <p:cNvSpPr>
            <a:spLocks noGrp="1"/>
          </p:cNvSpPr>
          <p:nvPr>
            <p:ph type="body" sz="quarter" idx="28" hasCustomPrompt="1"/>
          </p:nvPr>
        </p:nvSpPr>
        <p:spPr>
          <a:xfrm>
            <a:off x="33422043" y="15011402"/>
            <a:ext cx="10052050"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9" name="Text Placeholder 5"/>
          <p:cNvSpPr>
            <a:spLocks noGrp="1"/>
          </p:cNvSpPr>
          <p:nvPr>
            <p:ph type="body" sz="quarter" idx="29" hasCustomPrompt="1"/>
          </p:nvPr>
        </p:nvSpPr>
        <p:spPr>
          <a:xfrm>
            <a:off x="33422043"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edit)  ACKNOWLEDGEMENTS or  CONTACT</a:t>
            </a:r>
          </a:p>
        </p:txBody>
      </p:sp>
      <p:sp>
        <p:nvSpPr>
          <p:cNvPr id="30" name="Text Placeholder 3"/>
          <p:cNvSpPr>
            <a:spLocks noGrp="1"/>
          </p:cNvSpPr>
          <p:nvPr>
            <p:ph type="body" sz="quarter" idx="30" hasCustomPrompt="1"/>
          </p:nvPr>
        </p:nvSpPr>
        <p:spPr>
          <a:xfrm>
            <a:off x="33422043" y="26433446"/>
            <a:ext cx="10052050"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54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96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thout Quick Guides -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edit)  MATERIALS &amp; METHODS</a:t>
            </a:r>
          </a:p>
        </p:txBody>
      </p:sp>
      <p:sp>
        <p:nvSpPr>
          <p:cNvPr id="23" name="Text Placeholder 3"/>
          <p:cNvSpPr>
            <a:spLocks noGrp="1"/>
          </p:cNvSpPr>
          <p:nvPr>
            <p:ph type="body" sz="quarter" idx="23" hasCustomPrompt="1"/>
          </p:nvPr>
        </p:nvSpPr>
        <p:spPr>
          <a:xfrm>
            <a:off x="22448845" y="6378481"/>
            <a:ext cx="10048874"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4" name="Text Placeholder 5"/>
          <p:cNvSpPr>
            <a:spLocks noGrp="1"/>
          </p:cNvSpPr>
          <p:nvPr>
            <p:ph type="body" sz="quarter" idx="24" hasCustomPrompt="1"/>
          </p:nvPr>
        </p:nvSpPr>
        <p:spPr>
          <a:xfrm>
            <a:off x="22440906"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edit)  RESULTS</a:t>
            </a:r>
          </a:p>
        </p:txBody>
      </p:sp>
      <p:sp>
        <p:nvSpPr>
          <p:cNvPr id="25" name="Text Placeholder 5"/>
          <p:cNvSpPr>
            <a:spLocks noGrp="1"/>
          </p:cNvSpPr>
          <p:nvPr>
            <p:ph type="body" sz="quarter" idx="25" hasCustomPrompt="1"/>
          </p:nvPr>
        </p:nvSpPr>
        <p:spPr>
          <a:xfrm>
            <a:off x="33422043"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edit)  CONCLUSIONS</a:t>
            </a:r>
          </a:p>
        </p:txBody>
      </p:sp>
      <p:sp>
        <p:nvSpPr>
          <p:cNvPr id="26" name="Text Placeholder 3"/>
          <p:cNvSpPr>
            <a:spLocks noGrp="1"/>
          </p:cNvSpPr>
          <p:nvPr>
            <p:ph type="body" sz="quarter" idx="26" hasCustomPrompt="1"/>
          </p:nvPr>
        </p:nvSpPr>
        <p:spPr>
          <a:xfrm>
            <a:off x="33422043" y="6378481"/>
            <a:ext cx="10047018"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7" name="Text Placeholder 5"/>
          <p:cNvSpPr>
            <a:spLocks noGrp="1"/>
          </p:cNvSpPr>
          <p:nvPr>
            <p:ph type="body" sz="quarter" idx="27" hasCustomPrompt="1"/>
          </p:nvPr>
        </p:nvSpPr>
        <p:spPr>
          <a:xfrm>
            <a:off x="33422043"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edit)  REFERENCES</a:t>
            </a:r>
          </a:p>
        </p:txBody>
      </p:sp>
      <p:sp>
        <p:nvSpPr>
          <p:cNvPr id="28" name="Text Placeholder 3"/>
          <p:cNvSpPr>
            <a:spLocks noGrp="1"/>
          </p:cNvSpPr>
          <p:nvPr>
            <p:ph type="body" sz="quarter" idx="28" hasCustomPrompt="1"/>
          </p:nvPr>
        </p:nvSpPr>
        <p:spPr>
          <a:xfrm>
            <a:off x="33422043" y="15011402"/>
            <a:ext cx="10052050"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9" name="Text Placeholder 5"/>
          <p:cNvSpPr>
            <a:spLocks noGrp="1"/>
          </p:cNvSpPr>
          <p:nvPr>
            <p:ph type="body" sz="quarter" idx="29" hasCustomPrompt="1"/>
          </p:nvPr>
        </p:nvSpPr>
        <p:spPr>
          <a:xfrm>
            <a:off x="33422043"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edit)  ACKNOWLEDGEMENTS or  CONTACT</a:t>
            </a:r>
          </a:p>
        </p:txBody>
      </p:sp>
      <p:sp>
        <p:nvSpPr>
          <p:cNvPr id="30" name="Text Placeholder 3"/>
          <p:cNvSpPr>
            <a:spLocks noGrp="1"/>
          </p:cNvSpPr>
          <p:nvPr>
            <p:ph type="body" sz="quarter" idx="30" hasCustomPrompt="1"/>
          </p:nvPr>
        </p:nvSpPr>
        <p:spPr>
          <a:xfrm>
            <a:off x="33422043" y="26433446"/>
            <a:ext cx="10052050"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54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96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title</a:t>
            </a:r>
          </a:p>
        </p:txBody>
      </p:sp>
    </p:spTree>
    <p:extLst>
      <p:ext uri="{BB962C8B-B14F-4D97-AF65-F5344CB8AC3E}">
        <p14:creationId xmlns:p14="http://schemas.microsoft.com/office/powerpoint/2010/main" val="861757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add) INTRODUCTION or ABSTRACT</a:t>
            </a:r>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add)  OBJECTIVES</a:t>
            </a:r>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add)  MATERIALS &amp; METHODS</a:t>
            </a:r>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add)  RESULTS</a:t>
            </a:r>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add)  CONCLUSIONS</a:t>
            </a:r>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a:t>(click to add)  REFERENCES</a:t>
            </a:r>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add)  ACKNOWLEDGEMENTS  or  CONTACT</a:t>
            </a:r>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54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96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4.xml"/><Relationship Id="rId1" Type="http://schemas.openxmlformats.org/officeDocument/2006/relationships/slideLayout" Target="../slideLayouts/slideLayout4.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accent6">
                <a:lumMod val="20000"/>
                <a:lumOff val="80000"/>
              </a:schemeClr>
            </a:gs>
            <a:gs pos="100000">
              <a:schemeClr val="bg1"/>
            </a:gs>
          </a:gsLst>
          <a:lin ang="5400000" scaled="1"/>
        </a:gradFill>
        <a:effectLst/>
      </p:bgPr>
    </p:bg>
    <p:spTree>
      <p:nvGrpSpPr>
        <p:cNvPr id="1" name=""/>
        <p:cNvGrpSpPr/>
        <p:nvPr/>
      </p:nvGrpSpPr>
      <p:grpSpPr>
        <a:xfrm>
          <a:off x="0" y="0"/>
          <a:ext cx="0" cy="0"/>
          <a:chOff x="0" y="0"/>
          <a:chExt cx="0" cy="0"/>
        </a:xfrm>
      </p:grpSpPr>
      <p:sp>
        <p:nvSpPr>
          <p:cNvPr id="35" name="Rounded Rectangle 34"/>
          <p:cNvSpPr/>
          <p:nvPr userDrawn="1"/>
        </p:nvSpPr>
        <p:spPr>
          <a:xfrm>
            <a:off x="789907" y="5392017"/>
            <a:ext cx="42170157"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userDrawn="1"/>
        </p:nvSpPr>
        <p:spPr>
          <a:xfrm>
            <a:off x="0" y="0"/>
            <a:ext cx="43891200" cy="48006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p:cNvCxnSpPr/>
          <p:nvPr userDrawn="1"/>
        </p:nvCxnSpPr>
        <p:spPr>
          <a:xfrm>
            <a:off x="0" y="4800600"/>
            <a:ext cx="43891200" cy="0"/>
          </a:xfrm>
          <a:prstGeom prst="line">
            <a:avLst/>
          </a:prstGeom>
          <a:ln w="174625"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38" name="Text Box 14"/>
          <p:cNvSpPr txBox="1">
            <a:spLocks noChangeArrowheads="1"/>
          </p:cNvSpPr>
          <p:nvPr userDrawn="1"/>
        </p:nvSpPr>
        <p:spPr bwMode="auto">
          <a:xfrm>
            <a:off x="1484177" y="32124583"/>
            <a:ext cx="2514600" cy="379588"/>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200" b="1">
                <a:solidFill>
                  <a:schemeClr val="bg1">
                    <a:lumMod val="75000"/>
                  </a:schemeClr>
                </a:solidFill>
                <a:latin typeface="Arial" charset="0"/>
              </a:rPr>
              <a:t>www.PosterPresentations.com</a:t>
            </a:r>
          </a:p>
        </p:txBody>
      </p:sp>
      <p:graphicFrame>
        <p:nvGraphicFramePr>
          <p:cNvPr id="39" name="Table 38">
            <a:extLst>
              <a:ext uri="{FF2B5EF4-FFF2-40B4-BE49-F238E27FC236}">
                <a16:creationId xmlns:a16="http://schemas.microsoft.com/office/drawing/2014/main" id="{F81CA8CE-59DF-4841-8B47-D59A40CA747C}"/>
              </a:ext>
            </a:extLst>
          </p:cNvPr>
          <p:cNvGraphicFramePr>
            <a:graphicFrameLocks noGrp="1"/>
          </p:cNvGraphicFramePr>
          <p:nvPr userDrawn="1">
            <p:extLst>
              <p:ext uri="{D42A27DB-BD31-4B8C-83A1-F6EECF244321}">
                <p14:modId xmlns:p14="http://schemas.microsoft.com/office/powerpoint/2010/main" val="2677946538"/>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a:solidFill>
                            <a:srgbClr val="1F3A4E"/>
                          </a:solidFill>
                          <a:latin typeface="Arial Black" panose="020B0A04020102020204" pitchFamily="34" charset="0"/>
                        </a:rPr>
                        <a:t>QUICK START GUIDE</a:t>
                      </a:r>
                      <a:br>
                        <a:rPr lang="en-US" sz="3600" b="0" spc="600">
                          <a:solidFill>
                            <a:srgbClr val="1F3A4E"/>
                          </a:solidFill>
                          <a:latin typeface="Arial Black" panose="020B0A04020102020204" pitchFamily="34" charset="0"/>
                        </a:rPr>
                      </a:br>
                      <a:r>
                        <a:rPr lang="en-US" sz="2800" b="1" spc="0">
                          <a:solidFill>
                            <a:srgbClr val="FF0000"/>
                          </a:solidFill>
                          <a:latin typeface="Trebuchet MS" pitchFamily="34" charset="0"/>
                        </a:rPr>
                        <a:t>(THIS SIDEBAR WILL NOT PRINT)</a:t>
                      </a:r>
                      <a:endParaRPr lang="en-US" sz="3600" b="1" spc="600">
                        <a:solidFill>
                          <a:schemeClr val="bg1"/>
                        </a:solidFill>
                        <a:latin typeface="Trebuchet MS" pitchFamily="34" charset="0"/>
                      </a:endParaRPr>
                    </a:p>
                  </a:txBody>
                  <a:tcPr marL="182880" marT="137160">
                    <a:solidFill>
                      <a:srgbClr val="FFC000"/>
                    </a:solidFill>
                  </a:tcPr>
                </a:tc>
                <a:tc hMerge="1">
                  <a:txBody>
                    <a:bodyPr/>
                    <a:lstStyle/>
                    <a:p>
                      <a:endParaRPr lang="en-US"/>
                    </a:p>
                  </a:txBody>
                  <a:tcPr/>
                </a:tc>
                <a:extLst>
                  <a:ext uri="{0D108BD9-81ED-4DB2-BD59-A6C34878D82A}">
                    <a16:rowId xmlns:a16="http://schemas.microsoft.com/office/drawing/2014/main" val="10000"/>
                  </a:ext>
                </a:extLst>
              </a:tr>
              <a:tr h="4206624">
                <a:tc gridSpan="2">
                  <a:txBody>
                    <a:bodyPr/>
                    <a:lstStyle/>
                    <a:p>
                      <a:pPr defTabSz="3765639"/>
                      <a:r>
                        <a:rPr lang="en-US" sz="2000" i="0">
                          <a:solidFill>
                            <a:srgbClr val="D9D9D9"/>
                          </a:solidFill>
                          <a:latin typeface="Arial"/>
                          <a:cs typeface="Arial"/>
                        </a:rPr>
                        <a:t>This PowerPoint template produces a </a:t>
                      </a:r>
                      <a:r>
                        <a:rPr lang="en-US" sz="2000" i="0">
                          <a:solidFill>
                            <a:srgbClr val="FFC000"/>
                          </a:solidFill>
                          <a:latin typeface="Arial"/>
                          <a:cs typeface="Arial"/>
                        </a:rPr>
                        <a:t>36"x48" </a:t>
                      </a:r>
                      <a:r>
                        <a:rPr lang="en-US" sz="2000" i="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a:solidFill>
                          <a:srgbClr val="D9D9D9"/>
                        </a:solidFill>
                        <a:latin typeface="Arial"/>
                        <a:cs typeface="Arial"/>
                      </a:endParaRPr>
                    </a:p>
                    <a:p>
                      <a:pPr defTabSz="3765639"/>
                      <a:r>
                        <a:rPr lang="en-US" sz="2000" i="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err="1">
                          <a:solidFill>
                            <a:srgbClr val="FFC000"/>
                          </a:solidFill>
                          <a:latin typeface="Arial"/>
                          <a:cs typeface="Arial"/>
                        </a:rPr>
                        <a:t>PosterPresentations.com</a:t>
                      </a:r>
                      <a:r>
                        <a:rPr lang="en-US" sz="2000" i="0">
                          <a:solidFill>
                            <a:srgbClr val="D9D9D9"/>
                          </a:solidFill>
                          <a:latin typeface="Arial"/>
                          <a:cs typeface="Arial"/>
                        </a:rPr>
                        <a:t> and click on the  </a:t>
                      </a:r>
                      <a:r>
                        <a:rPr lang="en-US" sz="2000" i="0">
                          <a:solidFill>
                            <a:srgbClr val="FFC000"/>
                          </a:solidFill>
                          <a:latin typeface="Arial"/>
                          <a:cs typeface="Arial"/>
                        </a:rPr>
                        <a:t>HELP DESK</a:t>
                      </a:r>
                      <a:r>
                        <a:rPr lang="en-US" sz="2000" i="0" baseline="0">
                          <a:solidFill>
                            <a:srgbClr val="D9D9D9"/>
                          </a:solidFill>
                          <a:latin typeface="Arial"/>
                          <a:cs typeface="Arial"/>
                        </a:rPr>
                        <a:t> </a:t>
                      </a:r>
                      <a:r>
                        <a:rPr lang="en-US" sz="2000" i="0">
                          <a:solidFill>
                            <a:srgbClr val="D9D9D9"/>
                          </a:solidFill>
                          <a:latin typeface="Arial"/>
                          <a:cs typeface="Arial"/>
                        </a:rPr>
                        <a:t>tab.</a:t>
                      </a:r>
                    </a:p>
                    <a:p>
                      <a:pPr defTabSz="3765639"/>
                      <a:endParaRPr lang="en-US" sz="2000" i="0">
                        <a:solidFill>
                          <a:srgbClr val="D9D9D9"/>
                        </a:solidFill>
                        <a:latin typeface="Arial"/>
                        <a:cs typeface="Arial"/>
                      </a:endParaRPr>
                    </a:p>
                    <a:p>
                      <a:pPr defTabSz="3765639"/>
                      <a:r>
                        <a:rPr lang="en-US" sz="2000" i="0">
                          <a:solidFill>
                            <a:srgbClr val="D9D9D9"/>
                          </a:solidFill>
                          <a:latin typeface="Arial"/>
                          <a:cs typeface="Arial"/>
                        </a:rPr>
                        <a:t>To print your poster using our same-day professional printing service, go online to </a:t>
                      </a:r>
                      <a:r>
                        <a:rPr lang="en-US" sz="2000" i="0" err="1">
                          <a:solidFill>
                            <a:srgbClr val="FFC000"/>
                          </a:solidFill>
                          <a:latin typeface="Arial"/>
                          <a:cs typeface="Arial"/>
                        </a:rPr>
                        <a:t>PosterPresentations.com</a:t>
                      </a:r>
                      <a:r>
                        <a:rPr lang="en-US" sz="2000" i="0">
                          <a:solidFill>
                            <a:srgbClr val="D9D9D9"/>
                          </a:solidFill>
                          <a:latin typeface="Arial"/>
                          <a:cs typeface="Arial"/>
                        </a:rPr>
                        <a:t> and click on "</a:t>
                      </a:r>
                      <a:r>
                        <a:rPr lang="en-US" sz="2000" i="0">
                          <a:solidFill>
                            <a:srgbClr val="FFC000"/>
                          </a:solidFill>
                          <a:latin typeface="Arial"/>
                          <a:cs typeface="Arial"/>
                        </a:rPr>
                        <a:t>Order your poster</a:t>
                      </a:r>
                      <a:r>
                        <a:rPr lang="en-US" sz="2000" i="0">
                          <a:solidFill>
                            <a:srgbClr val="D9D9D9"/>
                          </a:solidFill>
                          <a:latin typeface="Arial"/>
                          <a:cs typeface="Arial"/>
                        </a:rPr>
                        <a:t>".</a:t>
                      </a:r>
                      <a:endParaRPr lang="en-US" sz="2000" b="1">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a:solidFill>
                          <a:srgbClr val="1F3A4E"/>
                        </a:solidFill>
                      </a:endParaRPr>
                    </a:p>
                    <a:p>
                      <a:pPr algn="ctr"/>
                      <a:endParaRPr lang="en-US" sz="2000">
                        <a:solidFill>
                          <a:srgbClr val="1F3A4E"/>
                        </a:solidFill>
                      </a:endParaRPr>
                    </a:p>
                    <a:p>
                      <a:pPr algn="ctr"/>
                      <a:r>
                        <a:rPr lang="en-US" sz="2000">
                          <a:solidFill>
                            <a:schemeClr val="bg1"/>
                          </a:solidFill>
                          <a:latin typeface="Arial" panose="020B0604020202020204" pitchFamily="34" charset="0"/>
                          <a:cs typeface="Arial" panose="020B0604020202020204" pitchFamily="34" charset="0"/>
                        </a:rPr>
                        <a:t>This is a template for a </a:t>
                      </a:r>
                    </a:p>
                    <a:p>
                      <a:pPr algn="ctr"/>
                      <a:r>
                        <a:rPr lang="en-US" sz="2000">
                          <a:solidFill>
                            <a:schemeClr val="bg1"/>
                          </a:solidFill>
                          <a:latin typeface="Arial" panose="020B0604020202020204" pitchFamily="34" charset="0"/>
                          <a:cs typeface="Arial" panose="020B0604020202020204" pitchFamily="34" charset="0"/>
                        </a:rPr>
                        <a:t>presentation poster</a:t>
                      </a:r>
                      <a:br>
                        <a:rPr lang="en-US" sz="2000">
                          <a:solidFill>
                            <a:schemeClr val="bg1"/>
                          </a:solidFill>
                          <a:latin typeface="Arial" panose="020B0604020202020204" pitchFamily="34" charset="0"/>
                          <a:cs typeface="Arial" panose="020B0604020202020204" pitchFamily="34" charset="0"/>
                        </a:rPr>
                      </a:br>
                      <a:r>
                        <a:rPr lang="en-US" sz="3600" b="1">
                          <a:solidFill>
                            <a:srgbClr val="FFC000"/>
                          </a:solidFill>
                          <a:latin typeface="Arial" panose="020B0604020202020204" pitchFamily="34" charset="0"/>
                          <a:cs typeface="Arial" panose="020B0604020202020204" pitchFamily="34" charset="0"/>
                        </a:rPr>
                        <a:t>36 inches tall</a:t>
                      </a:r>
                      <a:br>
                        <a:rPr lang="en-US" sz="3600" b="1">
                          <a:solidFill>
                            <a:srgbClr val="FFC000"/>
                          </a:solidFill>
                          <a:latin typeface="Arial" panose="020B0604020202020204" pitchFamily="34" charset="0"/>
                          <a:cs typeface="Arial" panose="020B0604020202020204" pitchFamily="34" charset="0"/>
                        </a:rPr>
                      </a:br>
                      <a:r>
                        <a:rPr lang="en-US" sz="3600" b="1">
                          <a:solidFill>
                            <a:srgbClr val="FFC000"/>
                          </a:solidFill>
                          <a:latin typeface="Arial" panose="020B0604020202020204" pitchFamily="34" charset="0"/>
                          <a:cs typeface="Arial" panose="020B0604020202020204" pitchFamily="34" charset="0"/>
                        </a:rPr>
                        <a:t>by</a:t>
                      </a:r>
                      <a:br>
                        <a:rPr lang="en-US" sz="3600" b="1">
                          <a:solidFill>
                            <a:srgbClr val="FFC000"/>
                          </a:solidFill>
                          <a:latin typeface="Arial" panose="020B0604020202020204" pitchFamily="34" charset="0"/>
                          <a:cs typeface="Arial" panose="020B0604020202020204" pitchFamily="34" charset="0"/>
                        </a:rPr>
                      </a:br>
                      <a:r>
                        <a:rPr lang="en-US" sz="3600" b="1">
                          <a:solidFill>
                            <a:srgbClr val="FFC000"/>
                          </a:solidFill>
                          <a:latin typeface="Arial" panose="020B0604020202020204" pitchFamily="34" charset="0"/>
                          <a:cs typeface="Arial" panose="020B0604020202020204" pitchFamily="34" charset="0"/>
                        </a:rPr>
                        <a:t>48 inches wide</a:t>
                      </a:r>
                      <a:br>
                        <a:rPr lang="en-US" sz="2000">
                          <a:solidFill>
                            <a:schemeClr val="bg1"/>
                          </a:solidFill>
                          <a:latin typeface="Arial" panose="020B0604020202020204" pitchFamily="34" charset="0"/>
                          <a:cs typeface="Arial" panose="020B0604020202020204" pitchFamily="34" charset="0"/>
                        </a:rPr>
                      </a:br>
                      <a:endParaRPr lang="en-US" sz="200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a:solidFill>
                            <a:srgbClr val="FFC000"/>
                          </a:solidFill>
                          <a:latin typeface="Arial" panose="020B0604020202020204" pitchFamily="34" charset="0"/>
                          <a:cs typeface="Arial" panose="020B0604020202020204" pitchFamily="34" charset="0"/>
                        </a:rPr>
                        <a:t>Important: Check the template size</a:t>
                      </a:r>
                      <a:br>
                        <a:rPr lang="en-US" sz="2000" b="0" baseline="0">
                          <a:solidFill>
                            <a:srgbClr val="FFC000"/>
                          </a:solidFill>
                          <a:latin typeface="Arial" panose="020B0604020202020204" pitchFamily="34" charset="0"/>
                          <a:cs typeface="Arial" panose="020B0604020202020204" pitchFamily="34" charset="0"/>
                        </a:rPr>
                      </a:br>
                      <a:r>
                        <a:rPr lang="en-US" sz="2000" b="0" baseline="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a:solidFill>
                            <a:srgbClr val="D9D9D9"/>
                          </a:solidFill>
                          <a:latin typeface="Arial" panose="020B0604020202020204" pitchFamily="34" charset="0"/>
                          <a:cs typeface="Arial" panose="020B0604020202020204" pitchFamily="34" charset="0"/>
                        </a:rPr>
                      </a:br>
                      <a:r>
                        <a:rPr lang="en-US" sz="2000" b="0" baseline="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a:solidFill>
                            <a:srgbClr val="D9D9D9"/>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30 tall x 40 wide</a:t>
                      </a:r>
                      <a:br>
                        <a:rPr lang="en-US" sz="2000" b="0" baseline="0">
                          <a:solidFill>
                            <a:srgbClr val="FFC000"/>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42 tall x 56 wide</a:t>
                      </a:r>
                      <a:br>
                        <a:rPr lang="en-US" sz="2000" b="0" baseline="0">
                          <a:solidFill>
                            <a:srgbClr val="FFC000"/>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a:solidFill>
                          <a:srgbClr val="1F3A4E"/>
                        </a:solidFill>
                      </a:endParaRPr>
                    </a:p>
                  </a:txBody>
                  <a:tcPr>
                    <a:blipFill rotWithShape="1">
                      <a:blip r:embed="rId3"/>
                      <a:stretch>
                        <a:fillRect/>
                      </a:stretch>
                    </a:blipFill>
                  </a:tcPr>
                </a:tc>
                <a:tc>
                  <a:txBody>
                    <a:bodyPr/>
                    <a:lstStyle/>
                    <a:p>
                      <a:pPr algn="l"/>
                      <a:r>
                        <a:rPr lang="en-US" sz="2400" b="1" baseline="0">
                          <a:solidFill>
                            <a:srgbClr val="FFC000"/>
                          </a:solidFill>
                          <a:latin typeface="Arial" panose="020B0604020202020204" pitchFamily="34" charset="0"/>
                          <a:cs typeface="Arial" panose="020B0604020202020204" pitchFamily="34" charset="0"/>
                        </a:rPr>
                        <a:t>How to </a:t>
                      </a:r>
                      <a:r>
                        <a:rPr lang="en-US" sz="4000" b="1" baseline="0">
                          <a:solidFill>
                            <a:srgbClr val="FFC000"/>
                          </a:solidFill>
                          <a:latin typeface="Arial" panose="020B0604020202020204" pitchFamily="34" charset="0"/>
                          <a:cs typeface="Arial" panose="020B0604020202020204" pitchFamily="34" charset="0"/>
                        </a:rPr>
                        <a:t>Zoom in </a:t>
                      </a:r>
                      <a:r>
                        <a:rPr lang="en-US" sz="2400" b="1" baseline="0">
                          <a:solidFill>
                            <a:srgbClr val="FFC000"/>
                          </a:solidFill>
                          <a:latin typeface="Arial" panose="020B0604020202020204" pitchFamily="34" charset="0"/>
                          <a:cs typeface="Arial" panose="020B0604020202020204" pitchFamily="34" charset="0"/>
                        </a:rPr>
                        <a:t>and </a:t>
                      </a:r>
                      <a:r>
                        <a:rPr lang="en-US" sz="1800" b="1" baseline="0">
                          <a:solidFill>
                            <a:srgbClr val="FFC000"/>
                          </a:solidFill>
                          <a:latin typeface="Arial" panose="020B0604020202020204" pitchFamily="34" charset="0"/>
                          <a:cs typeface="Arial" panose="020B0604020202020204" pitchFamily="34" charset="0"/>
                        </a:rPr>
                        <a:t>out</a:t>
                      </a:r>
                      <a:endParaRPr lang="en-US" sz="2400" b="1" baseline="0">
                        <a:solidFill>
                          <a:srgbClr val="FFC000"/>
                        </a:solidFill>
                        <a:latin typeface="Arial" panose="020B0604020202020204" pitchFamily="34" charset="0"/>
                        <a:cs typeface="Arial" panose="020B0604020202020204" pitchFamily="34" charset="0"/>
                      </a:endParaRPr>
                    </a:p>
                    <a:p>
                      <a:pPr algn="l"/>
                      <a:r>
                        <a:rPr lang="en-US" sz="2000" b="0" baseline="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a:solidFill>
                            <a:srgbClr val="D9D9D9"/>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1. </a:t>
                      </a:r>
                      <a:r>
                        <a:rPr lang="en-US" sz="2000" b="0" baseline="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a:solidFill>
                            <a:srgbClr val="D9D9D9"/>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2. </a:t>
                      </a:r>
                      <a:r>
                        <a:rPr lang="en-US" sz="2000" b="0" baseline="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a:solidFill>
                            <a:srgbClr val="FFC000"/>
                          </a:solidFill>
                          <a:latin typeface="Arial" panose="020B0604020202020204" pitchFamily="34" charset="0"/>
                          <a:cs typeface="Arial" panose="020B0604020202020204" pitchFamily="34" charset="0"/>
                        </a:rPr>
                        <a:t>Ruler and Guides</a:t>
                      </a:r>
                      <a:br>
                        <a:rPr lang="en-US" sz="2000" b="0" baseline="0">
                          <a:solidFill>
                            <a:srgbClr val="FFC000"/>
                          </a:solidFill>
                          <a:latin typeface="Arial" panose="020B0604020202020204" pitchFamily="34" charset="0"/>
                          <a:cs typeface="Arial" panose="020B0604020202020204" pitchFamily="34" charset="0"/>
                        </a:rPr>
                      </a:br>
                      <a:r>
                        <a:rPr lang="en-US" sz="2000" b="0" baseline="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a:solidFill>
                          <a:srgbClr val="1F3A4E"/>
                        </a:solidFill>
                      </a:endParaRPr>
                    </a:p>
                  </a:txBody>
                  <a:tcPr>
                    <a:blipFill rotWithShape="1">
                      <a:blip r:embed="rId4"/>
                      <a:stretch>
                        <a:fillRect/>
                      </a:stretch>
                    </a:blipFill>
                  </a:tcPr>
                </a:tc>
                <a:tc>
                  <a:txBody>
                    <a:bodyPr/>
                    <a:lstStyle/>
                    <a:p>
                      <a:pPr marL="0" lvl="1" indent="0" algn="l" defTabSz="114300"/>
                      <a:r>
                        <a:rPr lang="en-US" sz="2400" b="1" baseline="0">
                          <a:solidFill>
                            <a:srgbClr val="FFC000"/>
                          </a:solidFill>
                          <a:latin typeface="Arial" panose="020B0604020202020204" pitchFamily="34" charset="0"/>
                          <a:cs typeface="Arial" panose="020B0604020202020204" pitchFamily="34" charset="0"/>
                        </a:rPr>
                        <a:t>Headers and text containers</a:t>
                      </a:r>
                      <a:br>
                        <a:rPr lang="en-US" sz="2000" b="0" baseline="0">
                          <a:solidFill>
                            <a:schemeClr val="bg1"/>
                          </a:solidFill>
                          <a:latin typeface="Arial" panose="020B0604020202020204" pitchFamily="34" charset="0"/>
                          <a:cs typeface="Arial" panose="020B0604020202020204" pitchFamily="34" charset="0"/>
                        </a:rPr>
                      </a:br>
                      <a:r>
                        <a:rPr lang="en-US" sz="2000" b="0" baseline="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a:solidFill>
                            <a:schemeClr val="bg1"/>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a:t>
                      </a:r>
                      <a:r>
                        <a:rPr lang="en-US" sz="2000" b="0" baseline="0">
                          <a:solidFill>
                            <a:schemeClr val="bg1"/>
                          </a:solidFill>
                          <a:latin typeface="Arial" panose="020B0604020202020204" pitchFamily="34" charset="0"/>
                          <a:cs typeface="Arial" panose="020B0604020202020204" pitchFamily="34" charset="0"/>
                        </a:rPr>
                        <a:t> </a:t>
                      </a:r>
                      <a:r>
                        <a:rPr lang="en-US" sz="2000" b="0" baseline="0">
                          <a:solidFill>
                            <a:srgbClr val="D9D9D9"/>
                          </a:solidFill>
                          <a:latin typeface="Arial" panose="020B0604020202020204" pitchFamily="34" charset="0"/>
                          <a:cs typeface="Arial" panose="020B0604020202020204" pitchFamily="34" charset="0"/>
                        </a:rPr>
                        <a:t>Click inside a section header to add its text. </a:t>
                      </a:r>
                      <a:br>
                        <a:rPr lang="en-US" sz="2000" b="0" baseline="0">
                          <a:solidFill>
                            <a:schemeClr val="bg1"/>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a:t>
                      </a:r>
                      <a:r>
                        <a:rPr lang="en-US" sz="2000" b="0" baseline="0">
                          <a:solidFill>
                            <a:schemeClr val="bg1"/>
                          </a:solidFill>
                          <a:latin typeface="Arial" panose="020B0604020202020204" pitchFamily="34" charset="0"/>
                          <a:cs typeface="Arial" panose="020B0604020202020204" pitchFamily="34" charset="0"/>
                        </a:rPr>
                        <a:t> </a:t>
                      </a:r>
                      <a:r>
                        <a:rPr lang="en-US" sz="2000" b="0" baseline="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a:solidFill>
                            <a:schemeClr val="bg1"/>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a:t>
                      </a:r>
                      <a:r>
                        <a:rPr lang="en-US" sz="2000" b="0" baseline="0">
                          <a:solidFill>
                            <a:schemeClr val="bg1"/>
                          </a:solidFill>
                          <a:latin typeface="Arial" panose="020B0604020202020204" pitchFamily="34" charset="0"/>
                          <a:cs typeface="Arial" panose="020B0604020202020204" pitchFamily="34" charset="0"/>
                        </a:rPr>
                        <a:t> </a:t>
                      </a:r>
                      <a:r>
                        <a:rPr lang="en-US" sz="2000" b="0" baseline="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a:solidFill>
                            <a:srgbClr val="FFC000"/>
                          </a:solidFill>
                          <a:latin typeface="Arial" panose="020B0604020202020204" pitchFamily="34" charset="0"/>
                          <a:cs typeface="Arial" panose="020B0604020202020204" pitchFamily="34" charset="0"/>
                        </a:rPr>
                        <a:t>Adding content to the poster</a:t>
                      </a:r>
                    </a:p>
                    <a:p>
                      <a:r>
                        <a:rPr lang="en-US" sz="2000" baseline="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8" name="Table 7">
            <a:extLst>
              <a:ext uri="{FF2B5EF4-FFF2-40B4-BE49-F238E27FC236}">
                <a16:creationId xmlns:a16="http://schemas.microsoft.com/office/drawing/2014/main" id="{07733046-A143-41AE-9668-823EBDF22EAA}"/>
              </a:ext>
            </a:extLst>
          </p:cNvPr>
          <p:cNvGraphicFramePr>
            <a:graphicFrameLocks noGrp="1"/>
          </p:cNvGraphicFramePr>
          <p:nvPr userDrawn="1">
            <p:extLst>
              <p:ext uri="{D42A27DB-BD31-4B8C-83A1-F6EECF244321}">
                <p14:modId xmlns:p14="http://schemas.microsoft.com/office/powerpoint/2010/main" val="3703067226"/>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a:solidFill>
                            <a:srgbClr val="1F3A4E"/>
                          </a:solidFill>
                          <a:latin typeface="Arial Black" panose="020B0A04020102020204" pitchFamily="34" charset="0"/>
                        </a:rPr>
                        <a:t>QUICK START GUIDE</a:t>
                      </a:r>
                      <a:br>
                        <a:rPr lang="en-US" sz="4000" b="0" spc="600">
                          <a:solidFill>
                            <a:srgbClr val="1F3A4E"/>
                          </a:solidFill>
                          <a:latin typeface="Arial Black" panose="020B0A04020102020204" pitchFamily="34" charset="0"/>
                        </a:rPr>
                      </a:br>
                      <a:r>
                        <a:rPr lang="en-US" sz="3200" b="1" spc="0">
                          <a:solidFill>
                            <a:srgbClr val="FF0000"/>
                          </a:solidFill>
                          <a:latin typeface="Trebuchet MS" pitchFamily="34" charset="0"/>
                        </a:rPr>
                        <a:t>(THIS SIDEBAR WILL NOT PRINT)</a:t>
                      </a:r>
                      <a:endParaRPr lang="en-US" sz="4000" b="1" spc="60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a:solidFill>
                          <a:srgbClr val="FFC000"/>
                        </a:solidFill>
                      </a:endParaRPr>
                    </a:p>
                    <a:p>
                      <a:pPr marL="0" indent="0" algn="l" defTabSz="114300"/>
                      <a:endParaRPr lang="en-US" sz="2400" b="0" baseline="0">
                        <a:solidFill>
                          <a:srgbClr val="D9D9D9"/>
                        </a:solidFill>
                        <a:latin typeface="Arial" panose="020B0604020202020204" pitchFamily="34" charset="0"/>
                        <a:cs typeface="Arial" panose="020B0604020202020204" pitchFamily="34" charset="0"/>
                      </a:endParaRPr>
                    </a:p>
                    <a:p>
                      <a:pPr marL="0" indent="0" algn="l" defTabSz="114300"/>
                      <a:r>
                        <a:rPr lang="en-US" sz="2400" b="0" baseline="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a:solidFill>
                          <a:srgbClr val="D9D9D9"/>
                        </a:solidFill>
                        <a:latin typeface="Arial" panose="020B0604020202020204" pitchFamily="34" charset="0"/>
                        <a:cs typeface="Arial" panose="020B0604020202020204" pitchFamily="34" charset="0"/>
                      </a:endParaRPr>
                    </a:p>
                    <a:p>
                      <a:pPr marL="0" indent="0" algn="l" defTabSz="114300"/>
                      <a:r>
                        <a:rPr lang="en-US" sz="2400" b="0" baseline="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a:solidFill>
                            <a:srgbClr val="FFC000"/>
                          </a:solidFill>
                          <a:latin typeface="Arial" panose="020B0604020202020204" pitchFamily="34" charset="0"/>
                          <a:cs typeface="Arial" panose="020B0604020202020204" pitchFamily="34" charset="0"/>
                        </a:rPr>
                        <a:t>How to change the column layout configuration</a:t>
                      </a:r>
                    </a:p>
                    <a:p>
                      <a:r>
                        <a:rPr lang="en-US" sz="240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a:solidFill>
                            <a:srgbClr val="D9D9D9"/>
                          </a:solidFill>
                          <a:latin typeface="Arial" panose="020B0604020202020204" pitchFamily="34" charset="0"/>
                          <a:cs typeface="Arial" panose="020B0604020202020204" pitchFamily="34" charset="0"/>
                        </a:rPr>
                        <a:t>You can see a tutorial here: </a:t>
                      </a:r>
                      <a:r>
                        <a:rPr lang="en-US" sz="2400" u="sng">
                          <a:solidFill>
                            <a:srgbClr val="FFC000"/>
                          </a:solidFill>
                          <a:latin typeface="Arial" panose="020B0604020202020204" pitchFamily="34" charset="0"/>
                          <a:cs typeface="Arial" panose="020B0604020202020204" pitchFamily="34" charset="0"/>
                        </a:rPr>
                        <a:t>https://</a:t>
                      </a:r>
                      <a:r>
                        <a:rPr lang="en-US" sz="2400" u="sng" err="1">
                          <a:solidFill>
                            <a:srgbClr val="FFC000"/>
                          </a:solidFill>
                          <a:latin typeface="Arial" panose="020B0604020202020204" pitchFamily="34" charset="0"/>
                          <a:cs typeface="Arial" panose="020B0604020202020204" pitchFamily="34" charset="0"/>
                        </a:rPr>
                        <a:t>www.posterpresentations.com</a:t>
                      </a:r>
                      <a:r>
                        <a:rPr lang="en-US" sz="2400" u="sng">
                          <a:solidFill>
                            <a:srgbClr val="FFC000"/>
                          </a:solidFill>
                          <a:latin typeface="Arial" panose="020B0604020202020204" pitchFamily="34" charset="0"/>
                          <a:cs typeface="Arial" panose="020B0604020202020204" pitchFamily="34" charset="0"/>
                        </a:rPr>
                        <a:t>/how-to-change-the-column-</a:t>
                      </a:r>
                      <a:r>
                        <a:rPr lang="en-US" sz="2400" u="sng" err="1">
                          <a:solidFill>
                            <a:srgbClr val="FFC000"/>
                          </a:solidFill>
                          <a:latin typeface="Arial" panose="020B0604020202020204" pitchFamily="34" charset="0"/>
                          <a:cs typeface="Arial" panose="020B0604020202020204" pitchFamily="34" charset="0"/>
                        </a:rPr>
                        <a:t>configuration.html</a:t>
                      </a:r>
                      <a:endParaRPr lang="en-US" u="sng">
                        <a:solidFill>
                          <a:srgbClr val="FFC000"/>
                        </a:solidFill>
                      </a:endParaRPr>
                    </a:p>
                  </a:txBody>
                  <a:tcPr marL="182880" marT="137160">
                    <a:solidFill>
                      <a:schemeClr val="tx1"/>
                    </a:solidFill>
                  </a:tcPr>
                </a:tc>
                <a:tc hMerge="1">
                  <a:txBody>
                    <a:bodyPr/>
                    <a:lstStyle/>
                    <a:p>
                      <a:endParaRPr lang="en-US" sz="2400">
                        <a:solidFill>
                          <a:srgbClr val="1F3A4E"/>
                        </a:solidFill>
                      </a:endParaRPr>
                    </a:p>
                  </a:txBody>
                  <a:tcPr marL="182880" marT="137160">
                    <a:blipFill rotWithShape="1">
                      <a:blip r:embed="rId9"/>
                      <a:stretch>
                        <a:fillRect/>
                      </a:stretch>
                    </a:blipFill>
                  </a:tcPr>
                </a:tc>
                <a:tc hMerge="1">
                  <a:txBody>
                    <a:bodyPr/>
                    <a:lstStyle/>
                    <a:p>
                      <a:endParaRPr lang="en-US"/>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a:solidFill>
                            <a:srgbClr val="D9D9D9"/>
                          </a:solidFill>
                          <a:latin typeface="Arial" panose="020B0604020202020204" pitchFamily="34" charset="0"/>
                          <a:cs typeface="Arial" panose="020B0604020202020204" pitchFamily="34" charset="0"/>
                        </a:rPr>
                        <a:t>The Quick Start</a:t>
                      </a:r>
                      <a:r>
                        <a:rPr lang="en-US" sz="2400" baseline="0" noProof="0">
                          <a:solidFill>
                            <a:srgbClr val="D9D9D9"/>
                          </a:solidFill>
                          <a:latin typeface="Arial" panose="020B0604020202020204" pitchFamily="34" charset="0"/>
                          <a:cs typeface="Arial" panose="020B0604020202020204" pitchFamily="34" charset="0"/>
                        </a:rPr>
                        <a:t> Guides</a:t>
                      </a:r>
                      <a:r>
                        <a:rPr lang="en-US" sz="2400" noProof="0">
                          <a:solidFill>
                            <a:srgbClr val="D9D9D9"/>
                          </a:solidFill>
                          <a:latin typeface="Arial" panose="020B0604020202020204" pitchFamily="34" charset="0"/>
                          <a:cs typeface="Arial" panose="020B0604020202020204" pitchFamily="34" charset="0"/>
                        </a:rPr>
                        <a:t> </a:t>
                      </a:r>
                      <a:r>
                        <a:rPr lang="en-US" sz="2400" u="sng" noProof="0">
                          <a:solidFill>
                            <a:srgbClr val="D9D9D9"/>
                          </a:solidFill>
                          <a:latin typeface="Arial" panose="020B0604020202020204" pitchFamily="34" charset="0"/>
                          <a:cs typeface="Arial" panose="020B0604020202020204" pitchFamily="34" charset="0"/>
                        </a:rPr>
                        <a:t>are outside the template’s printable area</a:t>
                      </a:r>
                      <a:r>
                        <a:rPr lang="en-US" sz="2400" noProof="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a:solidFill>
                            <a:srgbClr val="D9D9D9"/>
                          </a:solidFill>
                          <a:latin typeface="Arial" panose="020B0604020202020204" pitchFamily="34" charset="0"/>
                          <a:cs typeface="Arial" panose="020B0604020202020204" pitchFamily="34" charset="0"/>
                        </a:rPr>
                        <a:t>To hide the guides click on the </a:t>
                      </a:r>
                      <a:r>
                        <a:rPr lang="en-US" sz="2400" b="1" baseline="0" noProof="0">
                          <a:solidFill>
                            <a:srgbClr val="D9D9D9"/>
                          </a:solidFill>
                          <a:latin typeface="Arial" panose="020B0604020202020204" pitchFamily="34" charset="0"/>
                          <a:cs typeface="Arial" panose="020B0604020202020204" pitchFamily="34" charset="0"/>
                        </a:rPr>
                        <a:t>Home</a:t>
                      </a:r>
                      <a:r>
                        <a:rPr lang="en-US" sz="24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a:solidFill>
                            <a:srgbClr val="D9D9D9"/>
                          </a:solidFill>
                          <a:latin typeface="Arial" panose="020B0604020202020204" pitchFamily="34" charset="0"/>
                          <a:cs typeface="Arial" panose="020B0604020202020204" pitchFamily="34" charset="0"/>
                        </a:rPr>
                        <a:t>Layout</a:t>
                      </a:r>
                      <a:r>
                        <a:rPr lang="en-US" sz="24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a:solidFill>
                            <a:srgbClr val="D9D9D9"/>
                          </a:solidFill>
                          <a:latin typeface="Arial" panose="020B0604020202020204" pitchFamily="34" charset="0"/>
                          <a:cs typeface="Arial" panose="020B0604020202020204" pitchFamily="34" charset="0"/>
                        </a:rPr>
                        <a:t>Without Guides </a:t>
                      </a:r>
                      <a:r>
                        <a:rPr lang="en-US" sz="2400" b="0" baseline="0" noProof="0">
                          <a:solidFill>
                            <a:srgbClr val="D9D9D9"/>
                          </a:solidFill>
                          <a:latin typeface="Arial" panose="020B0604020202020204" pitchFamily="34" charset="0"/>
                          <a:cs typeface="Arial" panose="020B0604020202020204" pitchFamily="34" charset="0"/>
                        </a:rPr>
                        <a:t>layout</a:t>
                      </a:r>
                      <a:r>
                        <a:rPr lang="en-US" sz="2400" baseline="0" noProof="0">
                          <a:solidFill>
                            <a:srgbClr val="D9D9D9"/>
                          </a:solidFill>
                          <a:latin typeface="Arial" panose="020B0604020202020204" pitchFamily="34" charset="0"/>
                          <a:cs typeface="Arial" panose="020B0604020202020204" pitchFamily="34" charset="0"/>
                        </a:rPr>
                        <a:t>.</a:t>
                      </a:r>
                      <a:endParaRPr lang="en-US" sz="240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a:solidFill>
                            <a:srgbClr val="FFC000"/>
                          </a:solidFill>
                          <a:latin typeface="Arial" panose="020B0604020202020204" pitchFamily="34" charset="0"/>
                          <a:cs typeface="Arial" panose="020B0604020202020204" pitchFamily="34" charset="0"/>
                        </a:rPr>
                        <a:t>How to</a:t>
                      </a:r>
                      <a:r>
                        <a:rPr lang="en-US" sz="2800" b="1" baseline="0">
                          <a:solidFill>
                            <a:srgbClr val="FFC000"/>
                          </a:solidFill>
                          <a:latin typeface="Arial" panose="020B0604020202020204" pitchFamily="34" charset="0"/>
                          <a:cs typeface="Arial" panose="020B0604020202020204" pitchFamily="34" charset="0"/>
                        </a:rPr>
                        <a:t> preview your poster prior to printing</a:t>
                      </a:r>
                      <a:endParaRPr lang="en-US" sz="2800" b="1">
                        <a:solidFill>
                          <a:srgbClr val="FFC000"/>
                        </a:solidFill>
                        <a:latin typeface="Arial" panose="020B0604020202020204" pitchFamily="34" charset="0"/>
                        <a:cs typeface="Arial" panose="020B0604020202020204" pitchFamily="34" charset="0"/>
                      </a:endParaRPr>
                    </a:p>
                    <a:p>
                      <a:r>
                        <a:rPr lang="en-US" sz="2400">
                          <a:solidFill>
                            <a:srgbClr val="D9D9D9"/>
                          </a:solidFill>
                          <a:latin typeface="Arial" panose="020B0604020202020204" pitchFamily="34" charset="0"/>
                          <a:cs typeface="Arial" panose="020B0604020202020204" pitchFamily="34" charset="0"/>
                        </a:rPr>
                        <a:t>You can preview your poster at any time by pressing the </a:t>
                      </a:r>
                      <a:r>
                        <a:rPr lang="en-US" sz="2400">
                          <a:solidFill>
                            <a:srgbClr val="FFC000"/>
                          </a:solidFill>
                          <a:latin typeface="Arial" panose="020B0604020202020204" pitchFamily="34" charset="0"/>
                          <a:cs typeface="Arial" panose="020B0604020202020204" pitchFamily="34" charset="0"/>
                        </a:rPr>
                        <a:t>F5 key</a:t>
                      </a:r>
                      <a:r>
                        <a:rPr lang="en-US" sz="240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a:solidFill>
                            <a:srgbClr val="FFC000"/>
                          </a:solidFill>
                          <a:latin typeface="Arial" panose="020B0604020202020204" pitchFamily="34" charset="0"/>
                          <a:cs typeface="Arial" panose="020B0604020202020204" pitchFamily="34" charset="0"/>
                        </a:rPr>
                        <a:t>ESC key </a:t>
                      </a:r>
                      <a:r>
                        <a:rPr lang="en-US" sz="240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a:solidFill>
                            <a:srgbClr val="D9D9D9"/>
                          </a:solidFill>
                          <a:latin typeface="Arial" panose="020B0604020202020204" pitchFamily="34" charset="0"/>
                          <a:cs typeface="Arial" panose="020B0604020202020204" pitchFamily="34" charset="0"/>
                        </a:rPr>
                        <a:t>F5</a:t>
                      </a:r>
                      <a:r>
                        <a:rPr lang="en-US" sz="2400" baseline="0">
                          <a:solidFill>
                            <a:srgbClr val="D9D9D9"/>
                          </a:solidFill>
                          <a:latin typeface="Arial" panose="020B0604020202020204" pitchFamily="34" charset="0"/>
                          <a:cs typeface="Arial" panose="020B0604020202020204" pitchFamily="34" charset="0"/>
                        </a:rPr>
                        <a:t> </a:t>
                      </a:r>
                      <a:endParaRPr lang="en-US"/>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a:solidFill>
                            <a:srgbClr val="D9D9D9"/>
                          </a:solidFill>
                          <a:latin typeface="Arial"/>
                          <a:cs typeface="Arial"/>
                        </a:rPr>
                        <a:t>When you are ready to have your poster printed go online to </a:t>
                      </a:r>
                      <a:r>
                        <a:rPr lang="en-US" sz="2400" noProof="0" err="1">
                          <a:solidFill>
                            <a:srgbClr val="FFC000"/>
                          </a:solidFill>
                          <a:latin typeface="Arial"/>
                          <a:cs typeface="Arial"/>
                        </a:rPr>
                        <a:t>PosterPresentations.com</a:t>
                      </a:r>
                      <a:r>
                        <a:rPr lang="en-US" sz="2400" noProof="0">
                          <a:solidFill>
                            <a:srgbClr val="D9D9D9"/>
                          </a:solidFill>
                          <a:latin typeface="Arial"/>
                          <a:cs typeface="Arial"/>
                        </a:rPr>
                        <a:t> and click on the "</a:t>
                      </a:r>
                      <a:r>
                        <a:rPr lang="en-US" sz="2400" noProof="0">
                          <a:solidFill>
                            <a:srgbClr val="FFC000"/>
                          </a:solidFill>
                          <a:latin typeface="Arial"/>
                          <a:cs typeface="Arial"/>
                        </a:rPr>
                        <a:t>Order Your Poster</a:t>
                      </a:r>
                      <a:r>
                        <a:rPr lang="en-US" sz="2400" noProof="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a:solidFill>
                            <a:srgbClr val="D9D9D9"/>
                          </a:solidFill>
                          <a:latin typeface="Arial"/>
                          <a:cs typeface="Arial"/>
                        </a:rPr>
                      </a:br>
                      <a:r>
                        <a:rPr lang="en-US" sz="2400" noProof="0">
                          <a:solidFill>
                            <a:srgbClr val="D9D9D9"/>
                          </a:solidFill>
                          <a:latin typeface="Arial"/>
                          <a:cs typeface="Arial"/>
                        </a:rPr>
                        <a:t>Go to </a:t>
                      </a:r>
                      <a:r>
                        <a:rPr lang="en-US" sz="2400" noProof="0" err="1">
                          <a:solidFill>
                            <a:srgbClr val="FFC000"/>
                          </a:solidFill>
                          <a:latin typeface="Arial"/>
                          <a:cs typeface="Arial"/>
                        </a:rPr>
                        <a:t>PosterPresentations.com</a:t>
                      </a:r>
                      <a:r>
                        <a:rPr lang="en-US" sz="2400" noProof="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a:solidFill>
                            <a:schemeClr val="bg1">
                              <a:lumMod val="85000"/>
                            </a:schemeClr>
                          </a:solidFill>
                          <a:latin typeface="Arial"/>
                          <a:cs typeface="Arial"/>
                        </a:rPr>
                        <a:t>© 2019</a:t>
                      </a:r>
                      <a:r>
                        <a:rPr lang="en-US" sz="2000" baseline="0">
                          <a:solidFill>
                            <a:schemeClr val="bg1">
                              <a:lumMod val="85000"/>
                            </a:schemeClr>
                          </a:solidFill>
                          <a:latin typeface="Arial"/>
                          <a:cs typeface="Arial"/>
                        </a:rPr>
                        <a:t> </a:t>
                      </a:r>
                      <a:r>
                        <a:rPr lang="en-US" sz="2000" err="1">
                          <a:solidFill>
                            <a:schemeClr val="bg1">
                              <a:lumMod val="85000"/>
                            </a:schemeClr>
                          </a:solidFill>
                          <a:latin typeface="Arial"/>
                          <a:cs typeface="Arial"/>
                        </a:rPr>
                        <a:t>PosterPresentations.com</a:t>
                      </a:r>
                      <a:br>
                        <a:rPr lang="en-US" sz="2000">
                          <a:solidFill>
                            <a:schemeClr val="bg1">
                              <a:lumMod val="85000"/>
                            </a:schemeClr>
                          </a:solidFill>
                          <a:latin typeface="Arial"/>
                          <a:cs typeface="Arial"/>
                        </a:rPr>
                      </a:br>
                      <a:r>
                        <a:rPr lang="en-US" sz="2000">
                          <a:solidFill>
                            <a:schemeClr val="bg1">
                              <a:lumMod val="85000"/>
                            </a:schemeClr>
                          </a:solidFill>
                          <a:latin typeface="Arial"/>
                          <a:cs typeface="Arial"/>
                        </a:rPr>
                        <a:t>2117 Fourth Street ,</a:t>
                      </a:r>
                      <a:r>
                        <a:rPr lang="en-US" sz="2000" baseline="0">
                          <a:solidFill>
                            <a:schemeClr val="bg1">
                              <a:lumMod val="85000"/>
                            </a:schemeClr>
                          </a:solidFill>
                          <a:latin typeface="Arial"/>
                          <a:cs typeface="Arial"/>
                        </a:rPr>
                        <a:t> STE C        </a:t>
                      </a:r>
                    </a:p>
                    <a:p>
                      <a:pPr>
                        <a:lnSpc>
                          <a:spcPts val="2600"/>
                        </a:lnSpc>
                      </a:pPr>
                      <a:r>
                        <a:rPr lang="en-US" sz="2000" baseline="0">
                          <a:solidFill>
                            <a:schemeClr val="bg1">
                              <a:lumMod val="85000"/>
                            </a:schemeClr>
                          </a:solidFill>
                          <a:latin typeface="Arial"/>
                          <a:cs typeface="Arial"/>
                        </a:rPr>
                        <a:t>Berkeley CA 94710 USA</a:t>
                      </a:r>
                      <a:endParaRPr lang="en-US" sz="200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a:solidFill>
                            <a:srgbClr val="D0D0D0"/>
                          </a:solidFill>
                          <a:latin typeface="Arial"/>
                          <a:cs typeface="Arial"/>
                        </a:rPr>
                        <a:t>For complete tutorials</a:t>
                      </a:r>
                      <a:r>
                        <a:rPr lang="en-US" sz="2400" b="1" baseline="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a:solidFill>
                            <a:srgbClr val="FFC000"/>
                          </a:solidFill>
                          <a:latin typeface="Arial"/>
                          <a:cs typeface="Arial"/>
                        </a:rPr>
                        <a:t>https://</a:t>
                      </a:r>
                      <a:r>
                        <a:rPr lang="en-US" sz="1800" b="1" err="1">
                          <a:solidFill>
                            <a:srgbClr val="FFC000"/>
                          </a:solidFill>
                          <a:latin typeface="Arial"/>
                          <a:cs typeface="Arial"/>
                        </a:rPr>
                        <a:t>www.posterpresentations.com</a:t>
                      </a:r>
                      <a:r>
                        <a:rPr lang="en-US" sz="1800" b="1">
                          <a:solidFill>
                            <a:srgbClr val="FFC000"/>
                          </a:solidFill>
                          <a:latin typeface="Arial"/>
                          <a:cs typeface="Arial"/>
                        </a:rPr>
                        <a:t>/</a:t>
                      </a:r>
                      <a:r>
                        <a:rPr lang="en-US" sz="1800" b="1" err="1">
                          <a:solidFill>
                            <a:srgbClr val="FFC000"/>
                          </a:solidFill>
                          <a:latin typeface="Arial"/>
                          <a:cs typeface="Arial"/>
                        </a:rPr>
                        <a:t>helpdesk.html</a:t>
                      </a:r>
                      <a:endParaRPr lang="en-US" sz="180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accent6">
                <a:lumMod val="20000"/>
                <a:lumOff val="80000"/>
              </a:schemeClr>
            </a:gs>
            <a:gs pos="100000">
              <a:schemeClr val="bg1"/>
            </a:gs>
          </a:gsLst>
          <a:lin ang="5400000" scaled="1"/>
        </a:gradFill>
        <a:effectLst/>
      </p:bgPr>
    </p:bg>
    <p:spTree>
      <p:nvGrpSpPr>
        <p:cNvPr id="1" name=""/>
        <p:cNvGrpSpPr/>
        <p:nvPr/>
      </p:nvGrpSpPr>
      <p:grpSpPr>
        <a:xfrm>
          <a:off x="0" y="0"/>
          <a:ext cx="0" cy="0"/>
          <a:chOff x="0" y="0"/>
          <a:chExt cx="0" cy="0"/>
        </a:xfrm>
      </p:grpSpPr>
      <p:sp>
        <p:nvSpPr>
          <p:cNvPr id="2" name="Rounded Rectangle 1"/>
          <p:cNvSpPr/>
          <p:nvPr userDrawn="1"/>
        </p:nvSpPr>
        <p:spPr>
          <a:xfrm>
            <a:off x="446073" y="5475145"/>
            <a:ext cx="10058400"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userDrawn="1"/>
        </p:nvSpPr>
        <p:spPr>
          <a:xfrm>
            <a:off x="11428937" y="5475142"/>
            <a:ext cx="10058400"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22411801" y="5475143"/>
            <a:ext cx="10058400"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userDrawn="1"/>
        </p:nvSpPr>
        <p:spPr>
          <a:xfrm>
            <a:off x="33394664" y="5475144"/>
            <a:ext cx="10058400"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1" name="Rounded Rectangle 470"/>
          <p:cNvSpPr/>
          <p:nvPr userDrawn="1"/>
        </p:nvSpPr>
        <p:spPr>
          <a:xfrm>
            <a:off x="0" y="0"/>
            <a:ext cx="43891200" cy="48006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94" name="Straight Connector 1493"/>
          <p:cNvCxnSpPr/>
          <p:nvPr userDrawn="1"/>
        </p:nvCxnSpPr>
        <p:spPr>
          <a:xfrm>
            <a:off x="0" y="4800600"/>
            <a:ext cx="43891200" cy="0"/>
          </a:xfrm>
          <a:prstGeom prst="line">
            <a:avLst/>
          </a:prstGeom>
          <a:ln w="174625"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60" name="Text Box 14"/>
          <p:cNvSpPr txBox="1">
            <a:spLocks noChangeArrowheads="1"/>
          </p:cNvSpPr>
          <p:nvPr userDrawn="1"/>
        </p:nvSpPr>
        <p:spPr bwMode="auto">
          <a:xfrm>
            <a:off x="1484177" y="32124583"/>
            <a:ext cx="2514600" cy="379588"/>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200" b="1">
                <a:solidFill>
                  <a:schemeClr val="bg1">
                    <a:lumMod val="75000"/>
                  </a:schemeClr>
                </a:solidFill>
                <a:latin typeface="Arial" charset="0"/>
              </a:rPr>
              <a:t>www.PosterPresentations.com</a:t>
            </a:r>
          </a:p>
        </p:txBody>
      </p:sp>
      <p:graphicFrame>
        <p:nvGraphicFramePr>
          <p:cNvPr id="66" name="Table 65">
            <a:extLst>
              <a:ext uri="{FF2B5EF4-FFF2-40B4-BE49-F238E27FC236}">
                <a16:creationId xmlns:a16="http://schemas.microsoft.com/office/drawing/2014/main" id="{76A3035E-71B1-1640-B420-D98F0A833870}"/>
              </a:ext>
            </a:extLst>
          </p:cNvPr>
          <p:cNvGraphicFramePr>
            <a:graphicFrameLocks noGrp="1"/>
          </p:cNvGraphicFramePr>
          <p:nvPr userDrawn="1">
            <p:extLst>
              <p:ext uri="{D42A27DB-BD31-4B8C-83A1-F6EECF244321}">
                <p14:modId xmlns:p14="http://schemas.microsoft.com/office/powerpoint/2010/main" val="2677946538"/>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a:solidFill>
                            <a:srgbClr val="1F3A4E"/>
                          </a:solidFill>
                          <a:latin typeface="Arial Black" panose="020B0A04020102020204" pitchFamily="34" charset="0"/>
                        </a:rPr>
                        <a:t>QUICK START GUIDE</a:t>
                      </a:r>
                      <a:br>
                        <a:rPr lang="en-US" sz="3600" b="0" spc="600">
                          <a:solidFill>
                            <a:srgbClr val="1F3A4E"/>
                          </a:solidFill>
                          <a:latin typeface="Arial Black" panose="020B0A04020102020204" pitchFamily="34" charset="0"/>
                        </a:rPr>
                      </a:br>
                      <a:r>
                        <a:rPr lang="en-US" sz="2800" b="1" spc="0">
                          <a:solidFill>
                            <a:srgbClr val="FF0000"/>
                          </a:solidFill>
                          <a:latin typeface="Trebuchet MS" pitchFamily="34" charset="0"/>
                        </a:rPr>
                        <a:t>(THIS SIDEBAR WILL NOT PRINT)</a:t>
                      </a:r>
                      <a:endParaRPr lang="en-US" sz="3600" b="1" spc="600">
                        <a:solidFill>
                          <a:schemeClr val="bg1"/>
                        </a:solidFill>
                        <a:latin typeface="Trebuchet MS" pitchFamily="34" charset="0"/>
                      </a:endParaRPr>
                    </a:p>
                  </a:txBody>
                  <a:tcPr marL="182880" marT="137160">
                    <a:solidFill>
                      <a:srgbClr val="FFC000"/>
                    </a:solidFill>
                  </a:tcPr>
                </a:tc>
                <a:tc hMerge="1">
                  <a:txBody>
                    <a:bodyPr/>
                    <a:lstStyle/>
                    <a:p>
                      <a:endParaRPr lang="en-US"/>
                    </a:p>
                  </a:txBody>
                  <a:tcPr/>
                </a:tc>
                <a:extLst>
                  <a:ext uri="{0D108BD9-81ED-4DB2-BD59-A6C34878D82A}">
                    <a16:rowId xmlns:a16="http://schemas.microsoft.com/office/drawing/2014/main" val="10000"/>
                  </a:ext>
                </a:extLst>
              </a:tr>
              <a:tr h="4206624">
                <a:tc gridSpan="2">
                  <a:txBody>
                    <a:bodyPr/>
                    <a:lstStyle/>
                    <a:p>
                      <a:pPr defTabSz="3765639"/>
                      <a:r>
                        <a:rPr lang="en-US" sz="2000" i="0">
                          <a:solidFill>
                            <a:srgbClr val="D9D9D9"/>
                          </a:solidFill>
                          <a:latin typeface="Arial"/>
                          <a:cs typeface="Arial"/>
                        </a:rPr>
                        <a:t>This PowerPoint template produces a </a:t>
                      </a:r>
                      <a:r>
                        <a:rPr lang="en-US" sz="2000" i="0">
                          <a:solidFill>
                            <a:srgbClr val="FFC000"/>
                          </a:solidFill>
                          <a:latin typeface="Arial"/>
                          <a:cs typeface="Arial"/>
                        </a:rPr>
                        <a:t>36"x48" </a:t>
                      </a:r>
                      <a:r>
                        <a:rPr lang="en-US" sz="2000" i="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a:solidFill>
                          <a:srgbClr val="D9D9D9"/>
                        </a:solidFill>
                        <a:latin typeface="Arial"/>
                        <a:cs typeface="Arial"/>
                      </a:endParaRPr>
                    </a:p>
                    <a:p>
                      <a:pPr defTabSz="3765639"/>
                      <a:r>
                        <a:rPr lang="en-US" sz="2000" i="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err="1">
                          <a:solidFill>
                            <a:srgbClr val="FFC000"/>
                          </a:solidFill>
                          <a:latin typeface="Arial"/>
                          <a:cs typeface="Arial"/>
                        </a:rPr>
                        <a:t>PosterPresentations.com</a:t>
                      </a:r>
                      <a:r>
                        <a:rPr lang="en-US" sz="2000" i="0">
                          <a:solidFill>
                            <a:srgbClr val="D9D9D9"/>
                          </a:solidFill>
                          <a:latin typeface="Arial"/>
                          <a:cs typeface="Arial"/>
                        </a:rPr>
                        <a:t> and click on the  </a:t>
                      </a:r>
                      <a:r>
                        <a:rPr lang="en-US" sz="2000" i="0">
                          <a:solidFill>
                            <a:srgbClr val="FFC000"/>
                          </a:solidFill>
                          <a:latin typeface="Arial"/>
                          <a:cs typeface="Arial"/>
                        </a:rPr>
                        <a:t>HELP DESK</a:t>
                      </a:r>
                      <a:r>
                        <a:rPr lang="en-US" sz="2000" i="0" baseline="0">
                          <a:solidFill>
                            <a:srgbClr val="D9D9D9"/>
                          </a:solidFill>
                          <a:latin typeface="Arial"/>
                          <a:cs typeface="Arial"/>
                        </a:rPr>
                        <a:t> </a:t>
                      </a:r>
                      <a:r>
                        <a:rPr lang="en-US" sz="2000" i="0">
                          <a:solidFill>
                            <a:srgbClr val="D9D9D9"/>
                          </a:solidFill>
                          <a:latin typeface="Arial"/>
                          <a:cs typeface="Arial"/>
                        </a:rPr>
                        <a:t>tab.</a:t>
                      </a:r>
                    </a:p>
                    <a:p>
                      <a:pPr defTabSz="3765639"/>
                      <a:endParaRPr lang="en-US" sz="2000" i="0">
                        <a:solidFill>
                          <a:srgbClr val="D9D9D9"/>
                        </a:solidFill>
                        <a:latin typeface="Arial"/>
                        <a:cs typeface="Arial"/>
                      </a:endParaRPr>
                    </a:p>
                    <a:p>
                      <a:pPr defTabSz="3765639"/>
                      <a:r>
                        <a:rPr lang="en-US" sz="2000" i="0">
                          <a:solidFill>
                            <a:srgbClr val="D9D9D9"/>
                          </a:solidFill>
                          <a:latin typeface="Arial"/>
                          <a:cs typeface="Arial"/>
                        </a:rPr>
                        <a:t>To print your poster using our same-day professional printing service, go online to </a:t>
                      </a:r>
                      <a:r>
                        <a:rPr lang="en-US" sz="2000" i="0" err="1">
                          <a:solidFill>
                            <a:srgbClr val="FFC000"/>
                          </a:solidFill>
                          <a:latin typeface="Arial"/>
                          <a:cs typeface="Arial"/>
                        </a:rPr>
                        <a:t>PosterPresentations.com</a:t>
                      </a:r>
                      <a:r>
                        <a:rPr lang="en-US" sz="2000" i="0">
                          <a:solidFill>
                            <a:srgbClr val="D9D9D9"/>
                          </a:solidFill>
                          <a:latin typeface="Arial"/>
                          <a:cs typeface="Arial"/>
                        </a:rPr>
                        <a:t> and click on "</a:t>
                      </a:r>
                      <a:r>
                        <a:rPr lang="en-US" sz="2000" i="0">
                          <a:solidFill>
                            <a:srgbClr val="FFC000"/>
                          </a:solidFill>
                          <a:latin typeface="Arial"/>
                          <a:cs typeface="Arial"/>
                        </a:rPr>
                        <a:t>Order your poster</a:t>
                      </a:r>
                      <a:r>
                        <a:rPr lang="en-US" sz="2000" i="0">
                          <a:solidFill>
                            <a:srgbClr val="D9D9D9"/>
                          </a:solidFill>
                          <a:latin typeface="Arial"/>
                          <a:cs typeface="Arial"/>
                        </a:rPr>
                        <a:t>".</a:t>
                      </a:r>
                      <a:endParaRPr lang="en-US" sz="2000" b="1">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a:solidFill>
                          <a:srgbClr val="1F3A4E"/>
                        </a:solidFill>
                      </a:endParaRPr>
                    </a:p>
                    <a:p>
                      <a:pPr algn="ctr"/>
                      <a:endParaRPr lang="en-US" sz="2000">
                        <a:solidFill>
                          <a:srgbClr val="1F3A4E"/>
                        </a:solidFill>
                      </a:endParaRPr>
                    </a:p>
                    <a:p>
                      <a:pPr algn="ctr"/>
                      <a:r>
                        <a:rPr lang="en-US" sz="2000">
                          <a:solidFill>
                            <a:schemeClr val="bg1"/>
                          </a:solidFill>
                          <a:latin typeface="Arial" panose="020B0604020202020204" pitchFamily="34" charset="0"/>
                          <a:cs typeface="Arial" panose="020B0604020202020204" pitchFamily="34" charset="0"/>
                        </a:rPr>
                        <a:t>This is a template for a </a:t>
                      </a:r>
                    </a:p>
                    <a:p>
                      <a:pPr algn="ctr"/>
                      <a:r>
                        <a:rPr lang="en-US" sz="2000">
                          <a:solidFill>
                            <a:schemeClr val="bg1"/>
                          </a:solidFill>
                          <a:latin typeface="Arial" panose="020B0604020202020204" pitchFamily="34" charset="0"/>
                          <a:cs typeface="Arial" panose="020B0604020202020204" pitchFamily="34" charset="0"/>
                        </a:rPr>
                        <a:t>presentation poster</a:t>
                      </a:r>
                      <a:br>
                        <a:rPr lang="en-US" sz="2000">
                          <a:solidFill>
                            <a:schemeClr val="bg1"/>
                          </a:solidFill>
                          <a:latin typeface="Arial" panose="020B0604020202020204" pitchFamily="34" charset="0"/>
                          <a:cs typeface="Arial" panose="020B0604020202020204" pitchFamily="34" charset="0"/>
                        </a:rPr>
                      </a:br>
                      <a:r>
                        <a:rPr lang="en-US" sz="3600" b="1">
                          <a:solidFill>
                            <a:srgbClr val="FFC000"/>
                          </a:solidFill>
                          <a:latin typeface="Arial" panose="020B0604020202020204" pitchFamily="34" charset="0"/>
                          <a:cs typeface="Arial" panose="020B0604020202020204" pitchFamily="34" charset="0"/>
                        </a:rPr>
                        <a:t>36 inches tall</a:t>
                      </a:r>
                      <a:br>
                        <a:rPr lang="en-US" sz="3600" b="1">
                          <a:solidFill>
                            <a:srgbClr val="FFC000"/>
                          </a:solidFill>
                          <a:latin typeface="Arial" panose="020B0604020202020204" pitchFamily="34" charset="0"/>
                          <a:cs typeface="Arial" panose="020B0604020202020204" pitchFamily="34" charset="0"/>
                        </a:rPr>
                      </a:br>
                      <a:r>
                        <a:rPr lang="en-US" sz="3600" b="1">
                          <a:solidFill>
                            <a:srgbClr val="FFC000"/>
                          </a:solidFill>
                          <a:latin typeface="Arial" panose="020B0604020202020204" pitchFamily="34" charset="0"/>
                          <a:cs typeface="Arial" panose="020B0604020202020204" pitchFamily="34" charset="0"/>
                        </a:rPr>
                        <a:t>by</a:t>
                      </a:r>
                      <a:br>
                        <a:rPr lang="en-US" sz="3600" b="1">
                          <a:solidFill>
                            <a:srgbClr val="FFC000"/>
                          </a:solidFill>
                          <a:latin typeface="Arial" panose="020B0604020202020204" pitchFamily="34" charset="0"/>
                          <a:cs typeface="Arial" panose="020B0604020202020204" pitchFamily="34" charset="0"/>
                        </a:rPr>
                      </a:br>
                      <a:r>
                        <a:rPr lang="en-US" sz="3600" b="1">
                          <a:solidFill>
                            <a:srgbClr val="FFC000"/>
                          </a:solidFill>
                          <a:latin typeface="Arial" panose="020B0604020202020204" pitchFamily="34" charset="0"/>
                          <a:cs typeface="Arial" panose="020B0604020202020204" pitchFamily="34" charset="0"/>
                        </a:rPr>
                        <a:t>48 inches wide</a:t>
                      </a:r>
                      <a:br>
                        <a:rPr lang="en-US" sz="2000">
                          <a:solidFill>
                            <a:schemeClr val="bg1"/>
                          </a:solidFill>
                          <a:latin typeface="Arial" panose="020B0604020202020204" pitchFamily="34" charset="0"/>
                          <a:cs typeface="Arial" panose="020B0604020202020204" pitchFamily="34" charset="0"/>
                        </a:rPr>
                      </a:br>
                      <a:endParaRPr lang="en-US" sz="200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a:solidFill>
                            <a:srgbClr val="FFC000"/>
                          </a:solidFill>
                          <a:latin typeface="Arial" panose="020B0604020202020204" pitchFamily="34" charset="0"/>
                          <a:cs typeface="Arial" panose="020B0604020202020204" pitchFamily="34" charset="0"/>
                        </a:rPr>
                        <a:t>Important: Check the template size</a:t>
                      </a:r>
                      <a:br>
                        <a:rPr lang="en-US" sz="2000" b="0" baseline="0">
                          <a:solidFill>
                            <a:srgbClr val="FFC000"/>
                          </a:solidFill>
                          <a:latin typeface="Arial" panose="020B0604020202020204" pitchFamily="34" charset="0"/>
                          <a:cs typeface="Arial" panose="020B0604020202020204" pitchFamily="34" charset="0"/>
                        </a:rPr>
                      </a:br>
                      <a:r>
                        <a:rPr lang="en-US" sz="2000" b="0" baseline="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a:solidFill>
                            <a:srgbClr val="D9D9D9"/>
                          </a:solidFill>
                          <a:latin typeface="Arial" panose="020B0604020202020204" pitchFamily="34" charset="0"/>
                          <a:cs typeface="Arial" panose="020B0604020202020204" pitchFamily="34" charset="0"/>
                        </a:rPr>
                      </a:br>
                      <a:r>
                        <a:rPr lang="en-US" sz="2000" b="0" baseline="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a:solidFill>
                            <a:srgbClr val="D9D9D9"/>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30 tall x 40 wide</a:t>
                      </a:r>
                      <a:br>
                        <a:rPr lang="en-US" sz="2000" b="0" baseline="0">
                          <a:solidFill>
                            <a:srgbClr val="FFC000"/>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42 tall x 56 wide</a:t>
                      </a:r>
                      <a:br>
                        <a:rPr lang="en-US" sz="2000" b="0" baseline="0">
                          <a:solidFill>
                            <a:srgbClr val="FFC000"/>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a:solidFill>
                          <a:srgbClr val="1F3A4E"/>
                        </a:solidFill>
                      </a:endParaRPr>
                    </a:p>
                  </a:txBody>
                  <a:tcPr>
                    <a:blipFill rotWithShape="1">
                      <a:blip r:embed="rId3"/>
                      <a:stretch>
                        <a:fillRect/>
                      </a:stretch>
                    </a:blipFill>
                  </a:tcPr>
                </a:tc>
                <a:tc>
                  <a:txBody>
                    <a:bodyPr/>
                    <a:lstStyle/>
                    <a:p>
                      <a:pPr algn="l"/>
                      <a:r>
                        <a:rPr lang="en-US" sz="2400" b="1" baseline="0">
                          <a:solidFill>
                            <a:srgbClr val="FFC000"/>
                          </a:solidFill>
                          <a:latin typeface="Arial" panose="020B0604020202020204" pitchFamily="34" charset="0"/>
                          <a:cs typeface="Arial" panose="020B0604020202020204" pitchFamily="34" charset="0"/>
                        </a:rPr>
                        <a:t>How to </a:t>
                      </a:r>
                      <a:r>
                        <a:rPr lang="en-US" sz="4000" b="1" baseline="0">
                          <a:solidFill>
                            <a:srgbClr val="FFC000"/>
                          </a:solidFill>
                          <a:latin typeface="Arial" panose="020B0604020202020204" pitchFamily="34" charset="0"/>
                          <a:cs typeface="Arial" panose="020B0604020202020204" pitchFamily="34" charset="0"/>
                        </a:rPr>
                        <a:t>Zoom in </a:t>
                      </a:r>
                      <a:r>
                        <a:rPr lang="en-US" sz="2400" b="1" baseline="0">
                          <a:solidFill>
                            <a:srgbClr val="FFC000"/>
                          </a:solidFill>
                          <a:latin typeface="Arial" panose="020B0604020202020204" pitchFamily="34" charset="0"/>
                          <a:cs typeface="Arial" panose="020B0604020202020204" pitchFamily="34" charset="0"/>
                        </a:rPr>
                        <a:t>and </a:t>
                      </a:r>
                      <a:r>
                        <a:rPr lang="en-US" sz="1800" b="1" baseline="0">
                          <a:solidFill>
                            <a:srgbClr val="FFC000"/>
                          </a:solidFill>
                          <a:latin typeface="Arial" panose="020B0604020202020204" pitchFamily="34" charset="0"/>
                          <a:cs typeface="Arial" panose="020B0604020202020204" pitchFamily="34" charset="0"/>
                        </a:rPr>
                        <a:t>out</a:t>
                      </a:r>
                      <a:endParaRPr lang="en-US" sz="2400" b="1" baseline="0">
                        <a:solidFill>
                          <a:srgbClr val="FFC000"/>
                        </a:solidFill>
                        <a:latin typeface="Arial" panose="020B0604020202020204" pitchFamily="34" charset="0"/>
                        <a:cs typeface="Arial" panose="020B0604020202020204" pitchFamily="34" charset="0"/>
                      </a:endParaRPr>
                    </a:p>
                    <a:p>
                      <a:pPr algn="l"/>
                      <a:r>
                        <a:rPr lang="en-US" sz="2000" b="0" baseline="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a:solidFill>
                            <a:srgbClr val="D9D9D9"/>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1. </a:t>
                      </a:r>
                      <a:r>
                        <a:rPr lang="en-US" sz="2000" b="0" baseline="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a:solidFill>
                            <a:srgbClr val="D9D9D9"/>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2. </a:t>
                      </a:r>
                      <a:r>
                        <a:rPr lang="en-US" sz="2000" b="0" baseline="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a:solidFill>
                            <a:srgbClr val="FFC000"/>
                          </a:solidFill>
                          <a:latin typeface="Arial" panose="020B0604020202020204" pitchFamily="34" charset="0"/>
                          <a:cs typeface="Arial" panose="020B0604020202020204" pitchFamily="34" charset="0"/>
                        </a:rPr>
                        <a:t>Ruler and Guides</a:t>
                      </a:r>
                      <a:br>
                        <a:rPr lang="en-US" sz="2000" b="0" baseline="0">
                          <a:solidFill>
                            <a:srgbClr val="FFC000"/>
                          </a:solidFill>
                          <a:latin typeface="Arial" panose="020B0604020202020204" pitchFamily="34" charset="0"/>
                          <a:cs typeface="Arial" panose="020B0604020202020204" pitchFamily="34" charset="0"/>
                        </a:rPr>
                      </a:br>
                      <a:r>
                        <a:rPr lang="en-US" sz="2000" b="0" baseline="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a:solidFill>
                          <a:srgbClr val="1F3A4E"/>
                        </a:solidFill>
                      </a:endParaRPr>
                    </a:p>
                  </a:txBody>
                  <a:tcPr>
                    <a:blipFill rotWithShape="1">
                      <a:blip r:embed="rId4"/>
                      <a:stretch>
                        <a:fillRect/>
                      </a:stretch>
                    </a:blipFill>
                  </a:tcPr>
                </a:tc>
                <a:tc>
                  <a:txBody>
                    <a:bodyPr/>
                    <a:lstStyle/>
                    <a:p>
                      <a:pPr marL="0" lvl="1" indent="0" algn="l" defTabSz="114300"/>
                      <a:r>
                        <a:rPr lang="en-US" sz="2400" b="1" baseline="0">
                          <a:solidFill>
                            <a:srgbClr val="FFC000"/>
                          </a:solidFill>
                          <a:latin typeface="Arial" panose="020B0604020202020204" pitchFamily="34" charset="0"/>
                          <a:cs typeface="Arial" panose="020B0604020202020204" pitchFamily="34" charset="0"/>
                        </a:rPr>
                        <a:t>Headers and text containers</a:t>
                      </a:r>
                      <a:br>
                        <a:rPr lang="en-US" sz="2000" b="0" baseline="0">
                          <a:solidFill>
                            <a:schemeClr val="bg1"/>
                          </a:solidFill>
                          <a:latin typeface="Arial" panose="020B0604020202020204" pitchFamily="34" charset="0"/>
                          <a:cs typeface="Arial" panose="020B0604020202020204" pitchFamily="34" charset="0"/>
                        </a:rPr>
                      </a:br>
                      <a:r>
                        <a:rPr lang="en-US" sz="2000" b="0" baseline="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a:solidFill>
                            <a:schemeClr val="bg1"/>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a:t>
                      </a:r>
                      <a:r>
                        <a:rPr lang="en-US" sz="2000" b="0" baseline="0">
                          <a:solidFill>
                            <a:schemeClr val="bg1"/>
                          </a:solidFill>
                          <a:latin typeface="Arial" panose="020B0604020202020204" pitchFamily="34" charset="0"/>
                          <a:cs typeface="Arial" panose="020B0604020202020204" pitchFamily="34" charset="0"/>
                        </a:rPr>
                        <a:t> </a:t>
                      </a:r>
                      <a:r>
                        <a:rPr lang="en-US" sz="2000" b="0" baseline="0">
                          <a:solidFill>
                            <a:srgbClr val="D9D9D9"/>
                          </a:solidFill>
                          <a:latin typeface="Arial" panose="020B0604020202020204" pitchFamily="34" charset="0"/>
                          <a:cs typeface="Arial" panose="020B0604020202020204" pitchFamily="34" charset="0"/>
                        </a:rPr>
                        <a:t>Click inside a section header to add its text. </a:t>
                      </a:r>
                      <a:br>
                        <a:rPr lang="en-US" sz="2000" b="0" baseline="0">
                          <a:solidFill>
                            <a:schemeClr val="bg1"/>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a:t>
                      </a:r>
                      <a:r>
                        <a:rPr lang="en-US" sz="2000" b="0" baseline="0">
                          <a:solidFill>
                            <a:schemeClr val="bg1"/>
                          </a:solidFill>
                          <a:latin typeface="Arial" panose="020B0604020202020204" pitchFamily="34" charset="0"/>
                          <a:cs typeface="Arial" panose="020B0604020202020204" pitchFamily="34" charset="0"/>
                        </a:rPr>
                        <a:t> </a:t>
                      </a:r>
                      <a:r>
                        <a:rPr lang="en-US" sz="2000" b="0" baseline="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a:solidFill>
                            <a:schemeClr val="bg1"/>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a:t>
                      </a:r>
                      <a:r>
                        <a:rPr lang="en-US" sz="2000" b="0" baseline="0">
                          <a:solidFill>
                            <a:schemeClr val="bg1"/>
                          </a:solidFill>
                          <a:latin typeface="Arial" panose="020B0604020202020204" pitchFamily="34" charset="0"/>
                          <a:cs typeface="Arial" panose="020B0604020202020204" pitchFamily="34" charset="0"/>
                        </a:rPr>
                        <a:t> </a:t>
                      </a:r>
                      <a:r>
                        <a:rPr lang="en-US" sz="2000" b="0" baseline="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a:solidFill>
                            <a:srgbClr val="FFC000"/>
                          </a:solidFill>
                          <a:latin typeface="Arial" panose="020B0604020202020204" pitchFamily="34" charset="0"/>
                          <a:cs typeface="Arial" panose="020B0604020202020204" pitchFamily="34" charset="0"/>
                        </a:rPr>
                        <a:t>Adding content to the poster</a:t>
                      </a:r>
                    </a:p>
                    <a:p>
                      <a:r>
                        <a:rPr lang="en-US" sz="2000" baseline="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1" name="Table 10">
            <a:extLst>
              <a:ext uri="{FF2B5EF4-FFF2-40B4-BE49-F238E27FC236}">
                <a16:creationId xmlns:a16="http://schemas.microsoft.com/office/drawing/2014/main" id="{26822A6E-BF9E-4424-B03A-69B60E0F831F}"/>
              </a:ext>
            </a:extLst>
          </p:cNvPr>
          <p:cNvGraphicFramePr>
            <a:graphicFrameLocks noGrp="1"/>
          </p:cNvGraphicFramePr>
          <p:nvPr userDrawn="1">
            <p:extLst>
              <p:ext uri="{D42A27DB-BD31-4B8C-83A1-F6EECF244321}">
                <p14:modId xmlns:p14="http://schemas.microsoft.com/office/powerpoint/2010/main" val="3703067226"/>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a:solidFill>
                            <a:srgbClr val="1F3A4E"/>
                          </a:solidFill>
                          <a:latin typeface="Arial Black" panose="020B0A04020102020204" pitchFamily="34" charset="0"/>
                        </a:rPr>
                        <a:t>QUICK START GUIDE</a:t>
                      </a:r>
                      <a:br>
                        <a:rPr lang="en-US" sz="4000" b="0" spc="600">
                          <a:solidFill>
                            <a:srgbClr val="1F3A4E"/>
                          </a:solidFill>
                          <a:latin typeface="Arial Black" panose="020B0A04020102020204" pitchFamily="34" charset="0"/>
                        </a:rPr>
                      </a:br>
                      <a:r>
                        <a:rPr lang="en-US" sz="3200" b="1" spc="0">
                          <a:solidFill>
                            <a:srgbClr val="FF0000"/>
                          </a:solidFill>
                          <a:latin typeface="Trebuchet MS" pitchFamily="34" charset="0"/>
                        </a:rPr>
                        <a:t>(THIS SIDEBAR WILL NOT PRINT)</a:t>
                      </a:r>
                      <a:endParaRPr lang="en-US" sz="4000" b="1" spc="60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a:solidFill>
                          <a:srgbClr val="FFC000"/>
                        </a:solidFill>
                      </a:endParaRPr>
                    </a:p>
                    <a:p>
                      <a:pPr marL="0" indent="0" algn="l" defTabSz="114300"/>
                      <a:endParaRPr lang="en-US" sz="2400" b="0" baseline="0">
                        <a:solidFill>
                          <a:srgbClr val="D9D9D9"/>
                        </a:solidFill>
                        <a:latin typeface="Arial" panose="020B0604020202020204" pitchFamily="34" charset="0"/>
                        <a:cs typeface="Arial" panose="020B0604020202020204" pitchFamily="34" charset="0"/>
                      </a:endParaRPr>
                    </a:p>
                    <a:p>
                      <a:pPr marL="0" indent="0" algn="l" defTabSz="114300"/>
                      <a:r>
                        <a:rPr lang="en-US" sz="2400" b="0" baseline="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a:solidFill>
                          <a:srgbClr val="D9D9D9"/>
                        </a:solidFill>
                        <a:latin typeface="Arial" panose="020B0604020202020204" pitchFamily="34" charset="0"/>
                        <a:cs typeface="Arial" panose="020B0604020202020204" pitchFamily="34" charset="0"/>
                      </a:endParaRPr>
                    </a:p>
                    <a:p>
                      <a:pPr marL="0" indent="0" algn="l" defTabSz="114300"/>
                      <a:r>
                        <a:rPr lang="en-US" sz="2400" b="0" baseline="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a:solidFill>
                            <a:srgbClr val="FFC000"/>
                          </a:solidFill>
                          <a:latin typeface="Arial" panose="020B0604020202020204" pitchFamily="34" charset="0"/>
                          <a:cs typeface="Arial" panose="020B0604020202020204" pitchFamily="34" charset="0"/>
                        </a:rPr>
                        <a:t>How to change the column layout configuration</a:t>
                      </a:r>
                    </a:p>
                    <a:p>
                      <a:r>
                        <a:rPr lang="en-US" sz="240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a:solidFill>
                            <a:srgbClr val="D9D9D9"/>
                          </a:solidFill>
                          <a:latin typeface="Arial" panose="020B0604020202020204" pitchFamily="34" charset="0"/>
                          <a:cs typeface="Arial" panose="020B0604020202020204" pitchFamily="34" charset="0"/>
                        </a:rPr>
                        <a:t>You can see a tutorial here: </a:t>
                      </a:r>
                      <a:r>
                        <a:rPr lang="en-US" sz="2400" u="sng">
                          <a:solidFill>
                            <a:srgbClr val="FFC000"/>
                          </a:solidFill>
                          <a:latin typeface="Arial" panose="020B0604020202020204" pitchFamily="34" charset="0"/>
                          <a:cs typeface="Arial" panose="020B0604020202020204" pitchFamily="34" charset="0"/>
                        </a:rPr>
                        <a:t>https://</a:t>
                      </a:r>
                      <a:r>
                        <a:rPr lang="en-US" sz="2400" u="sng" err="1">
                          <a:solidFill>
                            <a:srgbClr val="FFC000"/>
                          </a:solidFill>
                          <a:latin typeface="Arial" panose="020B0604020202020204" pitchFamily="34" charset="0"/>
                          <a:cs typeface="Arial" panose="020B0604020202020204" pitchFamily="34" charset="0"/>
                        </a:rPr>
                        <a:t>www.posterpresentations.com</a:t>
                      </a:r>
                      <a:r>
                        <a:rPr lang="en-US" sz="2400" u="sng">
                          <a:solidFill>
                            <a:srgbClr val="FFC000"/>
                          </a:solidFill>
                          <a:latin typeface="Arial" panose="020B0604020202020204" pitchFamily="34" charset="0"/>
                          <a:cs typeface="Arial" panose="020B0604020202020204" pitchFamily="34" charset="0"/>
                        </a:rPr>
                        <a:t>/how-to-change-the-column-</a:t>
                      </a:r>
                      <a:r>
                        <a:rPr lang="en-US" sz="2400" u="sng" err="1">
                          <a:solidFill>
                            <a:srgbClr val="FFC000"/>
                          </a:solidFill>
                          <a:latin typeface="Arial" panose="020B0604020202020204" pitchFamily="34" charset="0"/>
                          <a:cs typeface="Arial" panose="020B0604020202020204" pitchFamily="34" charset="0"/>
                        </a:rPr>
                        <a:t>configuration.html</a:t>
                      </a:r>
                      <a:endParaRPr lang="en-US" u="sng">
                        <a:solidFill>
                          <a:srgbClr val="FFC000"/>
                        </a:solidFill>
                      </a:endParaRPr>
                    </a:p>
                  </a:txBody>
                  <a:tcPr marL="182880" marT="137160">
                    <a:solidFill>
                      <a:schemeClr val="tx1"/>
                    </a:solidFill>
                  </a:tcPr>
                </a:tc>
                <a:tc hMerge="1">
                  <a:txBody>
                    <a:bodyPr/>
                    <a:lstStyle/>
                    <a:p>
                      <a:endParaRPr lang="en-US" sz="2400">
                        <a:solidFill>
                          <a:srgbClr val="1F3A4E"/>
                        </a:solidFill>
                      </a:endParaRPr>
                    </a:p>
                  </a:txBody>
                  <a:tcPr marL="182880" marT="137160">
                    <a:blipFill rotWithShape="1">
                      <a:blip r:embed="rId9"/>
                      <a:stretch>
                        <a:fillRect/>
                      </a:stretch>
                    </a:blipFill>
                  </a:tcPr>
                </a:tc>
                <a:tc hMerge="1">
                  <a:txBody>
                    <a:bodyPr/>
                    <a:lstStyle/>
                    <a:p>
                      <a:endParaRPr lang="en-US"/>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a:solidFill>
                            <a:srgbClr val="D9D9D9"/>
                          </a:solidFill>
                          <a:latin typeface="Arial" panose="020B0604020202020204" pitchFamily="34" charset="0"/>
                          <a:cs typeface="Arial" panose="020B0604020202020204" pitchFamily="34" charset="0"/>
                        </a:rPr>
                        <a:t>The Quick Start</a:t>
                      </a:r>
                      <a:r>
                        <a:rPr lang="en-US" sz="2400" baseline="0" noProof="0">
                          <a:solidFill>
                            <a:srgbClr val="D9D9D9"/>
                          </a:solidFill>
                          <a:latin typeface="Arial" panose="020B0604020202020204" pitchFamily="34" charset="0"/>
                          <a:cs typeface="Arial" panose="020B0604020202020204" pitchFamily="34" charset="0"/>
                        </a:rPr>
                        <a:t> Guides</a:t>
                      </a:r>
                      <a:r>
                        <a:rPr lang="en-US" sz="2400" noProof="0">
                          <a:solidFill>
                            <a:srgbClr val="D9D9D9"/>
                          </a:solidFill>
                          <a:latin typeface="Arial" panose="020B0604020202020204" pitchFamily="34" charset="0"/>
                          <a:cs typeface="Arial" panose="020B0604020202020204" pitchFamily="34" charset="0"/>
                        </a:rPr>
                        <a:t> </a:t>
                      </a:r>
                      <a:r>
                        <a:rPr lang="en-US" sz="2400" u="sng" noProof="0">
                          <a:solidFill>
                            <a:srgbClr val="D9D9D9"/>
                          </a:solidFill>
                          <a:latin typeface="Arial" panose="020B0604020202020204" pitchFamily="34" charset="0"/>
                          <a:cs typeface="Arial" panose="020B0604020202020204" pitchFamily="34" charset="0"/>
                        </a:rPr>
                        <a:t>are outside the template’s printable area</a:t>
                      </a:r>
                      <a:r>
                        <a:rPr lang="en-US" sz="2400" noProof="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a:solidFill>
                            <a:srgbClr val="D9D9D9"/>
                          </a:solidFill>
                          <a:latin typeface="Arial" panose="020B0604020202020204" pitchFamily="34" charset="0"/>
                          <a:cs typeface="Arial" panose="020B0604020202020204" pitchFamily="34" charset="0"/>
                        </a:rPr>
                        <a:t>To hide the guides click on the </a:t>
                      </a:r>
                      <a:r>
                        <a:rPr lang="en-US" sz="2400" b="1" baseline="0" noProof="0">
                          <a:solidFill>
                            <a:srgbClr val="D9D9D9"/>
                          </a:solidFill>
                          <a:latin typeface="Arial" panose="020B0604020202020204" pitchFamily="34" charset="0"/>
                          <a:cs typeface="Arial" panose="020B0604020202020204" pitchFamily="34" charset="0"/>
                        </a:rPr>
                        <a:t>Home</a:t>
                      </a:r>
                      <a:r>
                        <a:rPr lang="en-US" sz="24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a:solidFill>
                            <a:srgbClr val="D9D9D9"/>
                          </a:solidFill>
                          <a:latin typeface="Arial" panose="020B0604020202020204" pitchFamily="34" charset="0"/>
                          <a:cs typeface="Arial" panose="020B0604020202020204" pitchFamily="34" charset="0"/>
                        </a:rPr>
                        <a:t>Layout</a:t>
                      </a:r>
                      <a:r>
                        <a:rPr lang="en-US" sz="24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a:solidFill>
                            <a:srgbClr val="D9D9D9"/>
                          </a:solidFill>
                          <a:latin typeface="Arial" panose="020B0604020202020204" pitchFamily="34" charset="0"/>
                          <a:cs typeface="Arial" panose="020B0604020202020204" pitchFamily="34" charset="0"/>
                        </a:rPr>
                        <a:t>Without Guides </a:t>
                      </a:r>
                      <a:r>
                        <a:rPr lang="en-US" sz="2400" b="0" baseline="0" noProof="0">
                          <a:solidFill>
                            <a:srgbClr val="D9D9D9"/>
                          </a:solidFill>
                          <a:latin typeface="Arial" panose="020B0604020202020204" pitchFamily="34" charset="0"/>
                          <a:cs typeface="Arial" panose="020B0604020202020204" pitchFamily="34" charset="0"/>
                        </a:rPr>
                        <a:t>layout</a:t>
                      </a:r>
                      <a:r>
                        <a:rPr lang="en-US" sz="2400" baseline="0" noProof="0">
                          <a:solidFill>
                            <a:srgbClr val="D9D9D9"/>
                          </a:solidFill>
                          <a:latin typeface="Arial" panose="020B0604020202020204" pitchFamily="34" charset="0"/>
                          <a:cs typeface="Arial" panose="020B0604020202020204" pitchFamily="34" charset="0"/>
                        </a:rPr>
                        <a:t>.</a:t>
                      </a:r>
                      <a:endParaRPr lang="en-US" sz="240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a:solidFill>
                            <a:srgbClr val="FFC000"/>
                          </a:solidFill>
                          <a:latin typeface="Arial" panose="020B0604020202020204" pitchFamily="34" charset="0"/>
                          <a:cs typeface="Arial" panose="020B0604020202020204" pitchFamily="34" charset="0"/>
                        </a:rPr>
                        <a:t>How to</a:t>
                      </a:r>
                      <a:r>
                        <a:rPr lang="en-US" sz="2800" b="1" baseline="0">
                          <a:solidFill>
                            <a:srgbClr val="FFC000"/>
                          </a:solidFill>
                          <a:latin typeface="Arial" panose="020B0604020202020204" pitchFamily="34" charset="0"/>
                          <a:cs typeface="Arial" panose="020B0604020202020204" pitchFamily="34" charset="0"/>
                        </a:rPr>
                        <a:t> preview your poster prior to printing</a:t>
                      </a:r>
                      <a:endParaRPr lang="en-US" sz="2800" b="1">
                        <a:solidFill>
                          <a:srgbClr val="FFC000"/>
                        </a:solidFill>
                        <a:latin typeface="Arial" panose="020B0604020202020204" pitchFamily="34" charset="0"/>
                        <a:cs typeface="Arial" panose="020B0604020202020204" pitchFamily="34" charset="0"/>
                      </a:endParaRPr>
                    </a:p>
                    <a:p>
                      <a:r>
                        <a:rPr lang="en-US" sz="2400">
                          <a:solidFill>
                            <a:srgbClr val="D9D9D9"/>
                          </a:solidFill>
                          <a:latin typeface="Arial" panose="020B0604020202020204" pitchFamily="34" charset="0"/>
                          <a:cs typeface="Arial" panose="020B0604020202020204" pitchFamily="34" charset="0"/>
                        </a:rPr>
                        <a:t>You can preview your poster at any time by pressing the </a:t>
                      </a:r>
                      <a:r>
                        <a:rPr lang="en-US" sz="2400">
                          <a:solidFill>
                            <a:srgbClr val="FFC000"/>
                          </a:solidFill>
                          <a:latin typeface="Arial" panose="020B0604020202020204" pitchFamily="34" charset="0"/>
                          <a:cs typeface="Arial" panose="020B0604020202020204" pitchFamily="34" charset="0"/>
                        </a:rPr>
                        <a:t>F5 key</a:t>
                      </a:r>
                      <a:r>
                        <a:rPr lang="en-US" sz="240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a:solidFill>
                            <a:srgbClr val="FFC000"/>
                          </a:solidFill>
                          <a:latin typeface="Arial" panose="020B0604020202020204" pitchFamily="34" charset="0"/>
                          <a:cs typeface="Arial" panose="020B0604020202020204" pitchFamily="34" charset="0"/>
                        </a:rPr>
                        <a:t>ESC key </a:t>
                      </a:r>
                      <a:r>
                        <a:rPr lang="en-US" sz="240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a:solidFill>
                            <a:srgbClr val="D9D9D9"/>
                          </a:solidFill>
                          <a:latin typeface="Arial" panose="020B0604020202020204" pitchFamily="34" charset="0"/>
                          <a:cs typeface="Arial" panose="020B0604020202020204" pitchFamily="34" charset="0"/>
                        </a:rPr>
                        <a:t>F5</a:t>
                      </a:r>
                      <a:r>
                        <a:rPr lang="en-US" sz="2400" baseline="0">
                          <a:solidFill>
                            <a:srgbClr val="D9D9D9"/>
                          </a:solidFill>
                          <a:latin typeface="Arial" panose="020B0604020202020204" pitchFamily="34" charset="0"/>
                          <a:cs typeface="Arial" panose="020B0604020202020204" pitchFamily="34" charset="0"/>
                        </a:rPr>
                        <a:t> </a:t>
                      </a:r>
                      <a:endParaRPr lang="en-US"/>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a:solidFill>
                            <a:srgbClr val="D9D9D9"/>
                          </a:solidFill>
                          <a:latin typeface="Arial"/>
                          <a:cs typeface="Arial"/>
                        </a:rPr>
                        <a:t>When you are ready to have your poster printed go online to </a:t>
                      </a:r>
                      <a:r>
                        <a:rPr lang="en-US" sz="2400" noProof="0" err="1">
                          <a:solidFill>
                            <a:srgbClr val="FFC000"/>
                          </a:solidFill>
                          <a:latin typeface="Arial"/>
                          <a:cs typeface="Arial"/>
                        </a:rPr>
                        <a:t>PosterPresentations.com</a:t>
                      </a:r>
                      <a:r>
                        <a:rPr lang="en-US" sz="2400" noProof="0">
                          <a:solidFill>
                            <a:srgbClr val="D9D9D9"/>
                          </a:solidFill>
                          <a:latin typeface="Arial"/>
                          <a:cs typeface="Arial"/>
                        </a:rPr>
                        <a:t> and click on the "</a:t>
                      </a:r>
                      <a:r>
                        <a:rPr lang="en-US" sz="2400" noProof="0">
                          <a:solidFill>
                            <a:srgbClr val="FFC000"/>
                          </a:solidFill>
                          <a:latin typeface="Arial"/>
                          <a:cs typeface="Arial"/>
                        </a:rPr>
                        <a:t>Order Your Poster</a:t>
                      </a:r>
                      <a:r>
                        <a:rPr lang="en-US" sz="2400" noProof="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a:solidFill>
                            <a:srgbClr val="D9D9D9"/>
                          </a:solidFill>
                          <a:latin typeface="Arial"/>
                          <a:cs typeface="Arial"/>
                        </a:rPr>
                      </a:br>
                      <a:r>
                        <a:rPr lang="en-US" sz="2400" noProof="0">
                          <a:solidFill>
                            <a:srgbClr val="D9D9D9"/>
                          </a:solidFill>
                          <a:latin typeface="Arial"/>
                          <a:cs typeface="Arial"/>
                        </a:rPr>
                        <a:t>Go to </a:t>
                      </a:r>
                      <a:r>
                        <a:rPr lang="en-US" sz="2400" noProof="0" err="1">
                          <a:solidFill>
                            <a:srgbClr val="FFC000"/>
                          </a:solidFill>
                          <a:latin typeface="Arial"/>
                          <a:cs typeface="Arial"/>
                        </a:rPr>
                        <a:t>PosterPresentations.com</a:t>
                      </a:r>
                      <a:r>
                        <a:rPr lang="en-US" sz="2400" noProof="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a:solidFill>
                            <a:schemeClr val="bg1">
                              <a:lumMod val="85000"/>
                            </a:schemeClr>
                          </a:solidFill>
                          <a:latin typeface="Arial"/>
                          <a:cs typeface="Arial"/>
                        </a:rPr>
                        <a:t>© 2019</a:t>
                      </a:r>
                      <a:r>
                        <a:rPr lang="en-US" sz="2000" baseline="0">
                          <a:solidFill>
                            <a:schemeClr val="bg1">
                              <a:lumMod val="85000"/>
                            </a:schemeClr>
                          </a:solidFill>
                          <a:latin typeface="Arial"/>
                          <a:cs typeface="Arial"/>
                        </a:rPr>
                        <a:t> </a:t>
                      </a:r>
                      <a:r>
                        <a:rPr lang="en-US" sz="2000" err="1">
                          <a:solidFill>
                            <a:schemeClr val="bg1">
                              <a:lumMod val="85000"/>
                            </a:schemeClr>
                          </a:solidFill>
                          <a:latin typeface="Arial"/>
                          <a:cs typeface="Arial"/>
                        </a:rPr>
                        <a:t>PosterPresentations.com</a:t>
                      </a:r>
                      <a:br>
                        <a:rPr lang="en-US" sz="2000">
                          <a:solidFill>
                            <a:schemeClr val="bg1">
                              <a:lumMod val="85000"/>
                            </a:schemeClr>
                          </a:solidFill>
                          <a:latin typeface="Arial"/>
                          <a:cs typeface="Arial"/>
                        </a:rPr>
                      </a:br>
                      <a:r>
                        <a:rPr lang="en-US" sz="2000">
                          <a:solidFill>
                            <a:schemeClr val="bg1">
                              <a:lumMod val="85000"/>
                            </a:schemeClr>
                          </a:solidFill>
                          <a:latin typeface="Arial"/>
                          <a:cs typeface="Arial"/>
                        </a:rPr>
                        <a:t>2117 Fourth Street ,</a:t>
                      </a:r>
                      <a:r>
                        <a:rPr lang="en-US" sz="2000" baseline="0">
                          <a:solidFill>
                            <a:schemeClr val="bg1">
                              <a:lumMod val="85000"/>
                            </a:schemeClr>
                          </a:solidFill>
                          <a:latin typeface="Arial"/>
                          <a:cs typeface="Arial"/>
                        </a:rPr>
                        <a:t> STE C        </a:t>
                      </a:r>
                    </a:p>
                    <a:p>
                      <a:pPr>
                        <a:lnSpc>
                          <a:spcPts val="2600"/>
                        </a:lnSpc>
                      </a:pPr>
                      <a:r>
                        <a:rPr lang="en-US" sz="2000" baseline="0">
                          <a:solidFill>
                            <a:schemeClr val="bg1">
                              <a:lumMod val="85000"/>
                            </a:schemeClr>
                          </a:solidFill>
                          <a:latin typeface="Arial"/>
                          <a:cs typeface="Arial"/>
                        </a:rPr>
                        <a:t>Berkeley CA 94710 USA</a:t>
                      </a:r>
                      <a:endParaRPr lang="en-US" sz="200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a:solidFill>
                            <a:srgbClr val="D0D0D0"/>
                          </a:solidFill>
                          <a:latin typeface="Arial"/>
                          <a:cs typeface="Arial"/>
                        </a:rPr>
                        <a:t>For complete tutorials</a:t>
                      </a:r>
                      <a:r>
                        <a:rPr lang="en-US" sz="2400" b="1" baseline="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a:solidFill>
                            <a:srgbClr val="FFC000"/>
                          </a:solidFill>
                          <a:latin typeface="Arial"/>
                          <a:cs typeface="Arial"/>
                        </a:rPr>
                        <a:t>https://</a:t>
                      </a:r>
                      <a:r>
                        <a:rPr lang="en-US" sz="1800" b="1" err="1">
                          <a:solidFill>
                            <a:srgbClr val="FFC000"/>
                          </a:solidFill>
                          <a:latin typeface="Arial"/>
                          <a:cs typeface="Arial"/>
                        </a:rPr>
                        <a:t>www.posterpresentations.com</a:t>
                      </a:r>
                      <a:r>
                        <a:rPr lang="en-US" sz="1800" b="1">
                          <a:solidFill>
                            <a:srgbClr val="FFC000"/>
                          </a:solidFill>
                          <a:latin typeface="Arial"/>
                          <a:cs typeface="Arial"/>
                        </a:rPr>
                        <a:t>/</a:t>
                      </a:r>
                      <a:r>
                        <a:rPr lang="en-US" sz="1800" b="1" err="1">
                          <a:solidFill>
                            <a:srgbClr val="FFC000"/>
                          </a:solidFill>
                          <a:latin typeface="Arial"/>
                          <a:cs typeface="Arial"/>
                        </a:rPr>
                        <a:t>helpdesk.html</a:t>
                      </a:r>
                      <a:endParaRPr lang="en-US" sz="180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accent6">
                <a:lumMod val="20000"/>
                <a:lumOff val="80000"/>
              </a:schemeClr>
            </a:gs>
            <a:gs pos="100000">
              <a:schemeClr val="bg1"/>
            </a:gs>
          </a:gsLst>
          <a:lin ang="5400000" scaled="1"/>
        </a:gradFill>
        <a:effectLst/>
      </p:bgPr>
    </p:bg>
    <p:spTree>
      <p:nvGrpSpPr>
        <p:cNvPr id="1" name=""/>
        <p:cNvGrpSpPr/>
        <p:nvPr/>
      </p:nvGrpSpPr>
      <p:grpSpPr>
        <a:xfrm>
          <a:off x="0" y="0"/>
          <a:ext cx="0" cy="0"/>
          <a:chOff x="0" y="0"/>
          <a:chExt cx="0" cy="0"/>
        </a:xfrm>
      </p:grpSpPr>
      <p:sp>
        <p:nvSpPr>
          <p:cNvPr id="2" name="Rounded Rectangle 1"/>
          <p:cNvSpPr/>
          <p:nvPr userDrawn="1"/>
        </p:nvSpPr>
        <p:spPr>
          <a:xfrm>
            <a:off x="446073" y="5475145"/>
            <a:ext cx="10058400"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userDrawn="1"/>
        </p:nvSpPr>
        <p:spPr>
          <a:xfrm>
            <a:off x="11428937" y="5475142"/>
            <a:ext cx="10058400"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22411801" y="5475143"/>
            <a:ext cx="10058400"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userDrawn="1"/>
        </p:nvSpPr>
        <p:spPr>
          <a:xfrm>
            <a:off x="33394664" y="5475144"/>
            <a:ext cx="10058400"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1" name="Rounded Rectangle 470"/>
          <p:cNvSpPr/>
          <p:nvPr userDrawn="1"/>
        </p:nvSpPr>
        <p:spPr>
          <a:xfrm>
            <a:off x="0" y="0"/>
            <a:ext cx="43891200" cy="48006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94" name="Straight Connector 1493"/>
          <p:cNvCxnSpPr/>
          <p:nvPr userDrawn="1"/>
        </p:nvCxnSpPr>
        <p:spPr>
          <a:xfrm>
            <a:off x="0" y="4800600"/>
            <a:ext cx="43891200" cy="0"/>
          </a:xfrm>
          <a:prstGeom prst="line">
            <a:avLst/>
          </a:prstGeom>
          <a:ln w="174625"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60" name="Text Box 14"/>
          <p:cNvSpPr txBox="1">
            <a:spLocks noChangeArrowheads="1"/>
          </p:cNvSpPr>
          <p:nvPr userDrawn="1"/>
        </p:nvSpPr>
        <p:spPr bwMode="auto">
          <a:xfrm>
            <a:off x="1484177" y="32124583"/>
            <a:ext cx="2514600" cy="379588"/>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200" b="1">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2837582451"/>
      </p:ext>
    </p:extLst>
  </p:cSld>
  <p:clrMap bg1="lt1" tx1="dk1" bg2="lt2" tx2="dk2" accent1="accent1" accent2="accent2" accent3="accent3" accent4="accent4" accent5="accent5" accent6="accent6" hlink="hlink" folHlink="folHlink"/>
  <p:sldLayoutIdLst>
    <p:sldLayoutId id="2147483660"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accent6">
                <a:lumMod val="20000"/>
                <a:lumOff val="80000"/>
              </a:schemeClr>
            </a:gs>
            <a:gs pos="100000">
              <a:schemeClr val="bg1"/>
            </a:gs>
          </a:gsLst>
          <a:lin ang="5400000" scaled="1"/>
        </a:gradFill>
        <a:effectLst/>
      </p:bgPr>
    </p:bg>
    <p:spTree>
      <p:nvGrpSpPr>
        <p:cNvPr id="1" name=""/>
        <p:cNvGrpSpPr/>
        <p:nvPr/>
      </p:nvGrpSpPr>
      <p:grpSpPr>
        <a:xfrm>
          <a:off x="0" y="0"/>
          <a:ext cx="0" cy="0"/>
          <a:chOff x="0" y="0"/>
          <a:chExt cx="0" cy="0"/>
        </a:xfrm>
      </p:grpSpPr>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1" name="Rounded Rectangle 40"/>
          <p:cNvSpPr/>
          <p:nvPr userDrawn="1"/>
        </p:nvSpPr>
        <p:spPr>
          <a:xfrm>
            <a:off x="29382628" y="5392017"/>
            <a:ext cx="13577436"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15156882" y="5370818"/>
            <a:ext cx="13577436"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userDrawn="1"/>
        </p:nvSpPr>
        <p:spPr>
          <a:xfrm>
            <a:off x="931136" y="5413216"/>
            <a:ext cx="13577436"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userDrawn="1"/>
        </p:nvSpPr>
        <p:spPr>
          <a:xfrm>
            <a:off x="0" y="0"/>
            <a:ext cx="43891200" cy="48006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p:cNvCxnSpPr/>
          <p:nvPr userDrawn="1"/>
        </p:nvCxnSpPr>
        <p:spPr>
          <a:xfrm>
            <a:off x="0" y="4800600"/>
            <a:ext cx="43891200" cy="0"/>
          </a:xfrm>
          <a:prstGeom prst="line">
            <a:avLst/>
          </a:prstGeom>
          <a:ln w="174625"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40" name="Text Box 14"/>
          <p:cNvSpPr txBox="1">
            <a:spLocks noChangeArrowheads="1"/>
          </p:cNvSpPr>
          <p:nvPr userDrawn="1"/>
        </p:nvSpPr>
        <p:spPr bwMode="auto">
          <a:xfrm>
            <a:off x="1484177" y="32124583"/>
            <a:ext cx="2514600" cy="379588"/>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200" b="1">
                <a:solidFill>
                  <a:schemeClr val="bg1">
                    <a:lumMod val="75000"/>
                  </a:schemeClr>
                </a:solidFill>
                <a:latin typeface="Arial" charset="0"/>
              </a:rPr>
              <a:t>www.PosterPresentations.com</a:t>
            </a:r>
          </a:p>
        </p:txBody>
      </p:sp>
      <p:graphicFrame>
        <p:nvGraphicFramePr>
          <p:cNvPr id="50" name="Table 49">
            <a:extLst>
              <a:ext uri="{FF2B5EF4-FFF2-40B4-BE49-F238E27FC236}">
                <a16:creationId xmlns:a16="http://schemas.microsoft.com/office/drawing/2014/main" id="{386BF4CF-00EE-1C48-A30C-22D5BB1910EC}"/>
              </a:ext>
            </a:extLst>
          </p:cNvPr>
          <p:cNvGraphicFramePr>
            <a:graphicFrameLocks noGrp="1"/>
          </p:cNvGraphicFramePr>
          <p:nvPr userDrawn="1">
            <p:extLst>
              <p:ext uri="{D42A27DB-BD31-4B8C-83A1-F6EECF244321}">
                <p14:modId xmlns:p14="http://schemas.microsoft.com/office/powerpoint/2010/main" val="2677946538"/>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a:solidFill>
                            <a:srgbClr val="1F3A4E"/>
                          </a:solidFill>
                          <a:latin typeface="Arial Black" panose="020B0A04020102020204" pitchFamily="34" charset="0"/>
                        </a:rPr>
                        <a:t>QUICK START GUIDE</a:t>
                      </a:r>
                      <a:br>
                        <a:rPr lang="en-US" sz="3600" b="0" spc="600">
                          <a:solidFill>
                            <a:srgbClr val="1F3A4E"/>
                          </a:solidFill>
                          <a:latin typeface="Arial Black" panose="020B0A04020102020204" pitchFamily="34" charset="0"/>
                        </a:rPr>
                      </a:br>
                      <a:r>
                        <a:rPr lang="en-US" sz="2800" b="1" spc="0">
                          <a:solidFill>
                            <a:srgbClr val="FF0000"/>
                          </a:solidFill>
                          <a:latin typeface="Trebuchet MS" pitchFamily="34" charset="0"/>
                        </a:rPr>
                        <a:t>(THIS SIDEBAR WILL NOT PRINT)</a:t>
                      </a:r>
                      <a:endParaRPr lang="en-US" sz="3600" b="1" spc="600">
                        <a:solidFill>
                          <a:schemeClr val="bg1"/>
                        </a:solidFill>
                        <a:latin typeface="Trebuchet MS" pitchFamily="34" charset="0"/>
                      </a:endParaRPr>
                    </a:p>
                  </a:txBody>
                  <a:tcPr marL="182880" marT="137160">
                    <a:solidFill>
                      <a:srgbClr val="FFC000"/>
                    </a:solidFill>
                  </a:tcPr>
                </a:tc>
                <a:tc hMerge="1">
                  <a:txBody>
                    <a:bodyPr/>
                    <a:lstStyle/>
                    <a:p>
                      <a:endParaRPr lang="en-US"/>
                    </a:p>
                  </a:txBody>
                  <a:tcPr/>
                </a:tc>
                <a:extLst>
                  <a:ext uri="{0D108BD9-81ED-4DB2-BD59-A6C34878D82A}">
                    <a16:rowId xmlns:a16="http://schemas.microsoft.com/office/drawing/2014/main" val="10000"/>
                  </a:ext>
                </a:extLst>
              </a:tr>
              <a:tr h="4206624">
                <a:tc gridSpan="2">
                  <a:txBody>
                    <a:bodyPr/>
                    <a:lstStyle/>
                    <a:p>
                      <a:pPr defTabSz="3765639"/>
                      <a:r>
                        <a:rPr lang="en-US" sz="2000" i="0">
                          <a:solidFill>
                            <a:srgbClr val="D9D9D9"/>
                          </a:solidFill>
                          <a:latin typeface="Arial"/>
                          <a:cs typeface="Arial"/>
                        </a:rPr>
                        <a:t>This PowerPoint template produces a </a:t>
                      </a:r>
                      <a:r>
                        <a:rPr lang="en-US" sz="2000" i="0">
                          <a:solidFill>
                            <a:srgbClr val="FFC000"/>
                          </a:solidFill>
                          <a:latin typeface="Arial"/>
                          <a:cs typeface="Arial"/>
                        </a:rPr>
                        <a:t>36"x48" </a:t>
                      </a:r>
                      <a:r>
                        <a:rPr lang="en-US" sz="2000" i="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a:solidFill>
                          <a:srgbClr val="D9D9D9"/>
                        </a:solidFill>
                        <a:latin typeface="Arial"/>
                        <a:cs typeface="Arial"/>
                      </a:endParaRPr>
                    </a:p>
                    <a:p>
                      <a:pPr defTabSz="3765639"/>
                      <a:r>
                        <a:rPr lang="en-US" sz="2000" i="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err="1">
                          <a:solidFill>
                            <a:srgbClr val="FFC000"/>
                          </a:solidFill>
                          <a:latin typeface="Arial"/>
                          <a:cs typeface="Arial"/>
                        </a:rPr>
                        <a:t>PosterPresentations.com</a:t>
                      </a:r>
                      <a:r>
                        <a:rPr lang="en-US" sz="2000" i="0">
                          <a:solidFill>
                            <a:srgbClr val="D9D9D9"/>
                          </a:solidFill>
                          <a:latin typeface="Arial"/>
                          <a:cs typeface="Arial"/>
                        </a:rPr>
                        <a:t> and click on the  </a:t>
                      </a:r>
                      <a:r>
                        <a:rPr lang="en-US" sz="2000" i="0">
                          <a:solidFill>
                            <a:srgbClr val="FFC000"/>
                          </a:solidFill>
                          <a:latin typeface="Arial"/>
                          <a:cs typeface="Arial"/>
                        </a:rPr>
                        <a:t>HELP DESK</a:t>
                      </a:r>
                      <a:r>
                        <a:rPr lang="en-US" sz="2000" i="0" baseline="0">
                          <a:solidFill>
                            <a:srgbClr val="D9D9D9"/>
                          </a:solidFill>
                          <a:latin typeface="Arial"/>
                          <a:cs typeface="Arial"/>
                        </a:rPr>
                        <a:t> </a:t>
                      </a:r>
                      <a:r>
                        <a:rPr lang="en-US" sz="2000" i="0">
                          <a:solidFill>
                            <a:srgbClr val="D9D9D9"/>
                          </a:solidFill>
                          <a:latin typeface="Arial"/>
                          <a:cs typeface="Arial"/>
                        </a:rPr>
                        <a:t>tab.</a:t>
                      </a:r>
                    </a:p>
                    <a:p>
                      <a:pPr defTabSz="3765639"/>
                      <a:endParaRPr lang="en-US" sz="2000" i="0">
                        <a:solidFill>
                          <a:srgbClr val="D9D9D9"/>
                        </a:solidFill>
                        <a:latin typeface="Arial"/>
                        <a:cs typeface="Arial"/>
                      </a:endParaRPr>
                    </a:p>
                    <a:p>
                      <a:pPr defTabSz="3765639"/>
                      <a:r>
                        <a:rPr lang="en-US" sz="2000" i="0">
                          <a:solidFill>
                            <a:srgbClr val="D9D9D9"/>
                          </a:solidFill>
                          <a:latin typeface="Arial"/>
                          <a:cs typeface="Arial"/>
                        </a:rPr>
                        <a:t>To print your poster using our same-day professional printing service, go online to </a:t>
                      </a:r>
                      <a:r>
                        <a:rPr lang="en-US" sz="2000" i="0" err="1">
                          <a:solidFill>
                            <a:srgbClr val="FFC000"/>
                          </a:solidFill>
                          <a:latin typeface="Arial"/>
                          <a:cs typeface="Arial"/>
                        </a:rPr>
                        <a:t>PosterPresentations.com</a:t>
                      </a:r>
                      <a:r>
                        <a:rPr lang="en-US" sz="2000" i="0">
                          <a:solidFill>
                            <a:srgbClr val="D9D9D9"/>
                          </a:solidFill>
                          <a:latin typeface="Arial"/>
                          <a:cs typeface="Arial"/>
                        </a:rPr>
                        <a:t> and click on "</a:t>
                      </a:r>
                      <a:r>
                        <a:rPr lang="en-US" sz="2000" i="0">
                          <a:solidFill>
                            <a:srgbClr val="FFC000"/>
                          </a:solidFill>
                          <a:latin typeface="Arial"/>
                          <a:cs typeface="Arial"/>
                        </a:rPr>
                        <a:t>Order your poster</a:t>
                      </a:r>
                      <a:r>
                        <a:rPr lang="en-US" sz="2000" i="0">
                          <a:solidFill>
                            <a:srgbClr val="D9D9D9"/>
                          </a:solidFill>
                          <a:latin typeface="Arial"/>
                          <a:cs typeface="Arial"/>
                        </a:rPr>
                        <a:t>".</a:t>
                      </a:r>
                      <a:endParaRPr lang="en-US" sz="2000" b="1">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a:solidFill>
                          <a:srgbClr val="1F3A4E"/>
                        </a:solidFill>
                      </a:endParaRPr>
                    </a:p>
                    <a:p>
                      <a:pPr algn="ctr"/>
                      <a:endParaRPr lang="en-US" sz="2000">
                        <a:solidFill>
                          <a:srgbClr val="1F3A4E"/>
                        </a:solidFill>
                      </a:endParaRPr>
                    </a:p>
                    <a:p>
                      <a:pPr algn="ctr"/>
                      <a:r>
                        <a:rPr lang="en-US" sz="2000">
                          <a:solidFill>
                            <a:schemeClr val="bg1"/>
                          </a:solidFill>
                          <a:latin typeface="Arial" panose="020B0604020202020204" pitchFamily="34" charset="0"/>
                          <a:cs typeface="Arial" panose="020B0604020202020204" pitchFamily="34" charset="0"/>
                        </a:rPr>
                        <a:t>This is a template for a </a:t>
                      </a:r>
                    </a:p>
                    <a:p>
                      <a:pPr algn="ctr"/>
                      <a:r>
                        <a:rPr lang="en-US" sz="2000">
                          <a:solidFill>
                            <a:schemeClr val="bg1"/>
                          </a:solidFill>
                          <a:latin typeface="Arial" panose="020B0604020202020204" pitchFamily="34" charset="0"/>
                          <a:cs typeface="Arial" panose="020B0604020202020204" pitchFamily="34" charset="0"/>
                        </a:rPr>
                        <a:t>presentation poster</a:t>
                      </a:r>
                      <a:br>
                        <a:rPr lang="en-US" sz="2000">
                          <a:solidFill>
                            <a:schemeClr val="bg1"/>
                          </a:solidFill>
                          <a:latin typeface="Arial" panose="020B0604020202020204" pitchFamily="34" charset="0"/>
                          <a:cs typeface="Arial" panose="020B0604020202020204" pitchFamily="34" charset="0"/>
                        </a:rPr>
                      </a:br>
                      <a:r>
                        <a:rPr lang="en-US" sz="3600" b="1">
                          <a:solidFill>
                            <a:srgbClr val="FFC000"/>
                          </a:solidFill>
                          <a:latin typeface="Arial" panose="020B0604020202020204" pitchFamily="34" charset="0"/>
                          <a:cs typeface="Arial" panose="020B0604020202020204" pitchFamily="34" charset="0"/>
                        </a:rPr>
                        <a:t>36 inches tall</a:t>
                      </a:r>
                      <a:br>
                        <a:rPr lang="en-US" sz="3600" b="1">
                          <a:solidFill>
                            <a:srgbClr val="FFC000"/>
                          </a:solidFill>
                          <a:latin typeface="Arial" panose="020B0604020202020204" pitchFamily="34" charset="0"/>
                          <a:cs typeface="Arial" panose="020B0604020202020204" pitchFamily="34" charset="0"/>
                        </a:rPr>
                      </a:br>
                      <a:r>
                        <a:rPr lang="en-US" sz="3600" b="1">
                          <a:solidFill>
                            <a:srgbClr val="FFC000"/>
                          </a:solidFill>
                          <a:latin typeface="Arial" panose="020B0604020202020204" pitchFamily="34" charset="0"/>
                          <a:cs typeface="Arial" panose="020B0604020202020204" pitchFamily="34" charset="0"/>
                        </a:rPr>
                        <a:t>by</a:t>
                      </a:r>
                      <a:br>
                        <a:rPr lang="en-US" sz="3600" b="1">
                          <a:solidFill>
                            <a:srgbClr val="FFC000"/>
                          </a:solidFill>
                          <a:latin typeface="Arial" panose="020B0604020202020204" pitchFamily="34" charset="0"/>
                          <a:cs typeface="Arial" panose="020B0604020202020204" pitchFamily="34" charset="0"/>
                        </a:rPr>
                      </a:br>
                      <a:r>
                        <a:rPr lang="en-US" sz="3600" b="1">
                          <a:solidFill>
                            <a:srgbClr val="FFC000"/>
                          </a:solidFill>
                          <a:latin typeface="Arial" panose="020B0604020202020204" pitchFamily="34" charset="0"/>
                          <a:cs typeface="Arial" panose="020B0604020202020204" pitchFamily="34" charset="0"/>
                        </a:rPr>
                        <a:t>48 inches wide</a:t>
                      </a:r>
                      <a:br>
                        <a:rPr lang="en-US" sz="2000">
                          <a:solidFill>
                            <a:schemeClr val="bg1"/>
                          </a:solidFill>
                          <a:latin typeface="Arial" panose="020B0604020202020204" pitchFamily="34" charset="0"/>
                          <a:cs typeface="Arial" panose="020B0604020202020204" pitchFamily="34" charset="0"/>
                        </a:rPr>
                      </a:br>
                      <a:endParaRPr lang="en-US" sz="200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a:solidFill>
                            <a:srgbClr val="FFC000"/>
                          </a:solidFill>
                          <a:latin typeface="Arial" panose="020B0604020202020204" pitchFamily="34" charset="0"/>
                          <a:cs typeface="Arial" panose="020B0604020202020204" pitchFamily="34" charset="0"/>
                        </a:rPr>
                        <a:t>Important: Check the template size</a:t>
                      </a:r>
                      <a:br>
                        <a:rPr lang="en-US" sz="2000" b="0" baseline="0">
                          <a:solidFill>
                            <a:srgbClr val="FFC000"/>
                          </a:solidFill>
                          <a:latin typeface="Arial" panose="020B0604020202020204" pitchFamily="34" charset="0"/>
                          <a:cs typeface="Arial" panose="020B0604020202020204" pitchFamily="34" charset="0"/>
                        </a:rPr>
                      </a:br>
                      <a:r>
                        <a:rPr lang="en-US" sz="2000" b="0" baseline="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a:solidFill>
                            <a:srgbClr val="D9D9D9"/>
                          </a:solidFill>
                          <a:latin typeface="Arial" panose="020B0604020202020204" pitchFamily="34" charset="0"/>
                          <a:cs typeface="Arial" panose="020B0604020202020204" pitchFamily="34" charset="0"/>
                        </a:rPr>
                      </a:br>
                      <a:r>
                        <a:rPr lang="en-US" sz="2000" b="0" baseline="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a:solidFill>
                            <a:srgbClr val="D9D9D9"/>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30 tall x 40 wide</a:t>
                      </a:r>
                      <a:br>
                        <a:rPr lang="en-US" sz="2000" b="0" baseline="0">
                          <a:solidFill>
                            <a:srgbClr val="FFC000"/>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42 tall x 56 wide</a:t>
                      </a:r>
                      <a:br>
                        <a:rPr lang="en-US" sz="2000" b="0" baseline="0">
                          <a:solidFill>
                            <a:srgbClr val="FFC000"/>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a:solidFill>
                          <a:srgbClr val="1F3A4E"/>
                        </a:solidFill>
                      </a:endParaRPr>
                    </a:p>
                  </a:txBody>
                  <a:tcPr>
                    <a:blipFill rotWithShape="1">
                      <a:blip r:embed="rId3"/>
                      <a:stretch>
                        <a:fillRect/>
                      </a:stretch>
                    </a:blipFill>
                  </a:tcPr>
                </a:tc>
                <a:tc>
                  <a:txBody>
                    <a:bodyPr/>
                    <a:lstStyle/>
                    <a:p>
                      <a:pPr algn="l"/>
                      <a:r>
                        <a:rPr lang="en-US" sz="2400" b="1" baseline="0">
                          <a:solidFill>
                            <a:srgbClr val="FFC000"/>
                          </a:solidFill>
                          <a:latin typeface="Arial" panose="020B0604020202020204" pitchFamily="34" charset="0"/>
                          <a:cs typeface="Arial" panose="020B0604020202020204" pitchFamily="34" charset="0"/>
                        </a:rPr>
                        <a:t>How to </a:t>
                      </a:r>
                      <a:r>
                        <a:rPr lang="en-US" sz="4000" b="1" baseline="0">
                          <a:solidFill>
                            <a:srgbClr val="FFC000"/>
                          </a:solidFill>
                          <a:latin typeface="Arial" panose="020B0604020202020204" pitchFamily="34" charset="0"/>
                          <a:cs typeface="Arial" panose="020B0604020202020204" pitchFamily="34" charset="0"/>
                        </a:rPr>
                        <a:t>Zoom in </a:t>
                      </a:r>
                      <a:r>
                        <a:rPr lang="en-US" sz="2400" b="1" baseline="0">
                          <a:solidFill>
                            <a:srgbClr val="FFC000"/>
                          </a:solidFill>
                          <a:latin typeface="Arial" panose="020B0604020202020204" pitchFamily="34" charset="0"/>
                          <a:cs typeface="Arial" panose="020B0604020202020204" pitchFamily="34" charset="0"/>
                        </a:rPr>
                        <a:t>and </a:t>
                      </a:r>
                      <a:r>
                        <a:rPr lang="en-US" sz="1800" b="1" baseline="0">
                          <a:solidFill>
                            <a:srgbClr val="FFC000"/>
                          </a:solidFill>
                          <a:latin typeface="Arial" panose="020B0604020202020204" pitchFamily="34" charset="0"/>
                          <a:cs typeface="Arial" panose="020B0604020202020204" pitchFamily="34" charset="0"/>
                        </a:rPr>
                        <a:t>out</a:t>
                      </a:r>
                      <a:endParaRPr lang="en-US" sz="2400" b="1" baseline="0">
                        <a:solidFill>
                          <a:srgbClr val="FFC000"/>
                        </a:solidFill>
                        <a:latin typeface="Arial" panose="020B0604020202020204" pitchFamily="34" charset="0"/>
                        <a:cs typeface="Arial" panose="020B0604020202020204" pitchFamily="34" charset="0"/>
                      </a:endParaRPr>
                    </a:p>
                    <a:p>
                      <a:pPr algn="l"/>
                      <a:r>
                        <a:rPr lang="en-US" sz="2000" b="0" baseline="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a:solidFill>
                            <a:srgbClr val="D9D9D9"/>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1. </a:t>
                      </a:r>
                      <a:r>
                        <a:rPr lang="en-US" sz="2000" b="0" baseline="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a:solidFill>
                            <a:srgbClr val="D9D9D9"/>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2. </a:t>
                      </a:r>
                      <a:r>
                        <a:rPr lang="en-US" sz="2000" b="0" baseline="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a:solidFill>
                            <a:srgbClr val="FFC000"/>
                          </a:solidFill>
                          <a:latin typeface="Arial" panose="020B0604020202020204" pitchFamily="34" charset="0"/>
                          <a:cs typeface="Arial" panose="020B0604020202020204" pitchFamily="34" charset="0"/>
                        </a:rPr>
                        <a:t>Ruler and Guides</a:t>
                      </a:r>
                      <a:br>
                        <a:rPr lang="en-US" sz="2000" b="0" baseline="0">
                          <a:solidFill>
                            <a:srgbClr val="FFC000"/>
                          </a:solidFill>
                          <a:latin typeface="Arial" panose="020B0604020202020204" pitchFamily="34" charset="0"/>
                          <a:cs typeface="Arial" panose="020B0604020202020204" pitchFamily="34" charset="0"/>
                        </a:rPr>
                      </a:br>
                      <a:r>
                        <a:rPr lang="en-US" sz="2000" b="0" baseline="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a:solidFill>
                          <a:srgbClr val="1F3A4E"/>
                        </a:solidFill>
                      </a:endParaRPr>
                    </a:p>
                  </a:txBody>
                  <a:tcPr>
                    <a:blipFill rotWithShape="1">
                      <a:blip r:embed="rId4"/>
                      <a:stretch>
                        <a:fillRect/>
                      </a:stretch>
                    </a:blipFill>
                  </a:tcPr>
                </a:tc>
                <a:tc>
                  <a:txBody>
                    <a:bodyPr/>
                    <a:lstStyle/>
                    <a:p>
                      <a:pPr marL="0" lvl="1" indent="0" algn="l" defTabSz="114300"/>
                      <a:r>
                        <a:rPr lang="en-US" sz="2400" b="1" baseline="0">
                          <a:solidFill>
                            <a:srgbClr val="FFC000"/>
                          </a:solidFill>
                          <a:latin typeface="Arial" panose="020B0604020202020204" pitchFamily="34" charset="0"/>
                          <a:cs typeface="Arial" panose="020B0604020202020204" pitchFamily="34" charset="0"/>
                        </a:rPr>
                        <a:t>Headers and text containers</a:t>
                      </a:r>
                      <a:br>
                        <a:rPr lang="en-US" sz="2000" b="0" baseline="0">
                          <a:solidFill>
                            <a:schemeClr val="bg1"/>
                          </a:solidFill>
                          <a:latin typeface="Arial" panose="020B0604020202020204" pitchFamily="34" charset="0"/>
                          <a:cs typeface="Arial" panose="020B0604020202020204" pitchFamily="34" charset="0"/>
                        </a:rPr>
                      </a:br>
                      <a:r>
                        <a:rPr lang="en-US" sz="2000" b="0" baseline="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a:solidFill>
                            <a:schemeClr val="bg1"/>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a:t>
                      </a:r>
                      <a:r>
                        <a:rPr lang="en-US" sz="2000" b="0" baseline="0">
                          <a:solidFill>
                            <a:schemeClr val="bg1"/>
                          </a:solidFill>
                          <a:latin typeface="Arial" panose="020B0604020202020204" pitchFamily="34" charset="0"/>
                          <a:cs typeface="Arial" panose="020B0604020202020204" pitchFamily="34" charset="0"/>
                        </a:rPr>
                        <a:t> </a:t>
                      </a:r>
                      <a:r>
                        <a:rPr lang="en-US" sz="2000" b="0" baseline="0">
                          <a:solidFill>
                            <a:srgbClr val="D9D9D9"/>
                          </a:solidFill>
                          <a:latin typeface="Arial" panose="020B0604020202020204" pitchFamily="34" charset="0"/>
                          <a:cs typeface="Arial" panose="020B0604020202020204" pitchFamily="34" charset="0"/>
                        </a:rPr>
                        <a:t>Click inside a section header to add its text. </a:t>
                      </a:r>
                      <a:br>
                        <a:rPr lang="en-US" sz="2000" b="0" baseline="0">
                          <a:solidFill>
                            <a:schemeClr val="bg1"/>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a:t>
                      </a:r>
                      <a:r>
                        <a:rPr lang="en-US" sz="2000" b="0" baseline="0">
                          <a:solidFill>
                            <a:schemeClr val="bg1"/>
                          </a:solidFill>
                          <a:latin typeface="Arial" panose="020B0604020202020204" pitchFamily="34" charset="0"/>
                          <a:cs typeface="Arial" panose="020B0604020202020204" pitchFamily="34" charset="0"/>
                        </a:rPr>
                        <a:t> </a:t>
                      </a:r>
                      <a:r>
                        <a:rPr lang="en-US" sz="2000" b="0" baseline="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a:solidFill>
                            <a:schemeClr val="bg1"/>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a:t>
                      </a:r>
                      <a:r>
                        <a:rPr lang="en-US" sz="2000" b="0" baseline="0">
                          <a:solidFill>
                            <a:schemeClr val="bg1"/>
                          </a:solidFill>
                          <a:latin typeface="Arial" panose="020B0604020202020204" pitchFamily="34" charset="0"/>
                          <a:cs typeface="Arial" panose="020B0604020202020204" pitchFamily="34" charset="0"/>
                        </a:rPr>
                        <a:t> </a:t>
                      </a:r>
                      <a:r>
                        <a:rPr lang="en-US" sz="2000" b="0" baseline="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a:solidFill>
                            <a:srgbClr val="FFC000"/>
                          </a:solidFill>
                          <a:latin typeface="Arial" panose="020B0604020202020204" pitchFamily="34" charset="0"/>
                          <a:cs typeface="Arial" panose="020B0604020202020204" pitchFamily="34" charset="0"/>
                        </a:rPr>
                        <a:t>Adding content to the poster</a:t>
                      </a:r>
                    </a:p>
                    <a:p>
                      <a:r>
                        <a:rPr lang="en-US" sz="2000" baseline="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1" name="Table 10">
            <a:extLst>
              <a:ext uri="{FF2B5EF4-FFF2-40B4-BE49-F238E27FC236}">
                <a16:creationId xmlns:a16="http://schemas.microsoft.com/office/drawing/2014/main" id="{01B3C8F6-0FB7-49C8-BA8E-2A8434F33666}"/>
              </a:ext>
            </a:extLst>
          </p:cNvPr>
          <p:cNvGraphicFramePr>
            <a:graphicFrameLocks noGrp="1"/>
          </p:cNvGraphicFramePr>
          <p:nvPr userDrawn="1">
            <p:extLst>
              <p:ext uri="{D42A27DB-BD31-4B8C-83A1-F6EECF244321}">
                <p14:modId xmlns:p14="http://schemas.microsoft.com/office/powerpoint/2010/main" val="3703067226"/>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a:solidFill>
                            <a:srgbClr val="1F3A4E"/>
                          </a:solidFill>
                          <a:latin typeface="Arial Black" panose="020B0A04020102020204" pitchFamily="34" charset="0"/>
                        </a:rPr>
                        <a:t>QUICK START GUIDE</a:t>
                      </a:r>
                      <a:br>
                        <a:rPr lang="en-US" sz="4000" b="0" spc="600">
                          <a:solidFill>
                            <a:srgbClr val="1F3A4E"/>
                          </a:solidFill>
                          <a:latin typeface="Arial Black" panose="020B0A04020102020204" pitchFamily="34" charset="0"/>
                        </a:rPr>
                      </a:br>
                      <a:r>
                        <a:rPr lang="en-US" sz="3200" b="1" spc="0">
                          <a:solidFill>
                            <a:srgbClr val="FF0000"/>
                          </a:solidFill>
                          <a:latin typeface="Trebuchet MS" pitchFamily="34" charset="0"/>
                        </a:rPr>
                        <a:t>(THIS SIDEBAR WILL NOT PRINT)</a:t>
                      </a:r>
                      <a:endParaRPr lang="en-US" sz="4000" b="1" spc="60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a:solidFill>
                          <a:srgbClr val="FFC000"/>
                        </a:solidFill>
                      </a:endParaRPr>
                    </a:p>
                    <a:p>
                      <a:pPr marL="0" indent="0" algn="l" defTabSz="114300"/>
                      <a:endParaRPr lang="en-US" sz="2400" b="0" baseline="0">
                        <a:solidFill>
                          <a:srgbClr val="D9D9D9"/>
                        </a:solidFill>
                        <a:latin typeface="Arial" panose="020B0604020202020204" pitchFamily="34" charset="0"/>
                        <a:cs typeface="Arial" panose="020B0604020202020204" pitchFamily="34" charset="0"/>
                      </a:endParaRPr>
                    </a:p>
                    <a:p>
                      <a:pPr marL="0" indent="0" algn="l" defTabSz="114300"/>
                      <a:r>
                        <a:rPr lang="en-US" sz="2400" b="0" baseline="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a:solidFill>
                          <a:srgbClr val="D9D9D9"/>
                        </a:solidFill>
                        <a:latin typeface="Arial" panose="020B0604020202020204" pitchFamily="34" charset="0"/>
                        <a:cs typeface="Arial" panose="020B0604020202020204" pitchFamily="34" charset="0"/>
                      </a:endParaRPr>
                    </a:p>
                    <a:p>
                      <a:pPr marL="0" indent="0" algn="l" defTabSz="114300"/>
                      <a:r>
                        <a:rPr lang="en-US" sz="2400" b="0" baseline="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a:solidFill>
                            <a:srgbClr val="FFC000"/>
                          </a:solidFill>
                          <a:latin typeface="Arial" panose="020B0604020202020204" pitchFamily="34" charset="0"/>
                          <a:cs typeface="Arial" panose="020B0604020202020204" pitchFamily="34" charset="0"/>
                        </a:rPr>
                        <a:t>How to change the column layout configuration</a:t>
                      </a:r>
                    </a:p>
                    <a:p>
                      <a:r>
                        <a:rPr lang="en-US" sz="240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a:solidFill>
                            <a:srgbClr val="D9D9D9"/>
                          </a:solidFill>
                          <a:latin typeface="Arial" panose="020B0604020202020204" pitchFamily="34" charset="0"/>
                          <a:cs typeface="Arial" panose="020B0604020202020204" pitchFamily="34" charset="0"/>
                        </a:rPr>
                        <a:t>You can see a tutorial here: </a:t>
                      </a:r>
                      <a:r>
                        <a:rPr lang="en-US" sz="2400" u="sng">
                          <a:solidFill>
                            <a:srgbClr val="FFC000"/>
                          </a:solidFill>
                          <a:latin typeface="Arial" panose="020B0604020202020204" pitchFamily="34" charset="0"/>
                          <a:cs typeface="Arial" panose="020B0604020202020204" pitchFamily="34" charset="0"/>
                        </a:rPr>
                        <a:t>https://</a:t>
                      </a:r>
                      <a:r>
                        <a:rPr lang="en-US" sz="2400" u="sng" err="1">
                          <a:solidFill>
                            <a:srgbClr val="FFC000"/>
                          </a:solidFill>
                          <a:latin typeface="Arial" panose="020B0604020202020204" pitchFamily="34" charset="0"/>
                          <a:cs typeface="Arial" panose="020B0604020202020204" pitchFamily="34" charset="0"/>
                        </a:rPr>
                        <a:t>www.posterpresentations.com</a:t>
                      </a:r>
                      <a:r>
                        <a:rPr lang="en-US" sz="2400" u="sng">
                          <a:solidFill>
                            <a:srgbClr val="FFC000"/>
                          </a:solidFill>
                          <a:latin typeface="Arial" panose="020B0604020202020204" pitchFamily="34" charset="0"/>
                          <a:cs typeface="Arial" panose="020B0604020202020204" pitchFamily="34" charset="0"/>
                        </a:rPr>
                        <a:t>/how-to-change-the-column-</a:t>
                      </a:r>
                      <a:r>
                        <a:rPr lang="en-US" sz="2400" u="sng" err="1">
                          <a:solidFill>
                            <a:srgbClr val="FFC000"/>
                          </a:solidFill>
                          <a:latin typeface="Arial" panose="020B0604020202020204" pitchFamily="34" charset="0"/>
                          <a:cs typeface="Arial" panose="020B0604020202020204" pitchFamily="34" charset="0"/>
                        </a:rPr>
                        <a:t>configuration.html</a:t>
                      </a:r>
                      <a:endParaRPr lang="en-US" u="sng">
                        <a:solidFill>
                          <a:srgbClr val="FFC000"/>
                        </a:solidFill>
                      </a:endParaRPr>
                    </a:p>
                  </a:txBody>
                  <a:tcPr marL="182880" marT="137160">
                    <a:solidFill>
                      <a:schemeClr val="tx1"/>
                    </a:solidFill>
                  </a:tcPr>
                </a:tc>
                <a:tc hMerge="1">
                  <a:txBody>
                    <a:bodyPr/>
                    <a:lstStyle/>
                    <a:p>
                      <a:endParaRPr lang="en-US" sz="2400">
                        <a:solidFill>
                          <a:srgbClr val="1F3A4E"/>
                        </a:solidFill>
                      </a:endParaRPr>
                    </a:p>
                  </a:txBody>
                  <a:tcPr marL="182880" marT="137160">
                    <a:blipFill rotWithShape="1">
                      <a:blip r:embed="rId9"/>
                      <a:stretch>
                        <a:fillRect/>
                      </a:stretch>
                    </a:blipFill>
                  </a:tcPr>
                </a:tc>
                <a:tc hMerge="1">
                  <a:txBody>
                    <a:bodyPr/>
                    <a:lstStyle/>
                    <a:p>
                      <a:endParaRPr lang="en-US"/>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a:solidFill>
                            <a:srgbClr val="D9D9D9"/>
                          </a:solidFill>
                          <a:latin typeface="Arial" panose="020B0604020202020204" pitchFamily="34" charset="0"/>
                          <a:cs typeface="Arial" panose="020B0604020202020204" pitchFamily="34" charset="0"/>
                        </a:rPr>
                        <a:t>The Quick Start</a:t>
                      </a:r>
                      <a:r>
                        <a:rPr lang="en-US" sz="2400" baseline="0" noProof="0">
                          <a:solidFill>
                            <a:srgbClr val="D9D9D9"/>
                          </a:solidFill>
                          <a:latin typeface="Arial" panose="020B0604020202020204" pitchFamily="34" charset="0"/>
                          <a:cs typeface="Arial" panose="020B0604020202020204" pitchFamily="34" charset="0"/>
                        </a:rPr>
                        <a:t> Guides</a:t>
                      </a:r>
                      <a:r>
                        <a:rPr lang="en-US" sz="2400" noProof="0">
                          <a:solidFill>
                            <a:srgbClr val="D9D9D9"/>
                          </a:solidFill>
                          <a:latin typeface="Arial" panose="020B0604020202020204" pitchFamily="34" charset="0"/>
                          <a:cs typeface="Arial" panose="020B0604020202020204" pitchFamily="34" charset="0"/>
                        </a:rPr>
                        <a:t> </a:t>
                      </a:r>
                      <a:r>
                        <a:rPr lang="en-US" sz="2400" u="sng" noProof="0">
                          <a:solidFill>
                            <a:srgbClr val="D9D9D9"/>
                          </a:solidFill>
                          <a:latin typeface="Arial" panose="020B0604020202020204" pitchFamily="34" charset="0"/>
                          <a:cs typeface="Arial" panose="020B0604020202020204" pitchFamily="34" charset="0"/>
                        </a:rPr>
                        <a:t>are outside the template’s printable area</a:t>
                      </a:r>
                      <a:r>
                        <a:rPr lang="en-US" sz="2400" noProof="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a:solidFill>
                            <a:srgbClr val="D9D9D9"/>
                          </a:solidFill>
                          <a:latin typeface="Arial" panose="020B0604020202020204" pitchFamily="34" charset="0"/>
                          <a:cs typeface="Arial" panose="020B0604020202020204" pitchFamily="34" charset="0"/>
                        </a:rPr>
                        <a:t>To hide the guides click on the </a:t>
                      </a:r>
                      <a:r>
                        <a:rPr lang="en-US" sz="2400" b="1" baseline="0" noProof="0">
                          <a:solidFill>
                            <a:srgbClr val="D9D9D9"/>
                          </a:solidFill>
                          <a:latin typeface="Arial" panose="020B0604020202020204" pitchFamily="34" charset="0"/>
                          <a:cs typeface="Arial" panose="020B0604020202020204" pitchFamily="34" charset="0"/>
                        </a:rPr>
                        <a:t>Home</a:t>
                      </a:r>
                      <a:r>
                        <a:rPr lang="en-US" sz="24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a:solidFill>
                            <a:srgbClr val="D9D9D9"/>
                          </a:solidFill>
                          <a:latin typeface="Arial" panose="020B0604020202020204" pitchFamily="34" charset="0"/>
                          <a:cs typeface="Arial" panose="020B0604020202020204" pitchFamily="34" charset="0"/>
                        </a:rPr>
                        <a:t>Layout</a:t>
                      </a:r>
                      <a:r>
                        <a:rPr lang="en-US" sz="24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a:solidFill>
                            <a:srgbClr val="D9D9D9"/>
                          </a:solidFill>
                          <a:latin typeface="Arial" panose="020B0604020202020204" pitchFamily="34" charset="0"/>
                          <a:cs typeface="Arial" panose="020B0604020202020204" pitchFamily="34" charset="0"/>
                        </a:rPr>
                        <a:t>Without Guides </a:t>
                      </a:r>
                      <a:r>
                        <a:rPr lang="en-US" sz="2400" b="0" baseline="0" noProof="0">
                          <a:solidFill>
                            <a:srgbClr val="D9D9D9"/>
                          </a:solidFill>
                          <a:latin typeface="Arial" panose="020B0604020202020204" pitchFamily="34" charset="0"/>
                          <a:cs typeface="Arial" panose="020B0604020202020204" pitchFamily="34" charset="0"/>
                        </a:rPr>
                        <a:t>layout</a:t>
                      </a:r>
                      <a:r>
                        <a:rPr lang="en-US" sz="2400" baseline="0" noProof="0">
                          <a:solidFill>
                            <a:srgbClr val="D9D9D9"/>
                          </a:solidFill>
                          <a:latin typeface="Arial" panose="020B0604020202020204" pitchFamily="34" charset="0"/>
                          <a:cs typeface="Arial" panose="020B0604020202020204" pitchFamily="34" charset="0"/>
                        </a:rPr>
                        <a:t>.</a:t>
                      </a:r>
                      <a:endParaRPr lang="en-US" sz="240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a:solidFill>
                            <a:srgbClr val="FFC000"/>
                          </a:solidFill>
                          <a:latin typeface="Arial" panose="020B0604020202020204" pitchFamily="34" charset="0"/>
                          <a:cs typeface="Arial" panose="020B0604020202020204" pitchFamily="34" charset="0"/>
                        </a:rPr>
                        <a:t>How to</a:t>
                      </a:r>
                      <a:r>
                        <a:rPr lang="en-US" sz="2800" b="1" baseline="0">
                          <a:solidFill>
                            <a:srgbClr val="FFC000"/>
                          </a:solidFill>
                          <a:latin typeface="Arial" panose="020B0604020202020204" pitchFamily="34" charset="0"/>
                          <a:cs typeface="Arial" panose="020B0604020202020204" pitchFamily="34" charset="0"/>
                        </a:rPr>
                        <a:t> preview your poster prior to printing</a:t>
                      </a:r>
                      <a:endParaRPr lang="en-US" sz="2800" b="1">
                        <a:solidFill>
                          <a:srgbClr val="FFC000"/>
                        </a:solidFill>
                        <a:latin typeface="Arial" panose="020B0604020202020204" pitchFamily="34" charset="0"/>
                        <a:cs typeface="Arial" panose="020B0604020202020204" pitchFamily="34" charset="0"/>
                      </a:endParaRPr>
                    </a:p>
                    <a:p>
                      <a:r>
                        <a:rPr lang="en-US" sz="2400">
                          <a:solidFill>
                            <a:srgbClr val="D9D9D9"/>
                          </a:solidFill>
                          <a:latin typeface="Arial" panose="020B0604020202020204" pitchFamily="34" charset="0"/>
                          <a:cs typeface="Arial" panose="020B0604020202020204" pitchFamily="34" charset="0"/>
                        </a:rPr>
                        <a:t>You can preview your poster at any time by pressing the </a:t>
                      </a:r>
                      <a:r>
                        <a:rPr lang="en-US" sz="2400">
                          <a:solidFill>
                            <a:srgbClr val="FFC000"/>
                          </a:solidFill>
                          <a:latin typeface="Arial" panose="020B0604020202020204" pitchFamily="34" charset="0"/>
                          <a:cs typeface="Arial" panose="020B0604020202020204" pitchFamily="34" charset="0"/>
                        </a:rPr>
                        <a:t>F5 key</a:t>
                      </a:r>
                      <a:r>
                        <a:rPr lang="en-US" sz="240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a:solidFill>
                            <a:srgbClr val="FFC000"/>
                          </a:solidFill>
                          <a:latin typeface="Arial" panose="020B0604020202020204" pitchFamily="34" charset="0"/>
                          <a:cs typeface="Arial" panose="020B0604020202020204" pitchFamily="34" charset="0"/>
                        </a:rPr>
                        <a:t>ESC key </a:t>
                      </a:r>
                      <a:r>
                        <a:rPr lang="en-US" sz="240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a:solidFill>
                            <a:srgbClr val="D9D9D9"/>
                          </a:solidFill>
                          <a:latin typeface="Arial" panose="020B0604020202020204" pitchFamily="34" charset="0"/>
                          <a:cs typeface="Arial" panose="020B0604020202020204" pitchFamily="34" charset="0"/>
                        </a:rPr>
                        <a:t>F5</a:t>
                      </a:r>
                      <a:r>
                        <a:rPr lang="en-US" sz="2400" baseline="0">
                          <a:solidFill>
                            <a:srgbClr val="D9D9D9"/>
                          </a:solidFill>
                          <a:latin typeface="Arial" panose="020B0604020202020204" pitchFamily="34" charset="0"/>
                          <a:cs typeface="Arial" panose="020B0604020202020204" pitchFamily="34" charset="0"/>
                        </a:rPr>
                        <a:t> </a:t>
                      </a:r>
                      <a:endParaRPr lang="en-US"/>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a:solidFill>
                            <a:srgbClr val="D9D9D9"/>
                          </a:solidFill>
                          <a:latin typeface="Arial"/>
                          <a:cs typeface="Arial"/>
                        </a:rPr>
                        <a:t>When you are ready to have your poster printed go online to </a:t>
                      </a:r>
                      <a:r>
                        <a:rPr lang="en-US" sz="2400" noProof="0" err="1">
                          <a:solidFill>
                            <a:srgbClr val="FFC000"/>
                          </a:solidFill>
                          <a:latin typeface="Arial"/>
                          <a:cs typeface="Arial"/>
                        </a:rPr>
                        <a:t>PosterPresentations.com</a:t>
                      </a:r>
                      <a:r>
                        <a:rPr lang="en-US" sz="2400" noProof="0">
                          <a:solidFill>
                            <a:srgbClr val="D9D9D9"/>
                          </a:solidFill>
                          <a:latin typeface="Arial"/>
                          <a:cs typeface="Arial"/>
                        </a:rPr>
                        <a:t> and click on the "</a:t>
                      </a:r>
                      <a:r>
                        <a:rPr lang="en-US" sz="2400" noProof="0">
                          <a:solidFill>
                            <a:srgbClr val="FFC000"/>
                          </a:solidFill>
                          <a:latin typeface="Arial"/>
                          <a:cs typeface="Arial"/>
                        </a:rPr>
                        <a:t>Order Your Poster</a:t>
                      </a:r>
                      <a:r>
                        <a:rPr lang="en-US" sz="2400" noProof="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a:solidFill>
                            <a:srgbClr val="D9D9D9"/>
                          </a:solidFill>
                          <a:latin typeface="Arial"/>
                          <a:cs typeface="Arial"/>
                        </a:rPr>
                      </a:br>
                      <a:r>
                        <a:rPr lang="en-US" sz="2400" noProof="0">
                          <a:solidFill>
                            <a:srgbClr val="D9D9D9"/>
                          </a:solidFill>
                          <a:latin typeface="Arial"/>
                          <a:cs typeface="Arial"/>
                        </a:rPr>
                        <a:t>Go to </a:t>
                      </a:r>
                      <a:r>
                        <a:rPr lang="en-US" sz="2400" noProof="0" err="1">
                          <a:solidFill>
                            <a:srgbClr val="FFC000"/>
                          </a:solidFill>
                          <a:latin typeface="Arial"/>
                          <a:cs typeface="Arial"/>
                        </a:rPr>
                        <a:t>PosterPresentations.com</a:t>
                      </a:r>
                      <a:r>
                        <a:rPr lang="en-US" sz="2400" noProof="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a:solidFill>
                            <a:schemeClr val="bg1">
                              <a:lumMod val="85000"/>
                            </a:schemeClr>
                          </a:solidFill>
                          <a:latin typeface="Arial"/>
                          <a:cs typeface="Arial"/>
                        </a:rPr>
                        <a:t>© 2019</a:t>
                      </a:r>
                      <a:r>
                        <a:rPr lang="en-US" sz="2000" baseline="0">
                          <a:solidFill>
                            <a:schemeClr val="bg1">
                              <a:lumMod val="85000"/>
                            </a:schemeClr>
                          </a:solidFill>
                          <a:latin typeface="Arial"/>
                          <a:cs typeface="Arial"/>
                        </a:rPr>
                        <a:t> </a:t>
                      </a:r>
                      <a:r>
                        <a:rPr lang="en-US" sz="2000" err="1">
                          <a:solidFill>
                            <a:schemeClr val="bg1">
                              <a:lumMod val="85000"/>
                            </a:schemeClr>
                          </a:solidFill>
                          <a:latin typeface="Arial"/>
                          <a:cs typeface="Arial"/>
                        </a:rPr>
                        <a:t>PosterPresentations.com</a:t>
                      </a:r>
                      <a:br>
                        <a:rPr lang="en-US" sz="2000">
                          <a:solidFill>
                            <a:schemeClr val="bg1">
                              <a:lumMod val="85000"/>
                            </a:schemeClr>
                          </a:solidFill>
                          <a:latin typeface="Arial"/>
                          <a:cs typeface="Arial"/>
                        </a:rPr>
                      </a:br>
                      <a:r>
                        <a:rPr lang="en-US" sz="2000">
                          <a:solidFill>
                            <a:schemeClr val="bg1">
                              <a:lumMod val="85000"/>
                            </a:schemeClr>
                          </a:solidFill>
                          <a:latin typeface="Arial"/>
                          <a:cs typeface="Arial"/>
                        </a:rPr>
                        <a:t>2117 Fourth Street ,</a:t>
                      </a:r>
                      <a:r>
                        <a:rPr lang="en-US" sz="2000" baseline="0">
                          <a:solidFill>
                            <a:schemeClr val="bg1">
                              <a:lumMod val="85000"/>
                            </a:schemeClr>
                          </a:solidFill>
                          <a:latin typeface="Arial"/>
                          <a:cs typeface="Arial"/>
                        </a:rPr>
                        <a:t> STE C        </a:t>
                      </a:r>
                    </a:p>
                    <a:p>
                      <a:pPr>
                        <a:lnSpc>
                          <a:spcPts val="2600"/>
                        </a:lnSpc>
                      </a:pPr>
                      <a:r>
                        <a:rPr lang="en-US" sz="2000" baseline="0">
                          <a:solidFill>
                            <a:schemeClr val="bg1">
                              <a:lumMod val="85000"/>
                            </a:schemeClr>
                          </a:solidFill>
                          <a:latin typeface="Arial"/>
                          <a:cs typeface="Arial"/>
                        </a:rPr>
                        <a:t>Berkeley CA 94710 USA</a:t>
                      </a:r>
                      <a:endParaRPr lang="en-US" sz="200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a:solidFill>
                            <a:srgbClr val="D0D0D0"/>
                          </a:solidFill>
                          <a:latin typeface="Arial"/>
                          <a:cs typeface="Arial"/>
                        </a:rPr>
                        <a:t>For complete tutorials</a:t>
                      </a:r>
                      <a:r>
                        <a:rPr lang="en-US" sz="2400" b="1" baseline="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a:solidFill>
                            <a:srgbClr val="FFC000"/>
                          </a:solidFill>
                          <a:latin typeface="Arial"/>
                          <a:cs typeface="Arial"/>
                        </a:rPr>
                        <a:t>https://</a:t>
                      </a:r>
                      <a:r>
                        <a:rPr lang="en-US" sz="1800" b="1" err="1">
                          <a:solidFill>
                            <a:srgbClr val="FFC000"/>
                          </a:solidFill>
                          <a:latin typeface="Arial"/>
                          <a:cs typeface="Arial"/>
                        </a:rPr>
                        <a:t>www.posterpresentations.com</a:t>
                      </a:r>
                      <a:r>
                        <a:rPr lang="en-US" sz="1800" b="1">
                          <a:solidFill>
                            <a:srgbClr val="FFC000"/>
                          </a:solidFill>
                          <a:latin typeface="Arial"/>
                          <a:cs typeface="Arial"/>
                        </a:rPr>
                        <a:t>/</a:t>
                      </a:r>
                      <a:r>
                        <a:rPr lang="en-US" sz="1800" b="1" err="1">
                          <a:solidFill>
                            <a:srgbClr val="FFC000"/>
                          </a:solidFill>
                          <a:latin typeface="Arial"/>
                          <a:cs typeface="Arial"/>
                        </a:rPr>
                        <a:t>helpdesk.html</a:t>
                      </a:r>
                      <a:endParaRPr lang="en-US" sz="180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1.png"/><Relationship Id="rId3" Type="http://schemas.openxmlformats.org/officeDocument/2006/relationships/image" Target="../media/image9.png"/><Relationship Id="rId21" Type="http://schemas.openxmlformats.org/officeDocument/2006/relationships/image" Target="../media/image24.png"/><Relationship Id="rId7" Type="http://schemas.openxmlformats.org/officeDocument/2006/relationships/hyperlink" Target="mailto:kswalker@mail.csuchico.edu" TargetMode="External"/><Relationship Id="rId12" Type="http://schemas.openxmlformats.org/officeDocument/2006/relationships/image" Target="../media/image15.png"/><Relationship Id="rId17" Type="http://schemas.openxmlformats.org/officeDocument/2006/relationships/image" Target="../media/image20.png"/><Relationship Id="rId2" Type="http://schemas.openxmlformats.org/officeDocument/2006/relationships/notesSlide" Target="../notesSlides/notesSlide1.xml"/><Relationship Id="rId16" Type="http://schemas.openxmlformats.org/officeDocument/2006/relationships/image" Target="../media/image19.png"/><Relationship Id="rId20" Type="http://schemas.openxmlformats.org/officeDocument/2006/relationships/image" Target="../media/image23.png"/><Relationship Id="rId1" Type="http://schemas.openxmlformats.org/officeDocument/2006/relationships/slideLayout" Target="../slideLayouts/slideLayout1.xml"/><Relationship Id="rId6" Type="http://schemas.openxmlformats.org/officeDocument/2006/relationships/hyperlink" Target="https://CRAN.R-project.org/package=" TargetMode="External"/><Relationship Id="rId11" Type="http://schemas.openxmlformats.org/officeDocument/2006/relationships/image" Target="../media/image14.png"/><Relationship Id="rId5" Type="http://schemas.openxmlformats.org/officeDocument/2006/relationships/hyperlink" Target="https://CRAN.R-project.org/package=magick" TargetMode="External"/><Relationship Id="rId15" Type="http://schemas.openxmlformats.org/officeDocument/2006/relationships/image" Target="../media/image18.png"/><Relationship Id="rId10" Type="http://schemas.openxmlformats.org/officeDocument/2006/relationships/image" Target="../media/image13.png"/><Relationship Id="rId19" Type="http://schemas.openxmlformats.org/officeDocument/2006/relationships/image" Target="../media/image22.png"/><Relationship Id="rId4" Type="http://schemas.openxmlformats.org/officeDocument/2006/relationships/image" Target="../media/image10.png"/><Relationship Id="rId9" Type="http://schemas.openxmlformats.org/officeDocument/2006/relationships/image" Target="../media/image12.png"/><Relationship Id="rId14" Type="http://schemas.openxmlformats.org/officeDocument/2006/relationships/image" Target="../media/image17.png"/><Relationship Id="rId22"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11EC7CB-A307-41EE-94E6-EFC38FB199B0}"/>
              </a:ext>
            </a:extLst>
          </p:cNvPr>
          <p:cNvSpPr>
            <a:spLocks noGrp="1"/>
          </p:cNvSpPr>
          <p:nvPr>
            <p:ph type="body" sz="quarter" idx="10"/>
          </p:nvPr>
        </p:nvSpPr>
        <p:spPr>
          <a:xfrm>
            <a:off x="870608" y="6430616"/>
            <a:ext cx="10118591" cy="5890821"/>
          </a:xfrm>
        </p:spPr>
        <p:txBody>
          <a:bodyPr wrap="square" lIns="228589" tIns="228589" rIns="228589" bIns="228589" anchor="t">
            <a:spAutoFit/>
          </a:bodyPr>
          <a:lstStyle/>
          <a:p>
            <a:pPr marL="457200" indent="-457200">
              <a:buFont typeface="Arial" panose="020B0604020202020204" pitchFamily="34" charset="0"/>
              <a:buChar char="•"/>
            </a:pPr>
            <a:r>
              <a:rPr lang="en-US" sz="2800" dirty="0">
                <a:solidFill>
                  <a:schemeClr val="tx1"/>
                </a:solidFill>
                <a:latin typeface="Times New Roman"/>
                <a:cs typeface="Times New Roman"/>
              </a:rPr>
              <a:t>Commonly used for their high response rates, paper surveys are easy to administer for instructors used to creating, distributing, and collecting class handouts (McNulty, 2008)</a:t>
            </a:r>
            <a:r>
              <a:rPr lang="en-US" sz="2800" dirty="0">
                <a:latin typeface="Times New Roman"/>
                <a:cs typeface="Times New Roman"/>
              </a:rPr>
              <a:t>. </a:t>
            </a:r>
          </a:p>
          <a:p>
            <a:pPr marL="457200" indent="-457200">
              <a:buFont typeface="Arial" panose="020B0604020202020204" pitchFamily="34" charset="0"/>
              <a:buChar char="•"/>
            </a:pPr>
            <a:r>
              <a:rPr lang="en-US" sz="2800" dirty="0">
                <a:latin typeface="Times New Roman"/>
                <a:cs typeface="Times New Roman"/>
              </a:rPr>
              <a:t>To assess the effectiveness of a major overhaul in how General Chemistry is taught, paper assessment surveys were administered before and after the semester, for 4 years. </a:t>
            </a:r>
          </a:p>
          <a:p>
            <a:pPr marL="457200" indent="-457200">
              <a:buFont typeface="Arial" panose="020B0604020202020204" pitchFamily="34" charset="0"/>
              <a:buChar char="•"/>
            </a:pPr>
            <a:r>
              <a:rPr lang="en-US" sz="2800" dirty="0">
                <a:latin typeface="Times New Roman"/>
                <a:cs typeface="Times New Roman"/>
              </a:rPr>
              <a:t>Chemistry professors created and administered the survey using MS Word document for ease of creation, printing, and in-class administration. Data entry for analysis was an afterthought. </a:t>
            </a:r>
          </a:p>
          <a:p>
            <a:pPr marL="457200" indent="-457200">
              <a:buFont typeface="Arial" panose="020B0604020202020204" pitchFamily="34" charset="0"/>
              <a:buChar char="•"/>
            </a:pPr>
            <a:r>
              <a:rPr lang="en-US" sz="2800" dirty="0">
                <a:latin typeface="Times New Roman"/>
                <a:cs typeface="Times New Roman"/>
              </a:rPr>
              <a:t>This work was completed as part of a Summer Research Program for the College of Natural Sciences at California State University, Chico. </a:t>
            </a:r>
          </a:p>
        </p:txBody>
      </p:sp>
      <p:sp>
        <p:nvSpPr>
          <p:cNvPr id="3" name="Text Placeholder 2">
            <a:extLst>
              <a:ext uri="{FF2B5EF4-FFF2-40B4-BE49-F238E27FC236}">
                <a16:creationId xmlns:a16="http://schemas.microsoft.com/office/drawing/2014/main" id="{3C80641C-765E-4F35-9210-F477A8415A7E}"/>
              </a:ext>
            </a:extLst>
          </p:cNvPr>
          <p:cNvSpPr>
            <a:spLocks noGrp="1"/>
          </p:cNvSpPr>
          <p:nvPr>
            <p:ph type="body" sz="quarter" idx="11"/>
          </p:nvPr>
        </p:nvSpPr>
        <p:spPr>
          <a:xfrm>
            <a:off x="978798" y="5583519"/>
            <a:ext cx="10048875" cy="800211"/>
          </a:xfrm>
          <a:solidFill>
            <a:srgbClr val="BBB6FC"/>
          </a:solidFill>
        </p:spPr>
        <p:style>
          <a:lnRef idx="0">
            <a:schemeClr val="accent3"/>
          </a:lnRef>
          <a:fillRef idx="3">
            <a:schemeClr val="accent3"/>
          </a:fillRef>
          <a:effectRef idx="3">
            <a:schemeClr val="accent3"/>
          </a:effectRef>
          <a:fontRef idx="minor">
            <a:schemeClr val="lt1"/>
          </a:fontRef>
        </p:style>
        <p:txBody>
          <a:bodyPr/>
          <a:lstStyle/>
          <a:p>
            <a:r>
              <a:rPr lang="en-US" sz="4000" u="none"/>
              <a:t>INTRODUCTION</a:t>
            </a:r>
          </a:p>
        </p:txBody>
      </p:sp>
      <p:sp>
        <p:nvSpPr>
          <p:cNvPr id="4" name="Text Placeholder 3">
            <a:extLst>
              <a:ext uri="{FF2B5EF4-FFF2-40B4-BE49-F238E27FC236}">
                <a16:creationId xmlns:a16="http://schemas.microsoft.com/office/drawing/2014/main" id="{2E9D73F3-2D71-49F3-8ED2-CCD249ADE94B}"/>
              </a:ext>
            </a:extLst>
          </p:cNvPr>
          <p:cNvSpPr>
            <a:spLocks noGrp="1"/>
          </p:cNvSpPr>
          <p:nvPr>
            <p:ph type="body" sz="quarter" idx="19"/>
          </p:nvPr>
        </p:nvSpPr>
        <p:spPr>
          <a:xfrm>
            <a:off x="1142350" y="20434977"/>
            <a:ext cx="10023895" cy="1261862"/>
          </a:xfrm>
        </p:spPr>
        <p:txBody>
          <a:bodyPr wrap="square" lIns="228589" tIns="228589" rIns="228589" bIns="228589" anchor="t">
            <a:spAutoFit/>
          </a:bodyPr>
          <a:lstStyle/>
          <a:p>
            <a:r>
              <a:rPr lang="en-US" sz="2800" b="1">
                <a:latin typeface="Times New Roman"/>
                <a:cs typeface="Times New Roman"/>
              </a:rPr>
              <a:t>1,500 students, 60 questions, 8 semesters = 720,000 data points </a:t>
            </a:r>
            <a:r>
              <a:rPr lang="en-US">
                <a:latin typeface="Times New Roman"/>
                <a:cs typeface="Times New Roman"/>
              </a:rPr>
              <a:t>(not including identifiers such as class, section, year, pre vs post, survey ID)</a:t>
            </a:r>
            <a:endParaRPr lang="en-US" sz="2800" b="1">
              <a:latin typeface="Times New Roman"/>
              <a:cs typeface="Times New Roman"/>
            </a:endParaRPr>
          </a:p>
        </p:txBody>
      </p:sp>
      <p:sp>
        <p:nvSpPr>
          <p:cNvPr id="6" name="Text Placeholder 5">
            <a:extLst>
              <a:ext uri="{FF2B5EF4-FFF2-40B4-BE49-F238E27FC236}">
                <a16:creationId xmlns:a16="http://schemas.microsoft.com/office/drawing/2014/main" id="{1272E96B-5BB6-4C92-AE24-79B9584DDB6A}"/>
              </a:ext>
            </a:extLst>
          </p:cNvPr>
          <p:cNvSpPr>
            <a:spLocks noGrp="1"/>
          </p:cNvSpPr>
          <p:nvPr>
            <p:ph type="body" sz="quarter" idx="21"/>
          </p:nvPr>
        </p:nvSpPr>
        <p:spPr>
          <a:xfrm>
            <a:off x="945326" y="23731647"/>
            <a:ext cx="10047018" cy="8217612"/>
          </a:xfrm>
        </p:spPr>
        <p:txBody>
          <a:bodyPr wrap="square" lIns="228589" tIns="228589" rIns="228589" bIns="228589" anchor="t">
            <a:spAutoFit/>
          </a:bodyPr>
          <a:lstStyle/>
          <a:p>
            <a:pPr marL="342900" indent="-342900">
              <a:buChar char="•"/>
            </a:pPr>
            <a:r>
              <a:rPr lang="en-US" sz="2800">
                <a:latin typeface="Times New Roman"/>
                <a:cs typeface="Times New Roman"/>
              </a:rPr>
              <a:t>Available services such as flatworldsolutions.com and hyperscience.com expect data to be prerecorded in online databases, worksheets, or product listings. </a:t>
            </a:r>
          </a:p>
          <a:p>
            <a:pPr marL="342900" indent="-342900">
              <a:buChar char="•"/>
            </a:pPr>
            <a:r>
              <a:rPr lang="en-US" sz="2800">
                <a:latin typeface="Times New Roman"/>
                <a:cs typeface="Times New Roman"/>
              </a:rPr>
              <a:t>These services also require forms with fields containing expected values or information typical of employment/financial applications and healthcare/disability forms.</a:t>
            </a:r>
          </a:p>
          <a:p>
            <a:pPr marL="342900" indent="-342900">
              <a:buChar char="•"/>
            </a:pPr>
            <a:r>
              <a:rPr lang="en-US" sz="2800">
                <a:latin typeface="Times New Roman"/>
                <a:cs typeface="Times New Roman"/>
              </a:rPr>
              <a:t>Tools like Tabula that extract data from a PDF expect a tabular structure to return a spreadsheet.</a:t>
            </a:r>
          </a:p>
          <a:p>
            <a:pPr marL="342900" indent="-342900">
              <a:buChar char="•"/>
            </a:pPr>
            <a:r>
              <a:rPr lang="en-US" sz="2800">
                <a:latin typeface="Times New Roman"/>
                <a:cs typeface="Times New Roman"/>
              </a:rPr>
              <a:t>Outsourcing data entry is not scalable and requires significant overhead.</a:t>
            </a:r>
          </a:p>
          <a:p>
            <a:pPr marL="342900" indent="-342900">
              <a:buChar char="•"/>
            </a:pPr>
            <a:r>
              <a:rPr lang="en-US" sz="2800">
                <a:latin typeface="Times New Roman"/>
                <a:cs typeface="Times New Roman"/>
              </a:rPr>
              <a:t>Automated PDF extraction software using OCR and/or enterprise ready document processing and workflow platforms require forms with fields containing expected values or information</a:t>
            </a:r>
          </a:p>
          <a:p>
            <a:pPr marL="342900" indent="-342900">
              <a:buChar char="•"/>
            </a:pPr>
            <a:r>
              <a:rPr lang="en-US" sz="2800">
                <a:latin typeface="Times New Roman"/>
                <a:cs typeface="Times New Roman"/>
              </a:rPr>
              <a:t>Document parsers are great for extracting text and numerical information from various documents, but we are not dealing with traditional text or image input. </a:t>
            </a:r>
            <a:endParaRPr lang="en-US" sz="2800"/>
          </a:p>
        </p:txBody>
      </p:sp>
      <p:sp>
        <p:nvSpPr>
          <p:cNvPr id="7" name="Text Placeholder 6">
            <a:extLst>
              <a:ext uri="{FF2B5EF4-FFF2-40B4-BE49-F238E27FC236}">
                <a16:creationId xmlns:a16="http://schemas.microsoft.com/office/drawing/2014/main" id="{0BD25B6E-4E9A-4639-A0D2-5F1F1A838074}"/>
              </a:ext>
            </a:extLst>
          </p:cNvPr>
          <p:cNvSpPr>
            <a:spLocks noGrp="1"/>
          </p:cNvSpPr>
          <p:nvPr>
            <p:ph type="body" sz="quarter" idx="22"/>
          </p:nvPr>
        </p:nvSpPr>
        <p:spPr>
          <a:xfrm>
            <a:off x="33844180" y="22494958"/>
            <a:ext cx="8919813" cy="800211"/>
          </a:xfrm>
          <a:solidFill>
            <a:srgbClr val="BBB6FC"/>
          </a:solidFill>
        </p:spPr>
        <p:style>
          <a:lnRef idx="0">
            <a:schemeClr val="accent3"/>
          </a:lnRef>
          <a:fillRef idx="3">
            <a:schemeClr val="accent3"/>
          </a:fillRef>
          <a:effectRef idx="3">
            <a:schemeClr val="accent3"/>
          </a:effectRef>
          <a:fontRef idx="minor">
            <a:schemeClr val="lt1"/>
          </a:fontRef>
        </p:style>
        <p:txBody>
          <a:bodyPr/>
          <a:lstStyle/>
          <a:p>
            <a:r>
              <a:rPr lang="en-US" sz="4000" u="none"/>
              <a:t>SOFTWARE / REFERENCES</a:t>
            </a:r>
            <a:endParaRPr lang="en-US" sz="4000" u="none">
              <a:cs typeface="Calibri"/>
            </a:endParaRPr>
          </a:p>
        </p:txBody>
      </p:sp>
      <p:sp>
        <p:nvSpPr>
          <p:cNvPr id="8" name="Text Placeholder 7">
            <a:extLst>
              <a:ext uri="{FF2B5EF4-FFF2-40B4-BE49-F238E27FC236}">
                <a16:creationId xmlns:a16="http://schemas.microsoft.com/office/drawing/2014/main" id="{88706DCB-7E9C-4AE5-BC85-5402E4850B68}"/>
              </a:ext>
            </a:extLst>
          </p:cNvPr>
          <p:cNvSpPr>
            <a:spLocks noGrp="1"/>
          </p:cNvSpPr>
          <p:nvPr>
            <p:ph type="body" sz="quarter" idx="23"/>
          </p:nvPr>
        </p:nvSpPr>
        <p:spPr>
          <a:xfrm>
            <a:off x="13125939" y="28631435"/>
            <a:ext cx="6599093" cy="1409594"/>
          </a:xfrm>
        </p:spPr>
        <p:txBody>
          <a:bodyPr wrap="square" lIns="228589" tIns="228589" rIns="228589" bIns="228589" anchor="t">
            <a:spAutoFit/>
          </a:bodyPr>
          <a:lstStyle/>
          <a:p>
            <a:pPr marL="457200" indent="-457200">
              <a:buFont typeface="Arial" panose="020B0604020202020204" pitchFamily="34" charset="0"/>
              <a:buChar char="•"/>
            </a:pPr>
            <a:r>
              <a:rPr lang="en-US" sz="2800" dirty="0">
                <a:latin typeface="Times New Roman"/>
                <a:cs typeface="Times New Roman"/>
              </a:rPr>
              <a:t>Small CNN: 3 convolution layers</a:t>
            </a:r>
          </a:p>
          <a:p>
            <a:pPr marL="457200" indent="-457200">
              <a:buFont typeface="Arial" panose="020B0604020202020204" pitchFamily="34" charset="0"/>
              <a:buChar char="•"/>
            </a:pPr>
            <a:r>
              <a:rPr lang="en-US" sz="2800" dirty="0">
                <a:latin typeface="Times New Roman"/>
                <a:cs typeface="Times New Roman"/>
              </a:rPr>
              <a:t>4680 samples across 20 epochs</a:t>
            </a:r>
          </a:p>
        </p:txBody>
      </p:sp>
      <p:sp>
        <p:nvSpPr>
          <p:cNvPr id="9" name="Text Placeholder 8">
            <a:extLst>
              <a:ext uri="{FF2B5EF4-FFF2-40B4-BE49-F238E27FC236}">
                <a16:creationId xmlns:a16="http://schemas.microsoft.com/office/drawing/2014/main" id="{992C42BC-58C9-4640-AFB6-13454B65EA49}"/>
              </a:ext>
            </a:extLst>
          </p:cNvPr>
          <p:cNvSpPr>
            <a:spLocks noGrp="1"/>
          </p:cNvSpPr>
          <p:nvPr>
            <p:ph type="body" sz="quarter" idx="24"/>
          </p:nvPr>
        </p:nvSpPr>
        <p:spPr>
          <a:xfrm>
            <a:off x="11685795" y="25931171"/>
            <a:ext cx="21025495" cy="800211"/>
          </a:xfrm>
          <a:solidFill>
            <a:srgbClr val="BBB6FC"/>
          </a:solidFill>
        </p:spPr>
        <p:style>
          <a:lnRef idx="0">
            <a:schemeClr val="accent3"/>
          </a:lnRef>
          <a:fillRef idx="3">
            <a:schemeClr val="accent3"/>
          </a:fillRef>
          <a:effectRef idx="3">
            <a:schemeClr val="accent3"/>
          </a:effectRef>
          <a:fontRef idx="minor">
            <a:schemeClr val="lt1"/>
          </a:fontRef>
        </p:style>
        <p:txBody>
          <a:bodyPr/>
          <a:lstStyle/>
          <a:p>
            <a:r>
              <a:rPr lang="en-US" sz="4000" u="none"/>
              <a:t>RESULTS</a:t>
            </a:r>
            <a:endParaRPr lang="en-US" sz="4000" u="none">
              <a:cs typeface="Calibri"/>
            </a:endParaRPr>
          </a:p>
        </p:txBody>
      </p:sp>
      <p:sp>
        <p:nvSpPr>
          <p:cNvPr id="12" name="Text Placeholder 11">
            <a:extLst>
              <a:ext uri="{FF2B5EF4-FFF2-40B4-BE49-F238E27FC236}">
                <a16:creationId xmlns:a16="http://schemas.microsoft.com/office/drawing/2014/main" id="{CDAAF3E2-66A3-475B-ADBD-B2ACABA6382B}"/>
              </a:ext>
            </a:extLst>
          </p:cNvPr>
          <p:cNvSpPr>
            <a:spLocks noGrp="1"/>
          </p:cNvSpPr>
          <p:nvPr>
            <p:ph type="body" sz="quarter" idx="27"/>
          </p:nvPr>
        </p:nvSpPr>
        <p:spPr>
          <a:xfrm>
            <a:off x="33757595" y="15071636"/>
            <a:ext cx="8901144" cy="800211"/>
          </a:xfrm>
          <a:solidFill>
            <a:srgbClr val="BBB6FC"/>
          </a:solidFill>
        </p:spPr>
        <p:style>
          <a:lnRef idx="0">
            <a:schemeClr val="accent3"/>
          </a:lnRef>
          <a:fillRef idx="3">
            <a:schemeClr val="accent3"/>
          </a:fillRef>
          <a:effectRef idx="3">
            <a:schemeClr val="accent3"/>
          </a:effectRef>
          <a:fontRef idx="minor">
            <a:schemeClr val="lt1"/>
          </a:fontRef>
        </p:style>
        <p:txBody>
          <a:bodyPr/>
          <a:lstStyle/>
          <a:p>
            <a:r>
              <a:rPr lang="en-US" sz="4000" u="none" dirty="0"/>
              <a:t>NEXT STEPS</a:t>
            </a:r>
          </a:p>
        </p:txBody>
      </p:sp>
      <p:sp>
        <p:nvSpPr>
          <p:cNvPr id="13" name="Text Placeholder 12">
            <a:extLst>
              <a:ext uri="{FF2B5EF4-FFF2-40B4-BE49-F238E27FC236}">
                <a16:creationId xmlns:a16="http://schemas.microsoft.com/office/drawing/2014/main" id="{23B204EF-DD80-476B-BE65-AB97BFD5E6E9}"/>
              </a:ext>
            </a:extLst>
          </p:cNvPr>
          <p:cNvSpPr>
            <a:spLocks noGrp="1"/>
          </p:cNvSpPr>
          <p:nvPr>
            <p:ph type="body" sz="quarter" idx="28"/>
          </p:nvPr>
        </p:nvSpPr>
        <p:spPr>
          <a:xfrm>
            <a:off x="33620364" y="15827012"/>
            <a:ext cx="9147583" cy="6666418"/>
          </a:xfrm>
        </p:spPr>
        <p:txBody>
          <a:bodyPr wrap="square" lIns="228589" tIns="228589" rIns="228589" bIns="228589" anchor="t">
            <a:spAutoFit/>
          </a:bodyPr>
          <a:lstStyle/>
          <a:p>
            <a:pPr marL="342900" indent="-342900">
              <a:buFont typeface="Arial" panose="020B0604020202020204" pitchFamily="34" charset="0"/>
              <a:buChar char="•"/>
            </a:pPr>
            <a:r>
              <a:rPr lang="en-US" sz="2800" dirty="0">
                <a:solidFill>
                  <a:schemeClr val="tx1"/>
                </a:solidFill>
                <a:latin typeface="Times New Roman"/>
                <a:cs typeface="Times New Roman"/>
              </a:rPr>
              <a:t>Experiment with Amazon Deep Lens to standardize PDF image scale input.</a:t>
            </a:r>
          </a:p>
          <a:p>
            <a:pPr marL="342900" indent="-342900">
              <a:buFont typeface="Arial" panose="020B0604020202020204" pitchFamily="34" charset="0"/>
              <a:buChar char="•"/>
            </a:pPr>
            <a:r>
              <a:rPr lang="en-US" sz="2800" dirty="0">
                <a:solidFill>
                  <a:schemeClr val="tx1"/>
                </a:solidFill>
                <a:latin typeface="Times New Roman"/>
                <a:cs typeface="Times New Roman"/>
              </a:rPr>
              <a:t>Experiment with Amazon </a:t>
            </a:r>
            <a:r>
              <a:rPr lang="en-US" sz="2800" dirty="0" err="1">
                <a:solidFill>
                  <a:schemeClr val="tx1"/>
                </a:solidFill>
                <a:latin typeface="Times New Roman"/>
                <a:cs typeface="Times New Roman"/>
              </a:rPr>
              <a:t>Rekognition</a:t>
            </a:r>
            <a:r>
              <a:rPr lang="en-US" sz="2800" dirty="0">
                <a:solidFill>
                  <a:schemeClr val="tx1"/>
                </a:solidFill>
                <a:latin typeface="Times New Roman"/>
                <a:cs typeface="Times New Roman"/>
              </a:rPr>
              <a:t> pre-built deep learning models– now that you can provide custom labels. </a:t>
            </a:r>
          </a:p>
          <a:p>
            <a:pPr marL="342900" indent="-342900">
              <a:buFont typeface="Arial" panose="020B0604020202020204" pitchFamily="34" charset="0"/>
              <a:buChar char="•"/>
            </a:pPr>
            <a:r>
              <a:rPr lang="en-US" sz="2800" dirty="0">
                <a:solidFill>
                  <a:schemeClr val="tx1"/>
                </a:solidFill>
                <a:latin typeface="Times New Roman"/>
                <a:cs typeface="Times New Roman"/>
              </a:rPr>
              <a:t>Build more training data! The large variety of marks require a large variety of training data. </a:t>
            </a:r>
          </a:p>
          <a:p>
            <a:pPr marL="342900" indent="-342900">
              <a:buFont typeface="Arial" panose="020B0604020202020204" pitchFamily="34" charset="0"/>
              <a:buChar char="•"/>
            </a:pPr>
            <a:r>
              <a:rPr lang="en-US" sz="2800" dirty="0">
                <a:solidFill>
                  <a:schemeClr val="tx1"/>
                </a:solidFill>
                <a:latin typeface="Times New Roman"/>
                <a:cs typeface="Times New Roman"/>
              </a:rPr>
              <a:t>Assess if existing model is being overfit</a:t>
            </a:r>
          </a:p>
          <a:p>
            <a:pPr marL="342900" indent="-342900">
              <a:buFont typeface="Arial" panose="020B0604020202020204" pitchFamily="34" charset="0"/>
              <a:buChar char="•"/>
            </a:pPr>
            <a:r>
              <a:rPr lang="en-US" sz="2800" dirty="0">
                <a:solidFill>
                  <a:schemeClr val="tx1"/>
                </a:solidFill>
                <a:latin typeface="Times New Roman"/>
                <a:cs typeface="Times New Roman"/>
              </a:rPr>
              <a:t>Refactor code for production at scale</a:t>
            </a:r>
            <a:endParaRPr lang="en-US" sz="2800" dirty="0">
              <a:solidFill>
                <a:schemeClr val="tx1"/>
              </a:solidFill>
            </a:endParaRPr>
          </a:p>
          <a:p>
            <a:pPr marL="342900" indent="-342900">
              <a:buChar char="•"/>
            </a:pPr>
            <a:r>
              <a:rPr lang="en-US" sz="2800" dirty="0">
                <a:solidFill>
                  <a:schemeClr val="tx1"/>
                </a:solidFill>
                <a:latin typeface="Times New Roman"/>
                <a:cs typeface="Times New Roman"/>
              </a:rPr>
              <a:t>Evaluate algorithm performance against manual data entry</a:t>
            </a:r>
          </a:p>
          <a:p>
            <a:pPr marL="800100" lvl="1" indent="-400050">
              <a:buChar char="•"/>
            </a:pPr>
            <a:r>
              <a:rPr lang="en-US" sz="2200" dirty="0">
                <a:latin typeface="Times New Roman"/>
                <a:cs typeface="Times New Roman"/>
              </a:rPr>
              <a:t>Can this method have equal to or superior accuracy?  </a:t>
            </a:r>
          </a:p>
          <a:p>
            <a:pPr marL="800100" lvl="1" indent="-400050">
              <a:buChar char="•"/>
            </a:pPr>
            <a:r>
              <a:rPr lang="en-US" sz="2200" dirty="0">
                <a:latin typeface="Times New Roman"/>
                <a:cs typeface="Times New Roman"/>
              </a:rPr>
              <a:t>How many surveys are necessary before any time-saving benefits from automation is realized, given time required for creating training data and tuning the model. </a:t>
            </a:r>
          </a:p>
          <a:p>
            <a:pPr marL="800100" lvl="1" indent="-400050">
              <a:buChar char="•"/>
            </a:pPr>
            <a:r>
              <a:rPr lang="en-US" sz="2200" dirty="0">
                <a:latin typeface="Times New Roman"/>
                <a:cs typeface="Times New Roman"/>
              </a:rPr>
              <a:t>What is the cost savings compared to hiring data entry personnel? </a:t>
            </a:r>
            <a:endParaRPr lang="en-US" sz="2200" dirty="0"/>
          </a:p>
        </p:txBody>
      </p:sp>
      <p:sp>
        <p:nvSpPr>
          <p:cNvPr id="14" name="Text Placeholder 13">
            <a:extLst>
              <a:ext uri="{FF2B5EF4-FFF2-40B4-BE49-F238E27FC236}">
                <a16:creationId xmlns:a16="http://schemas.microsoft.com/office/drawing/2014/main" id="{F2469095-6D11-4B3F-B465-79CD8B0841C6}"/>
              </a:ext>
            </a:extLst>
          </p:cNvPr>
          <p:cNvSpPr>
            <a:spLocks noGrp="1"/>
          </p:cNvSpPr>
          <p:nvPr>
            <p:ph type="body" sz="quarter" idx="29"/>
          </p:nvPr>
        </p:nvSpPr>
        <p:spPr>
          <a:xfrm>
            <a:off x="33815542" y="28382037"/>
            <a:ext cx="9043272" cy="800211"/>
          </a:xfrm>
          <a:solidFill>
            <a:srgbClr val="BBB6FC"/>
          </a:solidFill>
        </p:spPr>
        <p:style>
          <a:lnRef idx="0">
            <a:schemeClr val="accent3"/>
          </a:lnRef>
          <a:fillRef idx="3">
            <a:schemeClr val="accent3"/>
          </a:fillRef>
          <a:effectRef idx="3">
            <a:schemeClr val="accent3"/>
          </a:effectRef>
          <a:fontRef idx="minor">
            <a:schemeClr val="lt1"/>
          </a:fontRef>
        </p:style>
        <p:txBody>
          <a:bodyPr/>
          <a:lstStyle/>
          <a:p>
            <a:r>
              <a:rPr lang="en-US" sz="4000" u="none"/>
              <a:t>ACKNOWLEDGEMENTS</a:t>
            </a:r>
            <a:endParaRPr lang="en-US" sz="4000" u="none">
              <a:cs typeface="Calibri"/>
            </a:endParaRPr>
          </a:p>
        </p:txBody>
      </p:sp>
      <p:sp>
        <p:nvSpPr>
          <p:cNvPr id="15" name="Text Placeholder 14">
            <a:extLst>
              <a:ext uri="{FF2B5EF4-FFF2-40B4-BE49-F238E27FC236}">
                <a16:creationId xmlns:a16="http://schemas.microsoft.com/office/drawing/2014/main" id="{4E5E6915-BD68-4FC2-B40F-F5922E4F0AB7}"/>
              </a:ext>
            </a:extLst>
          </p:cNvPr>
          <p:cNvSpPr>
            <a:spLocks noGrp="1"/>
          </p:cNvSpPr>
          <p:nvPr>
            <p:ph type="body" sz="quarter" idx="30"/>
          </p:nvPr>
        </p:nvSpPr>
        <p:spPr>
          <a:xfrm>
            <a:off x="33844182" y="29115256"/>
            <a:ext cx="9101691" cy="2456035"/>
          </a:xfrm>
        </p:spPr>
        <p:txBody>
          <a:bodyPr wrap="square" lIns="228589" tIns="228589" rIns="228589" bIns="228589" anchor="t">
            <a:spAutoFit/>
          </a:bodyPr>
          <a:lstStyle/>
          <a:p>
            <a:pPr marL="342900" indent="-342900">
              <a:buFont typeface="Arial" panose="020B0604020202020204" pitchFamily="34" charset="0"/>
              <a:buChar char="•"/>
            </a:pPr>
            <a:r>
              <a:rPr lang="en-US">
                <a:solidFill>
                  <a:schemeClr val="tx1"/>
                </a:solidFill>
                <a:latin typeface="Times New Roman"/>
                <a:cs typeface="Times New Roman"/>
              </a:rPr>
              <a:t>Chico Stem Connections Collaborative for funding this research,</a:t>
            </a:r>
            <a:endParaRPr lang="en-US">
              <a:solidFill>
                <a:schemeClr val="tx1"/>
              </a:solidFill>
            </a:endParaRPr>
          </a:p>
          <a:p>
            <a:pPr marL="342900" indent="-342900">
              <a:buFont typeface="Arial" panose="020B0604020202020204" pitchFamily="34" charset="0"/>
              <a:buChar char="•"/>
            </a:pPr>
            <a:r>
              <a:rPr lang="en-US">
                <a:solidFill>
                  <a:schemeClr val="tx1"/>
                </a:solidFill>
                <a:latin typeface="Times New Roman"/>
                <a:cs typeface="Times New Roman"/>
              </a:rPr>
              <a:t>California State University, Chico: College of Natural Sciences, Department of Chemistry and Biochemistry</a:t>
            </a:r>
            <a:endParaRPr lang="en-US">
              <a:solidFill>
                <a:schemeClr val="tx1"/>
              </a:solidFill>
            </a:endParaRPr>
          </a:p>
          <a:p>
            <a:pPr marL="342900" indent="-342900">
              <a:buFont typeface="Arial" panose="020B0604020202020204" pitchFamily="34" charset="0"/>
              <a:buChar char="•"/>
            </a:pPr>
            <a:r>
              <a:rPr lang="en-US">
                <a:solidFill>
                  <a:schemeClr val="tx1"/>
                </a:solidFill>
                <a:latin typeface="Times New Roman"/>
                <a:cs typeface="Times New Roman"/>
              </a:rPr>
              <a:t>Lisa Kendhammer PhD (CSU, Chico Chemistry) for providing the surveys and consulting. </a:t>
            </a:r>
            <a:endParaRPr lang="en-US">
              <a:solidFill>
                <a:schemeClr val="tx1"/>
              </a:solidFill>
            </a:endParaRPr>
          </a:p>
        </p:txBody>
      </p:sp>
      <p:sp>
        <p:nvSpPr>
          <p:cNvPr id="16" name="Text Placeholder 15">
            <a:extLst>
              <a:ext uri="{FF2B5EF4-FFF2-40B4-BE49-F238E27FC236}">
                <a16:creationId xmlns:a16="http://schemas.microsoft.com/office/drawing/2014/main" id="{9BA63A18-9479-4B8E-8695-D20B3D437BF9}"/>
              </a:ext>
            </a:extLst>
          </p:cNvPr>
          <p:cNvSpPr>
            <a:spLocks noGrp="1"/>
          </p:cNvSpPr>
          <p:nvPr>
            <p:ph type="body" sz="quarter" idx="150"/>
          </p:nvPr>
        </p:nvSpPr>
        <p:spPr/>
        <p:txBody>
          <a:bodyPr/>
          <a:lstStyle/>
          <a:p>
            <a:r>
              <a:rPr lang="en-US"/>
              <a:t>Department of Mathematics and Statistics, California State University, Chico</a:t>
            </a:r>
          </a:p>
        </p:txBody>
      </p:sp>
      <p:sp>
        <p:nvSpPr>
          <p:cNvPr id="17" name="Text Placeholder 16">
            <a:extLst>
              <a:ext uri="{FF2B5EF4-FFF2-40B4-BE49-F238E27FC236}">
                <a16:creationId xmlns:a16="http://schemas.microsoft.com/office/drawing/2014/main" id="{3FB06340-898B-48B7-A69C-92267ADDA077}"/>
              </a:ext>
            </a:extLst>
          </p:cNvPr>
          <p:cNvSpPr>
            <a:spLocks noGrp="1"/>
          </p:cNvSpPr>
          <p:nvPr>
            <p:ph type="body" sz="quarter" idx="151"/>
          </p:nvPr>
        </p:nvSpPr>
        <p:spPr/>
        <p:txBody>
          <a:bodyPr>
            <a:normAutofit/>
          </a:bodyPr>
          <a:lstStyle/>
          <a:p>
            <a:r>
              <a:rPr lang="en-US" sz="6600"/>
              <a:t>Kristofer Walker, Robin A. Donatello DrPH</a:t>
            </a:r>
          </a:p>
        </p:txBody>
      </p:sp>
      <p:sp>
        <p:nvSpPr>
          <p:cNvPr id="18" name="Text Placeholder 17">
            <a:extLst>
              <a:ext uri="{FF2B5EF4-FFF2-40B4-BE49-F238E27FC236}">
                <a16:creationId xmlns:a16="http://schemas.microsoft.com/office/drawing/2014/main" id="{F93E2BDC-BE20-4C03-BBBB-CB1CD06E17E1}"/>
              </a:ext>
            </a:extLst>
          </p:cNvPr>
          <p:cNvSpPr>
            <a:spLocks noGrp="1"/>
          </p:cNvSpPr>
          <p:nvPr>
            <p:ph type="body" sz="quarter" idx="153"/>
          </p:nvPr>
        </p:nvSpPr>
        <p:spPr/>
        <p:txBody>
          <a:bodyPr anchor="ctr">
            <a:noAutofit/>
          </a:bodyPr>
          <a:lstStyle/>
          <a:p>
            <a:r>
              <a:rPr lang="en-US" sz="7200"/>
              <a:t>Using Convolutional Neural Networks to automate data entry of paper surveys</a:t>
            </a:r>
            <a:endParaRPr lang="en-US" sz="7200">
              <a:cs typeface="Calibri"/>
            </a:endParaRPr>
          </a:p>
        </p:txBody>
      </p:sp>
      <p:pic>
        <p:nvPicPr>
          <p:cNvPr id="19" name="Picture 415" descr="CSU,-Chico-Seal">
            <a:extLst>
              <a:ext uri="{FF2B5EF4-FFF2-40B4-BE49-F238E27FC236}">
                <a16:creationId xmlns:a16="http://schemas.microsoft.com/office/drawing/2014/main" id="{7D0C639D-38AC-44A8-AA3F-795ACC8793F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76200"/>
            <a:ext cx="4528457" cy="4571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Arrow: Right 20">
            <a:extLst>
              <a:ext uri="{FF2B5EF4-FFF2-40B4-BE49-F238E27FC236}">
                <a16:creationId xmlns:a16="http://schemas.microsoft.com/office/drawing/2014/main" id="{82D23EB4-D62A-47CE-9556-C735A9862357}"/>
              </a:ext>
            </a:extLst>
          </p:cNvPr>
          <p:cNvSpPr/>
          <p:nvPr/>
        </p:nvSpPr>
        <p:spPr>
          <a:xfrm>
            <a:off x="4426150" y="16697900"/>
            <a:ext cx="2288867" cy="1003312"/>
          </a:xfrm>
          <a:prstGeom prst="rightArrow">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00"/>
          </a:p>
        </p:txBody>
      </p:sp>
      <p:pic>
        <p:nvPicPr>
          <p:cNvPr id="24" name="Picture 23">
            <a:extLst>
              <a:ext uri="{FF2B5EF4-FFF2-40B4-BE49-F238E27FC236}">
                <a16:creationId xmlns:a16="http://schemas.microsoft.com/office/drawing/2014/main" id="{C2CFBDB1-CF05-4FC2-AF56-528218423485}"/>
              </a:ext>
            </a:extLst>
          </p:cNvPr>
          <p:cNvPicPr>
            <a:picLocks noChangeAspect="1"/>
          </p:cNvPicPr>
          <p:nvPr/>
        </p:nvPicPr>
        <p:blipFill>
          <a:blip r:embed="rId4"/>
          <a:stretch>
            <a:fillRect/>
          </a:stretch>
        </p:blipFill>
        <p:spPr>
          <a:xfrm>
            <a:off x="6775132" y="15891772"/>
            <a:ext cx="4543425" cy="2343150"/>
          </a:xfrm>
          <a:prstGeom prst="rect">
            <a:avLst/>
          </a:prstGeom>
        </p:spPr>
      </p:pic>
      <p:sp>
        <p:nvSpPr>
          <p:cNvPr id="26" name="Text Placeholder 9">
            <a:extLst>
              <a:ext uri="{FF2B5EF4-FFF2-40B4-BE49-F238E27FC236}">
                <a16:creationId xmlns:a16="http://schemas.microsoft.com/office/drawing/2014/main" id="{9BC0D461-235A-4C76-B886-1D7B5EA9CBC5}"/>
              </a:ext>
            </a:extLst>
          </p:cNvPr>
          <p:cNvSpPr txBox="1">
            <a:spLocks/>
          </p:cNvSpPr>
          <p:nvPr/>
        </p:nvSpPr>
        <p:spPr>
          <a:xfrm>
            <a:off x="989588" y="22998858"/>
            <a:ext cx="10047018" cy="800211"/>
          </a:xfrm>
          <a:prstGeom prst="rect">
            <a:avLst/>
          </a:prstGeom>
          <a:solidFill>
            <a:srgbClr val="BBB6FC"/>
          </a:solidFill>
        </p:spPr>
        <p:style>
          <a:lnRef idx="0">
            <a:schemeClr val="accent3"/>
          </a:lnRef>
          <a:fillRef idx="3">
            <a:schemeClr val="accent3"/>
          </a:fillRef>
          <a:effectRef idx="3">
            <a:schemeClr val="accent3"/>
          </a:effectRef>
          <a:fontRef idx="minor">
            <a:schemeClr val="lt1"/>
          </a:fontRef>
        </p:style>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4000" u="none"/>
              <a:t>BACKGROUND &amp; RATIONAL FOR NEW TOOLS</a:t>
            </a:r>
          </a:p>
        </p:txBody>
      </p:sp>
      <p:sp>
        <p:nvSpPr>
          <p:cNvPr id="28" name="TextBox 27">
            <a:extLst>
              <a:ext uri="{FF2B5EF4-FFF2-40B4-BE49-F238E27FC236}">
                <a16:creationId xmlns:a16="http://schemas.microsoft.com/office/drawing/2014/main" id="{2C33240A-40DA-4673-B933-38A11880C7A8}"/>
              </a:ext>
            </a:extLst>
          </p:cNvPr>
          <p:cNvSpPr txBox="1"/>
          <p:nvPr/>
        </p:nvSpPr>
        <p:spPr>
          <a:xfrm>
            <a:off x="33729574" y="23470579"/>
            <a:ext cx="8929165" cy="4801314"/>
          </a:xfrm>
          <a:prstGeom prst="rect">
            <a:avLst/>
          </a:prstGeom>
          <a:noFill/>
        </p:spPr>
        <p:txBody>
          <a:bodyPr wrap="square" rtlCol="0" anchor="t">
            <a:spAutoFit/>
          </a:bodyPr>
          <a:lstStyle/>
          <a:p>
            <a:pPr marL="285750" indent="-285750">
              <a:buFont typeface="Arial"/>
              <a:buChar char="•"/>
            </a:pPr>
            <a:r>
              <a:rPr lang="en-US" sz="1700" dirty="0">
                <a:latin typeface="Calibri"/>
                <a:cs typeface="Calibri"/>
              </a:rPr>
              <a:t>R version 3.4.4: R </a:t>
            </a:r>
            <a:r>
              <a:rPr lang="en-US" sz="1700" dirty="0">
                <a:ea typeface="+mn-lt"/>
                <a:cs typeface="+mn-lt"/>
              </a:rPr>
              <a:t>Core Team (2018). R: A language and environment for statistical computing. R Foundation for Statistical Computing, Vienna, Austria. URL https://www.R-project.org/</a:t>
            </a:r>
            <a:endParaRPr lang="en-US" sz="1700" dirty="0">
              <a:latin typeface="Times New Roman" panose="02020603050405020304" pitchFamily="18" charset="0"/>
              <a:cs typeface="Times New Roman" panose="02020603050405020304" pitchFamily="18" charset="0"/>
            </a:endParaRPr>
          </a:p>
          <a:p>
            <a:pPr marL="285750" indent="-285750">
              <a:buFont typeface="Arial"/>
              <a:buChar char="•"/>
            </a:pPr>
            <a:r>
              <a:rPr lang="en-US" sz="1700" dirty="0">
                <a:latin typeface="Calibri"/>
                <a:cs typeface="Calibri"/>
              </a:rPr>
              <a:t>JJ</a:t>
            </a:r>
            <a:r>
              <a:rPr lang="en-US" sz="1700" dirty="0">
                <a:ea typeface="+mn-lt"/>
                <a:cs typeface="+mn-lt"/>
              </a:rPr>
              <a:t> Allaire and François </a:t>
            </a:r>
            <a:r>
              <a:rPr lang="en-US" sz="1700" dirty="0" err="1">
                <a:ea typeface="+mn-lt"/>
                <a:cs typeface="+mn-lt"/>
              </a:rPr>
              <a:t>Chollet</a:t>
            </a:r>
            <a:r>
              <a:rPr lang="en-US" sz="1700" dirty="0">
                <a:ea typeface="+mn-lt"/>
                <a:cs typeface="+mn-lt"/>
              </a:rPr>
              <a:t> (2019). </a:t>
            </a:r>
            <a:r>
              <a:rPr lang="en-US" sz="1700" dirty="0" err="1">
                <a:ea typeface="+mn-lt"/>
                <a:cs typeface="+mn-lt"/>
              </a:rPr>
              <a:t>keras</a:t>
            </a:r>
            <a:r>
              <a:rPr lang="en-US" sz="1700" dirty="0">
                <a:ea typeface="+mn-lt"/>
                <a:cs typeface="+mn-lt"/>
              </a:rPr>
              <a:t>: R Interface to '</a:t>
            </a:r>
            <a:r>
              <a:rPr lang="en-US" sz="1700" dirty="0" err="1">
                <a:ea typeface="+mn-lt"/>
                <a:cs typeface="+mn-lt"/>
              </a:rPr>
              <a:t>Keras</a:t>
            </a:r>
            <a:r>
              <a:rPr lang="en-US" sz="1700" dirty="0">
                <a:ea typeface="+mn-lt"/>
                <a:cs typeface="+mn-lt"/>
              </a:rPr>
              <a:t>'. R package version 2.2.5.0. https://CRAN.R-project.org/package=keras</a:t>
            </a:r>
            <a:endParaRPr lang="en-US" sz="1700" dirty="0">
              <a:latin typeface="Times New Roman"/>
              <a:cs typeface="Times New Roman"/>
            </a:endParaRPr>
          </a:p>
          <a:p>
            <a:pPr marL="285750" indent="-285750">
              <a:buFont typeface="Arial"/>
              <a:buChar char="•"/>
            </a:pPr>
            <a:r>
              <a:rPr lang="en-US" sz="1700" dirty="0">
                <a:latin typeface="Calibri"/>
                <a:cs typeface="Calibri"/>
              </a:rPr>
              <a:t>JJ</a:t>
            </a:r>
            <a:r>
              <a:rPr lang="en-US" sz="1700" dirty="0">
                <a:ea typeface="+mn-lt"/>
                <a:cs typeface="+mn-lt"/>
              </a:rPr>
              <a:t> Allaire and Yuan Tang (2019). </a:t>
            </a:r>
            <a:r>
              <a:rPr lang="en-US" sz="1700" dirty="0" err="1">
                <a:ea typeface="+mn-lt"/>
                <a:cs typeface="+mn-lt"/>
              </a:rPr>
              <a:t>tensorflow</a:t>
            </a:r>
            <a:r>
              <a:rPr lang="en-US" sz="1700" dirty="0">
                <a:ea typeface="+mn-lt"/>
                <a:cs typeface="+mn-lt"/>
              </a:rPr>
              <a:t>: R Interface to 'TensorFlow'. R package version 2.0.0. https://CRAN.R-project.org/package=tensorflow</a:t>
            </a:r>
            <a:r>
              <a:rPr lang="en-US" sz="1700" dirty="0">
                <a:latin typeface="Times New Roman"/>
                <a:cs typeface="Times New Roman"/>
              </a:rPr>
              <a:t> </a:t>
            </a:r>
          </a:p>
          <a:p>
            <a:pPr marL="285750" indent="-285750">
              <a:buFont typeface="Arial"/>
              <a:buChar char="•"/>
            </a:pPr>
            <a:r>
              <a:rPr lang="en-US" sz="1700" dirty="0">
                <a:ea typeface="+mn-lt"/>
                <a:cs typeface="+mn-lt"/>
              </a:rPr>
              <a:t>Simon Barthelme (2019). imager: Image Processing Library Based on '</a:t>
            </a:r>
            <a:r>
              <a:rPr lang="en-US" sz="1700" dirty="0" err="1">
                <a:ea typeface="+mn-lt"/>
                <a:cs typeface="+mn-lt"/>
              </a:rPr>
              <a:t>CImg</a:t>
            </a:r>
            <a:r>
              <a:rPr lang="en-US" sz="1700" dirty="0">
                <a:ea typeface="+mn-lt"/>
                <a:cs typeface="+mn-lt"/>
              </a:rPr>
              <a:t>'. R package version 0.41.2. https://CRAN.R-project.org/package=imager</a:t>
            </a:r>
          </a:p>
          <a:p>
            <a:pPr marL="285750" indent="-285750">
              <a:buFont typeface="Arial"/>
              <a:buChar char="•"/>
            </a:pPr>
            <a:r>
              <a:rPr lang="en-US" sz="1700" dirty="0">
                <a:latin typeface="Calibri"/>
                <a:cs typeface="Calibri"/>
              </a:rPr>
              <a:t>Jeroen</a:t>
            </a:r>
            <a:r>
              <a:rPr lang="en-US" sz="1700" dirty="0">
                <a:ea typeface="+mn-lt"/>
                <a:cs typeface="+mn-lt"/>
              </a:rPr>
              <a:t> </a:t>
            </a:r>
            <a:r>
              <a:rPr lang="en-US" sz="1700" dirty="0" err="1">
                <a:ea typeface="+mn-lt"/>
                <a:cs typeface="+mn-lt"/>
              </a:rPr>
              <a:t>Ooms</a:t>
            </a:r>
            <a:r>
              <a:rPr lang="en-US" sz="1700" dirty="0">
                <a:ea typeface="+mn-lt"/>
                <a:cs typeface="+mn-lt"/>
              </a:rPr>
              <a:t> (2019). </a:t>
            </a:r>
            <a:r>
              <a:rPr lang="en-US" sz="1700" dirty="0" err="1">
                <a:ea typeface="+mn-lt"/>
                <a:cs typeface="+mn-lt"/>
              </a:rPr>
              <a:t>magick</a:t>
            </a:r>
            <a:r>
              <a:rPr lang="en-US" sz="1700" dirty="0">
                <a:ea typeface="+mn-lt"/>
                <a:cs typeface="+mn-lt"/>
              </a:rPr>
              <a:t>: Advanced Graphics and Image-Processing in R. R package        version 2.2.</a:t>
            </a:r>
            <a:r>
              <a:rPr lang="en-US" sz="1700" dirty="0">
                <a:ea typeface="+mn-lt"/>
                <a:cs typeface="+mn-lt"/>
                <a:hlinkClick r:id="rId5"/>
              </a:rPr>
              <a:t>https://CRAN.R-project.org/package=</a:t>
            </a:r>
            <a:r>
              <a:rPr lang="en-US" sz="1700" dirty="0" err="1">
                <a:ea typeface="+mn-lt"/>
                <a:cs typeface="+mn-lt"/>
                <a:hlinkClick r:id="rId5"/>
              </a:rPr>
              <a:t>magick</a:t>
            </a:r>
            <a:r>
              <a:rPr lang="en-US" sz="1700" dirty="0">
                <a:ea typeface="+mn-lt"/>
                <a:cs typeface="+mn-lt"/>
              </a:rPr>
              <a:t>
</a:t>
            </a:r>
            <a:r>
              <a:rPr lang="en-US" sz="1700" dirty="0">
                <a:latin typeface="Times New Roman"/>
                <a:cs typeface="Times New Roman"/>
              </a:rPr>
              <a:t> Jeroen </a:t>
            </a:r>
            <a:r>
              <a:rPr lang="en-US" sz="1700" dirty="0" err="1">
                <a:latin typeface="Times New Roman"/>
                <a:cs typeface="Times New Roman"/>
              </a:rPr>
              <a:t>Ooms</a:t>
            </a:r>
            <a:r>
              <a:rPr lang="en-US" sz="1700" dirty="0">
                <a:latin typeface="Times New Roman"/>
                <a:cs typeface="Times New Roman"/>
              </a:rPr>
              <a:t> (2019).  </a:t>
            </a:r>
            <a:r>
              <a:rPr lang="en-US" sz="1700" dirty="0" err="1">
                <a:latin typeface="Times New Roman"/>
                <a:cs typeface="Times New Roman"/>
              </a:rPr>
              <a:t>pdftools</a:t>
            </a:r>
            <a:r>
              <a:rPr lang="en-US" sz="1700" dirty="0">
                <a:latin typeface="Times New Roman"/>
                <a:cs typeface="Times New Roman"/>
              </a:rPr>
              <a:t>: Text Extraction, Rendering, and Converting of PDF documents. R package version 2.2. </a:t>
            </a:r>
            <a:r>
              <a:rPr lang="en-US" sz="1700" dirty="0">
                <a:latin typeface="Times New Roman"/>
                <a:cs typeface="Times New Roman"/>
                <a:hlinkClick r:id="rId6"/>
              </a:rPr>
              <a:t>https://CRAN.R-project.org/package=</a:t>
            </a:r>
            <a:r>
              <a:rPr lang="en-US" sz="1700" dirty="0">
                <a:latin typeface="Times New Roman"/>
                <a:cs typeface="Times New Roman"/>
              </a:rPr>
              <a:t>pdftools.</a:t>
            </a:r>
          </a:p>
          <a:p>
            <a:pPr marL="285750" indent="-285750">
              <a:buFont typeface="Arial"/>
              <a:buChar char="•"/>
            </a:pPr>
            <a:r>
              <a:rPr lang="en-US" sz="1700" dirty="0">
                <a:latin typeface="Times New Roman"/>
                <a:cs typeface="Times New Roman"/>
              </a:rPr>
              <a:t>Hadley Wickham and Lionel Henry (2019). </a:t>
            </a:r>
            <a:r>
              <a:rPr lang="en-US" sz="1700" dirty="0" err="1">
                <a:latin typeface="Times New Roman"/>
                <a:cs typeface="Times New Roman"/>
              </a:rPr>
              <a:t>tidyr</a:t>
            </a:r>
            <a:r>
              <a:rPr lang="en-US" sz="1700" dirty="0">
                <a:latin typeface="Times New Roman"/>
                <a:cs typeface="Times New Roman"/>
              </a:rPr>
              <a:t>: Tidy Messy Data. R package version 1.0.0. </a:t>
            </a:r>
            <a:r>
              <a:rPr lang="en-US" sz="1700" dirty="0">
                <a:latin typeface="Times New Roman"/>
                <a:cs typeface="Times New Roman"/>
                <a:hlinkClick r:id="rId6"/>
              </a:rPr>
              <a:t>https://CRAN.R-project.org/package=</a:t>
            </a:r>
            <a:r>
              <a:rPr lang="en-US" sz="1700" dirty="0">
                <a:latin typeface="Times New Roman"/>
                <a:cs typeface="Times New Roman"/>
              </a:rPr>
              <a:t>tidyr</a:t>
            </a:r>
          </a:p>
          <a:p>
            <a:pPr marL="285750" indent="-285750">
              <a:buFont typeface="Arial"/>
              <a:buChar char="•"/>
            </a:pPr>
            <a:r>
              <a:rPr lang="en-US" sz="1700" dirty="0">
                <a:latin typeface="Times New Roman"/>
                <a:cs typeface="Times New Roman"/>
              </a:rPr>
              <a:t>AWS Deep Learning AMI with NVIDIA CUDA 10.0</a:t>
            </a:r>
          </a:p>
          <a:p>
            <a:pPr marL="285750" indent="-285750">
              <a:buFont typeface="Arial"/>
              <a:buChar char="•"/>
            </a:pPr>
            <a:r>
              <a:rPr lang="en-US" sz="1700" dirty="0" err="1">
                <a:latin typeface="Times New Roman"/>
                <a:cs typeface="Times New Roman"/>
              </a:rPr>
              <a:t>Chollet</a:t>
            </a:r>
            <a:r>
              <a:rPr lang="en-US" sz="1700" dirty="0">
                <a:latin typeface="Times New Roman"/>
                <a:cs typeface="Times New Roman"/>
              </a:rPr>
              <a:t> F, Allaire J, Deep Learning with R (Also Fig 1-Fig4 screenshot)</a:t>
            </a:r>
            <a:endParaRPr lang="en-US" sz="1700" dirty="0">
              <a:latin typeface="Times New Roman" panose="02020603050405020304" pitchFamily="18" charset="0"/>
              <a:cs typeface="Times New Roman" panose="02020603050405020304" pitchFamily="18" charset="0"/>
            </a:endParaRPr>
          </a:p>
          <a:p>
            <a:pPr marL="285750" indent="-285750">
              <a:buFont typeface="Arial"/>
              <a:buChar char="•"/>
            </a:pPr>
            <a:r>
              <a:rPr lang="en-US" sz="1700" dirty="0">
                <a:latin typeface="Times New Roman"/>
                <a:cs typeface="Times New Roman"/>
              </a:rPr>
              <a:t>McNulty, Duncan D. "</a:t>
            </a:r>
            <a:r>
              <a:rPr lang="en-US" sz="1700" i="1" dirty="0">
                <a:latin typeface="Times New Roman"/>
                <a:cs typeface="Times New Roman"/>
              </a:rPr>
              <a:t>The adequacy of response rates to online and paper surveys: What can be done?</a:t>
            </a:r>
            <a:r>
              <a:rPr lang="en-US" sz="1700" dirty="0">
                <a:latin typeface="Times New Roman"/>
                <a:cs typeface="Times New Roman"/>
              </a:rPr>
              <a:t>" Assessment &amp; Evaluation in Higher Education:Vol33, No.3, June 2008, 301-314</a:t>
            </a:r>
          </a:p>
        </p:txBody>
      </p:sp>
      <p:sp>
        <p:nvSpPr>
          <p:cNvPr id="29" name="Text Placeholder 6">
            <a:extLst>
              <a:ext uri="{FF2B5EF4-FFF2-40B4-BE49-F238E27FC236}">
                <a16:creationId xmlns:a16="http://schemas.microsoft.com/office/drawing/2014/main" id="{F0F26DC6-CC9D-4CA7-9242-70FE4AFE809A}"/>
              </a:ext>
            </a:extLst>
          </p:cNvPr>
          <p:cNvSpPr txBox="1">
            <a:spLocks/>
          </p:cNvSpPr>
          <p:nvPr/>
        </p:nvSpPr>
        <p:spPr>
          <a:xfrm>
            <a:off x="11914911" y="13558107"/>
            <a:ext cx="9609197" cy="800211"/>
          </a:xfrm>
          <a:prstGeom prst="rect">
            <a:avLst/>
          </a:prstGeom>
          <a:solidFill>
            <a:srgbClr val="BBB6FC"/>
          </a:solidFill>
        </p:spPr>
        <p:style>
          <a:lnRef idx="0">
            <a:schemeClr val="accent3"/>
          </a:lnRef>
          <a:fillRef idx="3">
            <a:schemeClr val="accent3"/>
          </a:fillRef>
          <a:effectRef idx="3">
            <a:schemeClr val="accent3"/>
          </a:effectRef>
          <a:fontRef idx="minor">
            <a:schemeClr val="lt1"/>
          </a:fontRef>
        </p:style>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4000" u="none"/>
              <a:t>METHODS (data pre-processing)</a:t>
            </a:r>
            <a:endParaRPr lang="en-US" sz="4000" u="none">
              <a:cs typeface="Calibri"/>
            </a:endParaRPr>
          </a:p>
        </p:txBody>
      </p:sp>
      <p:sp>
        <p:nvSpPr>
          <p:cNvPr id="31" name="TextBox 30">
            <a:extLst>
              <a:ext uri="{FF2B5EF4-FFF2-40B4-BE49-F238E27FC236}">
                <a16:creationId xmlns:a16="http://schemas.microsoft.com/office/drawing/2014/main" id="{455B67DE-5720-4D2D-989D-6585FF8950A7}"/>
              </a:ext>
            </a:extLst>
          </p:cNvPr>
          <p:cNvSpPr txBox="1"/>
          <p:nvPr/>
        </p:nvSpPr>
        <p:spPr>
          <a:xfrm>
            <a:off x="11914911" y="14728364"/>
            <a:ext cx="9609197" cy="10002738"/>
          </a:xfrm>
          <a:prstGeom prst="rect">
            <a:avLst/>
          </a:prstGeom>
          <a:noFill/>
        </p:spPr>
        <p:txBody>
          <a:bodyPr wrap="square" rtlCol="0" anchor="t">
            <a:spAutoFit/>
          </a:bodyPr>
          <a:lstStyle/>
          <a:p>
            <a:pPr marL="457200" indent="-457200">
              <a:buFontTx/>
              <a:buAutoNum type="arabicPeriod"/>
            </a:pPr>
            <a:r>
              <a:rPr lang="en-US" sz="2800" b="1">
                <a:latin typeface="Times New Roman"/>
                <a:cs typeface="Times New Roman"/>
              </a:rPr>
              <a:t>Recording:</a:t>
            </a:r>
            <a:r>
              <a:rPr lang="en-US" sz="2800">
                <a:latin typeface="Times New Roman"/>
                <a:cs typeface="Times New Roman"/>
              </a:rPr>
              <a:t> Training data is created by manually filling out responses on the paper surveys. </a:t>
            </a:r>
            <a:endParaRPr lang="en-US" sz="2800" b="1">
              <a:latin typeface="Times New Roman"/>
              <a:cs typeface="Times New Roman"/>
            </a:endParaRPr>
          </a:p>
          <a:p>
            <a:pPr marL="457200" indent="-457200">
              <a:buAutoNum type="arabicPeriod"/>
            </a:pPr>
            <a:r>
              <a:rPr lang="en-US" sz="2800" b="1">
                <a:latin typeface="Times New Roman"/>
                <a:cs typeface="Times New Roman"/>
              </a:rPr>
              <a:t>Scanning: </a:t>
            </a:r>
            <a:r>
              <a:rPr lang="en-US" sz="2800">
                <a:latin typeface="Times New Roman"/>
                <a:cs typeface="Times New Roman"/>
              </a:rPr>
              <a:t>Physical surveys are scanned to PDF</a:t>
            </a:r>
          </a:p>
          <a:p>
            <a:pPr marL="457200" indent="-457200">
              <a:buAutoNum type="arabicPeriod"/>
            </a:pPr>
            <a:r>
              <a:rPr lang="en-US" sz="2800" b="1">
                <a:latin typeface="Times New Roman"/>
                <a:cs typeface="Times New Roman"/>
              </a:rPr>
              <a:t>Assign Labels: </a:t>
            </a:r>
            <a:r>
              <a:rPr lang="en-US" sz="2800">
                <a:latin typeface="Times New Roman"/>
                <a:cs typeface="Times New Roman"/>
              </a:rPr>
              <a:t>Training data is manually recorded into a spreadsheet, each row an observation, each column corresponds to a survey question such that there is a one-to-one correspondence between the PDF  and row in our spreadsheet.</a:t>
            </a:r>
          </a:p>
          <a:p>
            <a:pPr marL="457200" indent="-457200">
              <a:buAutoNum type="arabicPeriod"/>
            </a:pPr>
            <a:r>
              <a:rPr lang="en-US" sz="2800" b="1">
                <a:latin typeface="Times New Roman"/>
                <a:cs typeface="Times New Roman"/>
              </a:rPr>
              <a:t>Preprocessing: </a:t>
            </a:r>
          </a:p>
          <a:p>
            <a:pPr marL="936625" lvl="1" indent="-457200">
              <a:buFont typeface="Arial" panose="020B0604020202020204" pitchFamily="34" charset="0"/>
              <a:buChar char="•"/>
            </a:pPr>
            <a:r>
              <a:rPr lang="en-US" sz="2800">
                <a:latin typeface="Times New Roman"/>
                <a:cs typeface="Times New Roman"/>
              </a:rPr>
              <a:t>PDF image files are read into R and converted to a matrix of binary indicators for the color of each pixel (0=white, 1=black). </a:t>
            </a:r>
          </a:p>
          <a:p>
            <a:pPr marL="936625" lvl="1" indent="-457200">
              <a:buFont typeface="Arial" panose="020B0604020202020204" pitchFamily="34" charset="0"/>
              <a:buChar char="•"/>
            </a:pPr>
            <a:r>
              <a:rPr lang="en-US" sz="2800">
                <a:latin typeface="Times New Roman"/>
                <a:cs typeface="Times New Roman"/>
              </a:rPr>
              <a:t>The edges of the matrix (indicating words) are cropped out, and rows are sliced up to creates “strips” for each question, isolating the field where a labeled response exists. </a:t>
            </a:r>
          </a:p>
          <a:p>
            <a:pPr marL="936625" lvl="1" indent="-457200">
              <a:buFont typeface="Arial" panose="020B0604020202020204" pitchFamily="34" charset="0"/>
              <a:buChar char="•"/>
            </a:pPr>
            <a:endParaRPr lang="en-US" sz="2800">
              <a:latin typeface="Times New Roman"/>
              <a:cs typeface="Times New Roman"/>
            </a:endParaRPr>
          </a:p>
          <a:p>
            <a:pPr marL="936625" lvl="1" indent="-457200">
              <a:buFont typeface="Arial" panose="020B0604020202020204" pitchFamily="34" charset="0"/>
              <a:buChar char="•"/>
            </a:pPr>
            <a:endParaRPr lang="en-US" sz="2800">
              <a:latin typeface="Times New Roman"/>
              <a:cs typeface="Times New Roman"/>
            </a:endParaRPr>
          </a:p>
          <a:p>
            <a:pPr marL="936625" lvl="1" indent="-457200">
              <a:buFont typeface="Arial" panose="020B0604020202020204" pitchFamily="34" charset="0"/>
              <a:buChar char="•"/>
            </a:pPr>
            <a:endParaRPr lang="en-US" sz="2800">
              <a:latin typeface="Times New Roman"/>
              <a:cs typeface="Times New Roman"/>
            </a:endParaRPr>
          </a:p>
          <a:p>
            <a:pPr marL="936625" lvl="1" indent="-457200">
              <a:buFont typeface="Arial" panose="020B0604020202020204" pitchFamily="34" charset="0"/>
              <a:buChar char="•"/>
            </a:pPr>
            <a:endParaRPr lang="en-US" sz="2800">
              <a:latin typeface="Times New Roman"/>
              <a:cs typeface="Times New Roman"/>
            </a:endParaRPr>
          </a:p>
          <a:p>
            <a:pPr marL="936625" lvl="1" indent="-457200">
              <a:buFont typeface="Arial" panose="020B0604020202020204" pitchFamily="34" charset="0"/>
              <a:buChar char="•"/>
            </a:pPr>
            <a:r>
              <a:rPr lang="en-US" sz="2800">
                <a:latin typeface="Times New Roman"/>
                <a:cs typeface="Times New Roman"/>
              </a:rPr>
              <a:t>The “strips” are then transformed into a </a:t>
            </a:r>
            <a:r>
              <a:rPr lang="en-US" sz="2800" i="1">
                <a:latin typeface="Times New Roman"/>
                <a:cs typeface="Times New Roman"/>
              </a:rPr>
              <a:t>tensor</a:t>
            </a:r>
            <a:r>
              <a:rPr lang="en-US" sz="2800">
                <a:latin typeface="Times New Roman"/>
                <a:cs typeface="Times New Roman"/>
              </a:rPr>
              <a:t> array format that conforms with the CNN expected array shape. </a:t>
            </a:r>
          </a:p>
          <a:p>
            <a:pPr marL="936625" lvl="1" indent="-457200">
              <a:buFont typeface="Arial" panose="020B0604020202020204" pitchFamily="34" charset="0"/>
              <a:buChar char="•"/>
            </a:pPr>
            <a:r>
              <a:rPr lang="en-US" sz="2800" i="1">
                <a:latin typeface="Times New Roman"/>
                <a:cs typeface="Times New Roman"/>
              </a:rPr>
              <a:t>Tensors: </a:t>
            </a:r>
            <a:r>
              <a:rPr lang="en-US" sz="2800">
                <a:latin typeface="Times New Roman"/>
                <a:cs typeface="Times New Roman"/>
              </a:rPr>
              <a:t>generalization of vectors/matrices into arbitrary number of dimensions. A typical matrix is a 2D Tensor. </a:t>
            </a:r>
          </a:p>
        </p:txBody>
      </p:sp>
      <p:sp>
        <p:nvSpPr>
          <p:cNvPr id="32" name="Text Placeholder 13">
            <a:extLst>
              <a:ext uri="{FF2B5EF4-FFF2-40B4-BE49-F238E27FC236}">
                <a16:creationId xmlns:a16="http://schemas.microsoft.com/office/drawing/2014/main" id="{92E0769C-E065-4289-B0FA-ECF71CCD5BE6}"/>
              </a:ext>
            </a:extLst>
          </p:cNvPr>
          <p:cNvSpPr txBox="1">
            <a:spLocks/>
          </p:cNvSpPr>
          <p:nvPr/>
        </p:nvSpPr>
        <p:spPr>
          <a:xfrm>
            <a:off x="33844182" y="31492938"/>
            <a:ext cx="9101693" cy="800211"/>
          </a:xfrm>
          <a:prstGeom prst="rect">
            <a:avLst/>
          </a:prstGeom>
          <a:solidFill>
            <a:srgbClr val="BBB6FC"/>
          </a:solidFill>
        </p:spPr>
        <p:style>
          <a:lnRef idx="0">
            <a:schemeClr val="accent3"/>
          </a:lnRef>
          <a:fillRef idx="3">
            <a:schemeClr val="accent3"/>
          </a:fillRef>
          <a:effectRef idx="3">
            <a:schemeClr val="accent3"/>
          </a:effectRef>
          <a:fontRef idx="minor">
            <a:schemeClr val="lt1"/>
          </a:fontRef>
        </p:style>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4000" u="none"/>
              <a:t>CONTACT</a:t>
            </a:r>
            <a:endParaRPr lang="en-US" sz="4000" u="none">
              <a:cs typeface="Calibri"/>
            </a:endParaRPr>
          </a:p>
        </p:txBody>
      </p:sp>
      <p:sp>
        <p:nvSpPr>
          <p:cNvPr id="33" name="Text Placeholder 14">
            <a:extLst>
              <a:ext uri="{FF2B5EF4-FFF2-40B4-BE49-F238E27FC236}">
                <a16:creationId xmlns:a16="http://schemas.microsoft.com/office/drawing/2014/main" id="{FC683DDF-C06E-4176-8286-87804C778F24}"/>
              </a:ext>
            </a:extLst>
          </p:cNvPr>
          <p:cNvSpPr txBox="1">
            <a:spLocks/>
          </p:cNvSpPr>
          <p:nvPr/>
        </p:nvSpPr>
        <p:spPr>
          <a:xfrm>
            <a:off x="33844183" y="32162851"/>
            <a:ext cx="9832138" cy="830975"/>
          </a:xfrm>
          <a:prstGeom prst="rect">
            <a:avLst/>
          </a:prstGeom>
        </p:spPr>
        <p:txBody>
          <a:bodyPr wrap="square" lIns="228589" tIns="228589" rIns="228589" bIns="228589" anchor="t">
            <a:spAutoFit/>
          </a:bodyPr>
          <a:lstStyle>
            <a:lvl1pPr marL="0" indent="0" algn="l" defTabSz="4388900" rtl="0" eaLnBrk="1" latinLnBrk="0" hangingPunct="1">
              <a:spcBef>
                <a:spcPct val="20000"/>
              </a:spcBef>
              <a:buFont typeface="Arial" pitchFamily="34" charset="0"/>
              <a:buNone/>
              <a:defRPr sz="24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solidFill>
                  <a:schemeClr val="tx1"/>
                </a:solidFill>
                <a:latin typeface="Times New Roman"/>
                <a:cs typeface="Times New Roman"/>
                <a:hlinkClick r:id="rId7"/>
              </a:rPr>
              <a:t>kswalker@mail.csuchico.edu</a:t>
            </a:r>
            <a:r>
              <a:rPr lang="en-US">
                <a:solidFill>
                  <a:schemeClr val="tx1"/>
                </a:solidFill>
                <a:latin typeface="Times New Roman"/>
                <a:cs typeface="Times New Roman"/>
              </a:rPr>
              <a:t>                    rdonatello@csuchico.edu</a:t>
            </a:r>
            <a:endParaRPr lang="en-US">
              <a:solidFill>
                <a:schemeClr val="tx1"/>
              </a:solidFill>
            </a:endParaRPr>
          </a:p>
        </p:txBody>
      </p:sp>
      <p:sp>
        <p:nvSpPr>
          <p:cNvPr id="38" name="Text Placeholder 9">
            <a:extLst>
              <a:ext uri="{FF2B5EF4-FFF2-40B4-BE49-F238E27FC236}">
                <a16:creationId xmlns:a16="http://schemas.microsoft.com/office/drawing/2014/main" id="{700B0CB3-CD25-465D-89F2-F4D41352062B}"/>
              </a:ext>
            </a:extLst>
          </p:cNvPr>
          <p:cNvSpPr txBox="1">
            <a:spLocks/>
          </p:cNvSpPr>
          <p:nvPr/>
        </p:nvSpPr>
        <p:spPr>
          <a:xfrm>
            <a:off x="11744334" y="5582261"/>
            <a:ext cx="20997642" cy="800211"/>
          </a:xfrm>
          <a:prstGeom prst="rect">
            <a:avLst/>
          </a:prstGeom>
          <a:solidFill>
            <a:srgbClr val="BBB6FC"/>
          </a:solidFill>
        </p:spPr>
        <p:style>
          <a:lnRef idx="0">
            <a:schemeClr val="accent3"/>
          </a:lnRef>
          <a:fillRef idx="3">
            <a:schemeClr val="accent3"/>
          </a:fillRef>
          <a:effectRef idx="3">
            <a:schemeClr val="accent3"/>
          </a:effectRef>
          <a:fontRef idx="minor">
            <a:schemeClr val="lt1"/>
          </a:fontRef>
        </p:style>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4000" u="none"/>
              <a:t>DEEP LEARNING FOR IMAGE PROCESSING</a:t>
            </a:r>
          </a:p>
        </p:txBody>
      </p:sp>
      <p:sp>
        <p:nvSpPr>
          <p:cNvPr id="39" name="Text Placeholder 5">
            <a:extLst>
              <a:ext uri="{FF2B5EF4-FFF2-40B4-BE49-F238E27FC236}">
                <a16:creationId xmlns:a16="http://schemas.microsoft.com/office/drawing/2014/main" id="{BAD046E0-01C6-42CD-8578-9A09BED46F44}"/>
              </a:ext>
            </a:extLst>
          </p:cNvPr>
          <p:cNvSpPr txBox="1">
            <a:spLocks/>
          </p:cNvSpPr>
          <p:nvPr/>
        </p:nvSpPr>
        <p:spPr>
          <a:xfrm>
            <a:off x="11569082" y="6249849"/>
            <a:ext cx="8651420" cy="6561774"/>
          </a:xfrm>
          <a:prstGeom prst="rect">
            <a:avLst/>
          </a:prstGeom>
        </p:spPr>
        <p:txBody>
          <a:bodyPr wrap="square" lIns="228589" tIns="228589" rIns="228589" bIns="228589" anchor="t">
            <a:spAutoFit/>
          </a:bodyPr>
          <a:lstStyle>
            <a:lvl1pPr marL="0" indent="0" algn="l" defTabSz="4388900" rtl="0" eaLnBrk="1" latinLnBrk="0" hangingPunct="1">
              <a:spcBef>
                <a:spcPct val="20000"/>
              </a:spcBef>
              <a:buFont typeface="Arial" pitchFamily="34" charset="0"/>
              <a:buNone/>
              <a:defRPr sz="24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457200" indent="-457200">
              <a:buFont typeface="Arial" panose="020B0604020202020204" pitchFamily="34" charset="0"/>
              <a:buChar char="•"/>
            </a:pPr>
            <a:r>
              <a:rPr lang="en-US" sz="2800" b="1" i="1">
                <a:latin typeface="Times New Roman"/>
                <a:cs typeface="Times New Roman"/>
              </a:rPr>
              <a:t>Deep Learning:</a:t>
            </a:r>
            <a:r>
              <a:rPr lang="en-US" sz="2800">
                <a:latin typeface="Times New Roman"/>
                <a:cs typeface="Times New Roman"/>
              </a:rPr>
              <a:t> subfield of machine learning that maps the input to target using successive layers of data transformation. </a:t>
            </a:r>
          </a:p>
          <a:p>
            <a:pPr marL="457200" indent="-457200">
              <a:buFont typeface="Arial" panose="020B0604020202020204" pitchFamily="34" charset="0"/>
              <a:buChar char="•"/>
            </a:pPr>
            <a:r>
              <a:rPr lang="en-US" sz="2800" b="1" i="1">
                <a:latin typeface="Times New Roman"/>
                <a:cs typeface="Times New Roman"/>
              </a:rPr>
              <a:t>Loss score</a:t>
            </a:r>
            <a:r>
              <a:rPr lang="en-US" sz="2800" b="1">
                <a:latin typeface="Times New Roman"/>
                <a:cs typeface="Times New Roman"/>
              </a:rPr>
              <a:t>:</a:t>
            </a:r>
            <a:r>
              <a:rPr lang="en-US" sz="2800">
                <a:latin typeface="Times New Roman"/>
                <a:cs typeface="Times New Roman"/>
              </a:rPr>
              <a:t> How far are the model predictions away from the true values? (larger score = further away)</a:t>
            </a:r>
          </a:p>
          <a:p>
            <a:pPr marL="457200" indent="-457200">
              <a:buFont typeface="Arial" panose="020B0604020202020204" pitchFamily="34" charset="0"/>
              <a:buChar char="•"/>
            </a:pPr>
            <a:r>
              <a:rPr lang="en-US" sz="2800" b="1" i="1">
                <a:latin typeface="Times New Roman"/>
                <a:cs typeface="Times New Roman"/>
              </a:rPr>
              <a:t>Optimizer</a:t>
            </a:r>
            <a:r>
              <a:rPr lang="en-US" sz="2800" b="1">
                <a:latin typeface="Times New Roman"/>
                <a:cs typeface="Times New Roman"/>
              </a:rPr>
              <a:t>:</a:t>
            </a:r>
            <a:r>
              <a:rPr lang="en-US" sz="2800">
                <a:latin typeface="Times New Roman"/>
                <a:cs typeface="Times New Roman"/>
              </a:rPr>
              <a:t> Implements the </a:t>
            </a:r>
            <a:r>
              <a:rPr lang="en-US" sz="2800" i="1">
                <a:latin typeface="Times New Roman"/>
                <a:cs typeface="Times New Roman"/>
              </a:rPr>
              <a:t>back-propagation</a:t>
            </a:r>
            <a:r>
              <a:rPr lang="en-US" sz="2800">
                <a:latin typeface="Times New Roman"/>
                <a:cs typeface="Times New Roman"/>
              </a:rPr>
              <a:t> algorithm to adjust the weights, which will result in a lower loss score (increased prediction accuracy)</a:t>
            </a:r>
          </a:p>
          <a:p>
            <a:pPr marL="914400" lvl="1" indent="-457200">
              <a:buFont typeface="Arial" panose="020B0604020202020204" pitchFamily="34" charset="0"/>
              <a:buChar char="•"/>
            </a:pPr>
            <a:r>
              <a:rPr lang="en-US" sz="2800">
                <a:latin typeface="Times New Roman"/>
                <a:cs typeface="Times New Roman"/>
              </a:rPr>
              <a:t>Gradient based optimization </a:t>
            </a:r>
          </a:p>
          <a:p>
            <a:pPr marL="914400" lvl="1" indent="-457200">
              <a:buFont typeface="Arial" panose="020B0604020202020204" pitchFamily="34" charset="0"/>
              <a:buChar char="•"/>
            </a:pPr>
            <a:r>
              <a:rPr lang="en-US" sz="2800" b="1" i="1">
                <a:latin typeface="Times New Roman"/>
                <a:cs typeface="Times New Roman"/>
              </a:rPr>
              <a:t>Back-propagation</a:t>
            </a:r>
            <a:r>
              <a:rPr lang="en-US" sz="2800">
                <a:latin typeface="Times New Roman"/>
                <a:cs typeface="Times New Roman"/>
              </a:rPr>
              <a:t> (aka. reverse-mode differentiation) : chain rule applied to the gradient values of neural network</a:t>
            </a:r>
          </a:p>
          <a:p>
            <a:pPr marL="457200" indent="-457200">
              <a:buFont typeface="Arial" panose="020B0604020202020204" pitchFamily="34" charset="0"/>
              <a:buChar char="•"/>
            </a:pPr>
            <a:r>
              <a:rPr lang="en-US" sz="2800">
                <a:latin typeface="Times New Roman"/>
                <a:cs typeface="Times New Roman"/>
              </a:rPr>
              <a:t>All layers are estimated jointly – not successively. </a:t>
            </a:r>
          </a:p>
        </p:txBody>
      </p:sp>
      <p:sp>
        <p:nvSpPr>
          <p:cNvPr id="40" name="Text Placeholder 6">
            <a:extLst>
              <a:ext uri="{FF2B5EF4-FFF2-40B4-BE49-F238E27FC236}">
                <a16:creationId xmlns:a16="http://schemas.microsoft.com/office/drawing/2014/main" id="{73669A44-8DC7-4059-991E-9ED55C00DC40}"/>
              </a:ext>
            </a:extLst>
          </p:cNvPr>
          <p:cNvSpPr txBox="1">
            <a:spLocks/>
          </p:cNvSpPr>
          <p:nvPr/>
        </p:nvSpPr>
        <p:spPr>
          <a:xfrm>
            <a:off x="33844180" y="5612514"/>
            <a:ext cx="8957913" cy="800211"/>
          </a:xfrm>
          <a:prstGeom prst="rect">
            <a:avLst/>
          </a:prstGeom>
          <a:solidFill>
            <a:srgbClr val="BBB6FC"/>
          </a:solidFill>
        </p:spPr>
        <p:style>
          <a:lnRef idx="0">
            <a:schemeClr val="accent3"/>
          </a:lnRef>
          <a:fillRef idx="3">
            <a:schemeClr val="accent3"/>
          </a:fillRef>
          <a:effectRef idx="3">
            <a:schemeClr val="accent3"/>
          </a:effectRef>
          <a:fontRef idx="minor">
            <a:schemeClr val="lt1"/>
          </a:fontRef>
        </p:style>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4000" u="none"/>
              <a:t>CONCLUSIONS / IMPLICATIONS</a:t>
            </a:r>
          </a:p>
        </p:txBody>
      </p:sp>
      <p:sp>
        <p:nvSpPr>
          <p:cNvPr id="41" name="TextBox 40">
            <a:extLst>
              <a:ext uri="{FF2B5EF4-FFF2-40B4-BE49-F238E27FC236}">
                <a16:creationId xmlns:a16="http://schemas.microsoft.com/office/drawing/2014/main" id="{17AF3481-7C5A-4721-AAF3-2707C2AF1960}"/>
              </a:ext>
            </a:extLst>
          </p:cNvPr>
          <p:cNvSpPr txBox="1"/>
          <p:nvPr/>
        </p:nvSpPr>
        <p:spPr>
          <a:xfrm>
            <a:off x="33737321" y="6353201"/>
            <a:ext cx="9130329" cy="8586966"/>
          </a:xfrm>
          <a:prstGeom prst="rect">
            <a:avLst/>
          </a:prstGeom>
          <a:noFill/>
        </p:spPr>
        <p:txBody>
          <a:bodyPr wrap="square" rtlCol="0" anchor="t">
            <a:spAutoFit/>
          </a:bodyPr>
          <a:lstStyle/>
          <a:p>
            <a:r>
              <a:rPr lang="en-US" sz="2800" dirty="0">
                <a:latin typeface="Times New Roman"/>
                <a:cs typeface="Times New Roman"/>
              </a:rPr>
              <a:t>This research successfully demonstrates that using machine learning techniques such as Convolution Neural Networks can successfully capture survey data collected using paper and pencil surveys with moderately high accuracy. </a:t>
            </a:r>
          </a:p>
          <a:p>
            <a:endParaRPr lang="en-US" sz="2800" dirty="0">
              <a:latin typeface="Times New Roman"/>
              <a:cs typeface="Times New Roman"/>
            </a:endParaRPr>
          </a:p>
          <a:p>
            <a:r>
              <a:rPr lang="en-US" sz="2800" b="1" dirty="0">
                <a:latin typeface="Times New Roman"/>
                <a:cs typeface="Times New Roman"/>
              </a:rPr>
              <a:t>Potential drawbacks</a:t>
            </a:r>
          </a:p>
          <a:p>
            <a:pPr marL="342900" indent="-342900">
              <a:buFont typeface="Arial"/>
              <a:buChar char="•"/>
            </a:pPr>
            <a:r>
              <a:rPr lang="en-US" sz="2400" dirty="0">
                <a:latin typeface="Times New Roman"/>
                <a:cs typeface="Times New Roman"/>
              </a:rPr>
              <a:t>To run and/or adjust the model, knowledge of CNNs are required</a:t>
            </a:r>
            <a:endParaRPr lang="en-US" sz="2400" dirty="0">
              <a:latin typeface="Times New Roman" panose="02020603050405020304" pitchFamily="18" charset="0"/>
              <a:cs typeface="Times New Roman" panose="02020603050405020304" pitchFamily="18" charset="0"/>
            </a:endParaRPr>
          </a:p>
          <a:p>
            <a:pPr marL="342900" indent="-342900">
              <a:buFont typeface="Arial"/>
              <a:buChar char="•"/>
            </a:pPr>
            <a:r>
              <a:rPr lang="en-US" sz="2400" dirty="0">
                <a:latin typeface="Times New Roman"/>
                <a:cs typeface="Times New Roman"/>
              </a:rPr>
              <a:t>Sufficient quantity and variety of training data takes time to create. </a:t>
            </a:r>
          </a:p>
          <a:p>
            <a:pPr marL="342900" indent="-342900">
              <a:buFont typeface="Arial"/>
              <a:buChar char="•"/>
            </a:pPr>
            <a:r>
              <a:rPr lang="en-US" sz="2400" dirty="0">
                <a:latin typeface="Times New Roman"/>
                <a:cs typeface="Times New Roman"/>
              </a:rPr>
              <a:t>Deep learning at scale requires cloud-server quality computing capabilities. This can come with a cost:  </a:t>
            </a:r>
          </a:p>
          <a:p>
            <a:pPr marL="798195" lvl="1" indent="-342900">
              <a:buFont typeface="Arial"/>
              <a:buChar char="•"/>
            </a:pPr>
            <a:r>
              <a:rPr lang="en-US" sz="2200" dirty="0">
                <a:latin typeface="Times New Roman"/>
                <a:cs typeface="Times New Roman"/>
              </a:rPr>
              <a:t>6-8 hours of model development on AWS can cost ~$10-$15</a:t>
            </a:r>
          </a:p>
          <a:p>
            <a:pPr marL="798195" lvl="1" indent="-342900">
              <a:buFont typeface="Arial"/>
              <a:buChar char="•"/>
            </a:pPr>
            <a:r>
              <a:rPr lang="en-US" sz="2200" dirty="0">
                <a:latin typeface="Times New Roman"/>
                <a:cs typeface="Times New Roman"/>
              </a:rPr>
              <a:t>a few days of intense training/modeling can cost 2-3x that amount. </a:t>
            </a:r>
            <a:endParaRPr lang="en-US" sz="2200" dirty="0">
              <a:cs typeface="Calibri"/>
            </a:endParaRPr>
          </a:p>
          <a:p>
            <a:endParaRPr lang="en-US" sz="2400" dirty="0">
              <a:latin typeface="Times New Roman" panose="02020603050405020304" pitchFamily="18" charset="0"/>
              <a:cs typeface="Times New Roman" panose="02020603050405020304" pitchFamily="18" charset="0"/>
            </a:endParaRPr>
          </a:p>
          <a:p>
            <a:r>
              <a:rPr lang="en-US" sz="2800" b="1" dirty="0">
                <a:latin typeface="Times New Roman"/>
                <a:cs typeface="Times New Roman"/>
              </a:rPr>
              <a:t>Potential benefits</a:t>
            </a:r>
          </a:p>
          <a:p>
            <a:pPr marL="457200" indent="-457200">
              <a:buFont typeface="Arial"/>
              <a:buChar char="•"/>
            </a:pPr>
            <a:r>
              <a:rPr lang="en-US" sz="2400" dirty="0">
                <a:latin typeface="Times New Roman"/>
                <a:cs typeface="Times New Roman"/>
              </a:rPr>
              <a:t>Reduced time for data entry.</a:t>
            </a:r>
          </a:p>
          <a:p>
            <a:pPr marL="457200" indent="-457200">
              <a:buFont typeface="Arial"/>
              <a:buChar char="•"/>
            </a:pPr>
            <a:r>
              <a:rPr lang="en-US" sz="2400" dirty="0">
                <a:latin typeface="Times New Roman"/>
                <a:cs typeface="Times New Roman"/>
              </a:rPr>
              <a:t>Reduced data entry error rate</a:t>
            </a:r>
          </a:p>
          <a:p>
            <a:pPr marL="457200" indent="-457200">
              <a:buFont typeface="Arial"/>
              <a:buChar char="•"/>
            </a:pPr>
            <a:r>
              <a:rPr lang="en-US" sz="2400" dirty="0">
                <a:latin typeface="Times New Roman"/>
                <a:cs typeface="Times New Roman"/>
              </a:rPr>
              <a:t>Customizable for any ad-hoc survey of  similar form that may be created.</a:t>
            </a:r>
          </a:p>
          <a:p>
            <a:pPr marL="457200" indent="-457200">
              <a:buFont typeface="Arial"/>
              <a:buChar char="•"/>
            </a:pPr>
            <a:r>
              <a:rPr lang="en-US" sz="2400" dirty="0">
                <a:solidFill>
                  <a:schemeClr val="tx2"/>
                </a:solidFill>
                <a:latin typeface="Times New Roman"/>
                <a:cs typeface="Times New Roman"/>
              </a:rPr>
              <a:t>Deep Learning models have consistently shown promising results in many fields and benefit from their </a:t>
            </a:r>
            <a:r>
              <a:rPr lang="en-US" sz="2400" i="1" dirty="0">
                <a:solidFill>
                  <a:schemeClr val="tx2"/>
                </a:solidFill>
                <a:latin typeface="Times New Roman"/>
                <a:cs typeface="Times New Roman"/>
              </a:rPr>
              <a:t>simplicity</a:t>
            </a:r>
            <a:r>
              <a:rPr lang="en-US" sz="2400" dirty="0">
                <a:solidFill>
                  <a:schemeClr val="tx2"/>
                </a:solidFill>
                <a:latin typeface="Times New Roman"/>
                <a:cs typeface="Times New Roman"/>
              </a:rPr>
              <a:t> (layers are auto-tuned), </a:t>
            </a:r>
            <a:r>
              <a:rPr lang="en-US" sz="2400" i="1" dirty="0">
                <a:solidFill>
                  <a:schemeClr val="tx2"/>
                </a:solidFill>
                <a:latin typeface="Times New Roman"/>
                <a:cs typeface="Times New Roman"/>
              </a:rPr>
              <a:t>scalability</a:t>
            </a:r>
            <a:r>
              <a:rPr lang="en-US" sz="2400" dirty="0">
                <a:solidFill>
                  <a:schemeClr val="tx2"/>
                </a:solidFill>
                <a:latin typeface="Times New Roman"/>
                <a:cs typeface="Times New Roman"/>
              </a:rPr>
              <a:t> (easy to parallelize), and </a:t>
            </a:r>
            <a:r>
              <a:rPr lang="en-US" sz="2400" i="1" dirty="0">
                <a:solidFill>
                  <a:schemeClr val="tx2"/>
                </a:solidFill>
                <a:latin typeface="Times New Roman"/>
                <a:cs typeface="Times New Roman"/>
              </a:rPr>
              <a:t>versatility</a:t>
            </a:r>
            <a:r>
              <a:rPr lang="en-US" sz="2400" dirty="0">
                <a:solidFill>
                  <a:schemeClr val="tx2"/>
                </a:solidFill>
                <a:latin typeface="Times New Roman"/>
                <a:cs typeface="Times New Roman"/>
              </a:rPr>
              <a:t> (easy to use one fully trained model on new output) </a:t>
            </a:r>
          </a:p>
        </p:txBody>
      </p:sp>
      <p:sp>
        <p:nvSpPr>
          <p:cNvPr id="11" name="Text Placeholder 10">
            <a:extLst>
              <a:ext uri="{FF2B5EF4-FFF2-40B4-BE49-F238E27FC236}">
                <a16:creationId xmlns:a16="http://schemas.microsoft.com/office/drawing/2014/main" id="{13F9839E-E400-48A8-B218-77E4999EA891}"/>
              </a:ext>
            </a:extLst>
          </p:cNvPr>
          <p:cNvSpPr>
            <a:spLocks noGrp="1"/>
          </p:cNvSpPr>
          <p:nvPr>
            <p:ph type="body" sz="quarter" idx="20"/>
          </p:nvPr>
        </p:nvSpPr>
        <p:spPr>
          <a:xfrm>
            <a:off x="2264228" y="13351335"/>
            <a:ext cx="2748768" cy="738656"/>
          </a:xfrm>
        </p:spPr>
        <p:txBody>
          <a:bodyPr/>
          <a:lstStyle/>
          <a:p>
            <a:r>
              <a:rPr lang="en-US" sz="3600" u="none">
                <a:cs typeface="Calibri"/>
              </a:rPr>
              <a:t>Turn these</a:t>
            </a:r>
          </a:p>
        </p:txBody>
      </p:sp>
      <p:pic>
        <p:nvPicPr>
          <p:cNvPr id="5" name="Picture 9" descr="A picture containing graphics, drawing, clock, plate&#10;&#10;Description generated with very high confidence">
            <a:extLst>
              <a:ext uri="{FF2B5EF4-FFF2-40B4-BE49-F238E27FC236}">
                <a16:creationId xmlns:a16="http://schemas.microsoft.com/office/drawing/2014/main" id="{018EA819-34E6-4CEA-B2C0-03A4E9EB063E}"/>
              </a:ext>
            </a:extLst>
          </p:cNvPr>
          <p:cNvPicPr>
            <a:picLocks noChangeAspect="1"/>
          </p:cNvPicPr>
          <p:nvPr/>
        </p:nvPicPr>
        <p:blipFill>
          <a:blip r:embed="rId8"/>
          <a:stretch>
            <a:fillRect/>
          </a:stretch>
        </p:blipFill>
        <p:spPr>
          <a:xfrm>
            <a:off x="40622942" y="2228942"/>
            <a:ext cx="1048599" cy="1086139"/>
          </a:xfrm>
          <a:prstGeom prst="rect">
            <a:avLst/>
          </a:prstGeom>
        </p:spPr>
      </p:pic>
      <p:pic>
        <p:nvPicPr>
          <p:cNvPr id="22" name="Picture 24" descr="A close up of a sign&#10;&#10;Description generated with high confidence">
            <a:extLst>
              <a:ext uri="{FF2B5EF4-FFF2-40B4-BE49-F238E27FC236}">
                <a16:creationId xmlns:a16="http://schemas.microsoft.com/office/drawing/2014/main" id="{D8DC860A-D142-403F-B38F-FF71EC0523B1}"/>
              </a:ext>
            </a:extLst>
          </p:cNvPr>
          <p:cNvPicPr>
            <a:picLocks noChangeAspect="1"/>
          </p:cNvPicPr>
          <p:nvPr/>
        </p:nvPicPr>
        <p:blipFill>
          <a:blip r:embed="rId9"/>
          <a:stretch>
            <a:fillRect/>
          </a:stretch>
        </p:blipFill>
        <p:spPr>
          <a:xfrm>
            <a:off x="38637107" y="2268334"/>
            <a:ext cx="1670000" cy="1191642"/>
          </a:xfrm>
          <a:prstGeom prst="rect">
            <a:avLst/>
          </a:prstGeom>
        </p:spPr>
      </p:pic>
      <p:pic>
        <p:nvPicPr>
          <p:cNvPr id="30" name="Picture 34" descr="A picture containing drawing, plate, clock, table&#10;&#10;Description generated with very high confidence">
            <a:extLst>
              <a:ext uri="{FF2B5EF4-FFF2-40B4-BE49-F238E27FC236}">
                <a16:creationId xmlns:a16="http://schemas.microsoft.com/office/drawing/2014/main" id="{DDBAFECF-DB16-4225-AA1B-CDDD96142D77}"/>
              </a:ext>
            </a:extLst>
          </p:cNvPr>
          <p:cNvPicPr>
            <a:picLocks noChangeAspect="1"/>
          </p:cNvPicPr>
          <p:nvPr/>
        </p:nvPicPr>
        <p:blipFill>
          <a:blip r:embed="rId10"/>
          <a:stretch>
            <a:fillRect/>
          </a:stretch>
        </p:blipFill>
        <p:spPr>
          <a:xfrm>
            <a:off x="39152210" y="3612448"/>
            <a:ext cx="3990061" cy="878176"/>
          </a:xfrm>
          <a:prstGeom prst="rect">
            <a:avLst/>
          </a:prstGeom>
        </p:spPr>
      </p:pic>
      <p:pic>
        <p:nvPicPr>
          <p:cNvPr id="35" name="Picture 35" descr="A picture containing bird&#10;&#10;Description generated with very high confidence">
            <a:extLst>
              <a:ext uri="{FF2B5EF4-FFF2-40B4-BE49-F238E27FC236}">
                <a16:creationId xmlns:a16="http://schemas.microsoft.com/office/drawing/2014/main" id="{5DD257BE-0761-462F-95D6-6D2D21E6AE2C}"/>
              </a:ext>
            </a:extLst>
          </p:cNvPr>
          <p:cNvPicPr>
            <a:picLocks noChangeAspect="1"/>
          </p:cNvPicPr>
          <p:nvPr/>
        </p:nvPicPr>
        <p:blipFill rotWithShape="1">
          <a:blip r:embed="rId11"/>
          <a:srcRect t="38652" b="42086"/>
          <a:stretch/>
        </p:blipFill>
        <p:spPr>
          <a:xfrm>
            <a:off x="13677273" y="21516190"/>
            <a:ext cx="6084472" cy="878999"/>
          </a:xfrm>
          <a:prstGeom prst="rect">
            <a:avLst/>
          </a:prstGeom>
        </p:spPr>
      </p:pic>
      <p:sp>
        <p:nvSpPr>
          <p:cNvPr id="25" name="Text Placeholder 10">
            <a:extLst>
              <a:ext uri="{FF2B5EF4-FFF2-40B4-BE49-F238E27FC236}">
                <a16:creationId xmlns:a16="http://schemas.microsoft.com/office/drawing/2014/main" id="{D9B66F1D-6A80-430F-A78E-EA2AAE8CC06A}"/>
              </a:ext>
            </a:extLst>
          </p:cNvPr>
          <p:cNvSpPr txBox="1">
            <a:spLocks/>
          </p:cNvSpPr>
          <p:nvPr/>
        </p:nvSpPr>
        <p:spPr>
          <a:xfrm>
            <a:off x="7977613" y="14416903"/>
            <a:ext cx="2748768" cy="800211"/>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4000" u="none">
                <a:cs typeface="Calibri"/>
              </a:rPr>
              <a:t>into this</a:t>
            </a:r>
            <a:endParaRPr lang="en-US" sz="4000"/>
          </a:p>
        </p:txBody>
      </p:sp>
      <p:sp>
        <p:nvSpPr>
          <p:cNvPr id="45" name="Text Placeholder 6">
            <a:extLst>
              <a:ext uri="{FF2B5EF4-FFF2-40B4-BE49-F238E27FC236}">
                <a16:creationId xmlns:a16="http://schemas.microsoft.com/office/drawing/2014/main" id="{A92CA662-9277-4A48-97B2-13DE122B137F}"/>
              </a:ext>
            </a:extLst>
          </p:cNvPr>
          <p:cNvSpPr txBox="1">
            <a:spLocks/>
          </p:cNvSpPr>
          <p:nvPr/>
        </p:nvSpPr>
        <p:spPr>
          <a:xfrm>
            <a:off x="23011419" y="13558857"/>
            <a:ext cx="9697425" cy="800211"/>
          </a:xfrm>
          <a:prstGeom prst="rect">
            <a:avLst/>
          </a:prstGeom>
          <a:solidFill>
            <a:srgbClr val="BBB6FC"/>
          </a:solidFill>
        </p:spPr>
        <p:style>
          <a:lnRef idx="0">
            <a:schemeClr val="accent2"/>
          </a:lnRef>
          <a:fillRef idx="3">
            <a:schemeClr val="accent2"/>
          </a:fillRef>
          <a:effectRef idx="3">
            <a:schemeClr val="accent2"/>
          </a:effectRef>
          <a:fontRef idx="minor">
            <a:schemeClr val="lt1"/>
          </a:fontRef>
        </p:style>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4000" u="none"/>
              <a:t>METHODS (modeling)</a:t>
            </a:r>
            <a:endParaRPr lang="en-US" sz="4000" u="none">
              <a:cs typeface="Calibri"/>
            </a:endParaRPr>
          </a:p>
        </p:txBody>
      </p:sp>
      <p:pic>
        <p:nvPicPr>
          <p:cNvPr id="23" name="Picture 22">
            <a:extLst>
              <a:ext uri="{FF2B5EF4-FFF2-40B4-BE49-F238E27FC236}">
                <a16:creationId xmlns:a16="http://schemas.microsoft.com/office/drawing/2014/main" id="{BBCABAB4-83D4-4943-8F45-A1159FAAB03A}"/>
              </a:ext>
            </a:extLst>
          </p:cNvPr>
          <p:cNvPicPr>
            <a:picLocks noChangeAspect="1"/>
          </p:cNvPicPr>
          <p:nvPr/>
        </p:nvPicPr>
        <p:blipFill>
          <a:blip r:embed="rId12"/>
          <a:stretch>
            <a:fillRect/>
          </a:stretch>
        </p:blipFill>
        <p:spPr>
          <a:xfrm>
            <a:off x="41987377" y="2268334"/>
            <a:ext cx="1742873" cy="1086139"/>
          </a:xfrm>
          <a:prstGeom prst="rect">
            <a:avLst/>
          </a:prstGeom>
        </p:spPr>
      </p:pic>
      <p:sp>
        <p:nvSpPr>
          <p:cNvPr id="46" name="Text Placeholder 5">
            <a:extLst>
              <a:ext uri="{FF2B5EF4-FFF2-40B4-BE49-F238E27FC236}">
                <a16:creationId xmlns:a16="http://schemas.microsoft.com/office/drawing/2014/main" id="{227A5D93-047D-4170-8040-306FF612C5EC}"/>
              </a:ext>
            </a:extLst>
          </p:cNvPr>
          <p:cNvSpPr txBox="1">
            <a:spLocks/>
          </p:cNvSpPr>
          <p:nvPr/>
        </p:nvSpPr>
        <p:spPr>
          <a:xfrm>
            <a:off x="23157722" y="14409075"/>
            <a:ext cx="9609197" cy="4284228"/>
          </a:xfrm>
          <a:prstGeom prst="rect">
            <a:avLst/>
          </a:prstGeom>
        </p:spPr>
        <p:txBody>
          <a:bodyPr wrap="square" lIns="228589" tIns="228589" rIns="228589" bIns="228589" anchor="t">
            <a:spAutoFit/>
          </a:bodyPr>
          <a:lstStyle>
            <a:lvl1pPr marL="0" indent="0" algn="l" defTabSz="4388900" rtl="0" eaLnBrk="1" latinLnBrk="0" hangingPunct="1">
              <a:spcBef>
                <a:spcPct val="20000"/>
              </a:spcBef>
              <a:buFont typeface="Arial" pitchFamily="34" charset="0"/>
              <a:buNone/>
              <a:defRPr sz="24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2800" b="1" i="1" dirty="0">
                <a:latin typeface="Times New Roman"/>
                <a:cs typeface="Times New Roman"/>
              </a:rPr>
              <a:t>Convolutional neural networks (CNN)</a:t>
            </a:r>
            <a:r>
              <a:rPr lang="en-US" sz="2800" b="1" dirty="0">
                <a:latin typeface="Times New Roman"/>
                <a:cs typeface="Times New Roman"/>
              </a:rPr>
              <a:t>: </a:t>
            </a:r>
          </a:p>
          <a:p>
            <a:pPr marL="471488" lvl="1" indent="-457200">
              <a:buFont typeface="Arial" panose="020B0604020202020204" pitchFamily="34" charset="0"/>
              <a:buChar char="•"/>
            </a:pPr>
            <a:r>
              <a:rPr lang="en-US" sz="2900" dirty="0">
                <a:latin typeface="Times New Roman"/>
                <a:cs typeface="Times New Roman"/>
              </a:rPr>
              <a:t>Special type of deep learning model typically used in computer vision applications. </a:t>
            </a:r>
          </a:p>
          <a:p>
            <a:pPr marL="471488" lvl="1" indent="-457200">
              <a:buFont typeface="Arial" panose="020B0604020202020204" pitchFamily="34" charset="0"/>
              <a:buChar char="•"/>
            </a:pPr>
            <a:r>
              <a:rPr lang="en-US" sz="2900" dirty="0">
                <a:latin typeface="Times New Roman"/>
                <a:cs typeface="Times New Roman"/>
              </a:rPr>
              <a:t>Layers learn local representations and patterns found in small 2D windows of their inputs.</a:t>
            </a:r>
          </a:p>
          <a:p>
            <a:pPr marL="471488" lvl="1" indent="-457200">
              <a:buFont typeface="Arial" panose="020B0604020202020204" pitchFamily="34" charset="0"/>
              <a:buChar char="•"/>
            </a:pPr>
            <a:r>
              <a:rPr lang="en-US" sz="2900" dirty="0">
                <a:latin typeface="Times New Roman"/>
                <a:cs typeface="Times New Roman"/>
              </a:rPr>
              <a:t>These local representations are translation invariant and need fewer training samples to learn representations that generalize well. </a:t>
            </a:r>
          </a:p>
        </p:txBody>
      </p:sp>
      <p:pic>
        <p:nvPicPr>
          <p:cNvPr id="47" name="Picture 46">
            <a:extLst>
              <a:ext uri="{FF2B5EF4-FFF2-40B4-BE49-F238E27FC236}">
                <a16:creationId xmlns:a16="http://schemas.microsoft.com/office/drawing/2014/main" id="{DDAE2032-BA2B-4E54-9A36-67E8B3DB4D51}"/>
              </a:ext>
            </a:extLst>
          </p:cNvPr>
          <p:cNvPicPr>
            <a:picLocks noChangeAspect="1"/>
          </p:cNvPicPr>
          <p:nvPr/>
        </p:nvPicPr>
        <p:blipFill rotWithShape="1">
          <a:blip r:embed="rId13"/>
          <a:srcRect b="8784"/>
          <a:stretch/>
        </p:blipFill>
        <p:spPr>
          <a:xfrm>
            <a:off x="20628438" y="6408352"/>
            <a:ext cx="4381500" cy="2571717"/>
          </a:xfrm>
          <a:prstGeom prst="rect">
            <a:avLst/>
          </a:prstGeom>
        </p:spPr>
      </p:pic>
      <p:pic>
        <p:nvPicPr>
          <p:cNvPr id="48" name="Picture 47">
            <a:extLst>
              <a:ext uri="{FF2B5EF4-FFF2-40B4-BE49-F238E27FC236}">
                <a16:creationId xmlns:a16="http://schemas.microsoft.com/office/drawing/2014/main" id="{C774A7A3-7F2B-4904-B95B-AB4A1A46D499}"/>
              </a:ext>
            </a:extLst>
          </p:cNvPr>
          <p:cNvPicPr>
            <a:picLocks noChangeAspect="1"/>
          </p:cNvPicPr>
          <p:nvPr/>
        </p:nvPicPr>
        <p:blipFill>
          <a:blip r:embed="rId14"/>
          <a:stretch>
            <a:fillRect/>
          </a:stretch>
        </p:blipFill>
        <p:spPr>
          <a:xfrm>
            <a:off x="26796315" y="6408352"/>
            <a:ext cx="2944953" cy="2494195"/>
          </a:xfrm>
          <a:prstGeom prst="rect">
            <a:avLst/>
          </a:prstGeom>
        </p:spPr>
      </p:pic>
      <p:sp>
        <p:nvSpPr>
          <p:cNvPr id="49" name="TextBox 48">
            <a:extLst>
              <a:ext uri="{FF2B5EF4-FFF2-40B4-BE49-F238E27FC236}">
                <a16:creationId xmlns:a16="http://schemas.microsoft.com/office/drawing/2014/main" id="{4AE66483-E0D4-4AB3-8257-967EF648F7B3}"/>
              </a:ext>
            </a:extLst>
          </p:cNvPr>
          <p:cNvSpPr txBox="1"/>
          <p:nvPr/>
        </p:nvSpPr>
        <p:spPr>
          <a:xfrm>
            <a:off x="30037777" y="6841256"/>
            <a:ext cx="2398754" cy="1569660"/>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Fig 2. The loss score is used as a feedback signal to adjust weights.</a:t>
            </a:r>
          </a:p>
        </p:txBody>
      </p:sp>
      <p:sp>
        <p:nvSpPr>
          <p:cNvPr id="50" name="TextBox 49">
            <a:extLst>
              <a:ext uri="{FF2B5EF4-FFF2-40B4-BE49-F238E27FC236}">
                <a16:creationId xmlns:a16="http://schemas.microsoft.com/office/drawing/2014/main" id="{2DD2839F-0BDC-440D-914D-8C76F944EEEF}"/>
              </a:ext>
            </a:extLst>
          </p:cNvPr>
          <p:cNvSpPr txBox="1"/>
          <p:nvPr/>
        </p:nvSpPr>
        <p:spPr>
          <a:xfrm>
            <a:off x="20435134" y="9017801"/>
            <a:ext cx="4574804" cy="830997"/>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Fig 1. Deep representations learned by a digit-classification model</a:t>
            </a:r>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B6FDA15D-8144-4E85-A913-C38FC2F95CBF}"/>
                  </a:ext>
                </a:extLst>
              </p:cNvPr>
              <p:cNvSpPr txBox="1"/>
              <p:nvPr/>
            </p:nvSpPr>
            <p:spPr>
              <a:xfrm>
                <a:off x="20406663" y="10295668"/>
                <a:ext cx="4381499" cy="2308324"/>
              </a:xfrm>
              <a:prstGeom prst="rect">
                <a:avLst/>
              </a:prstGeom>
              <a:noFill/>
              <a:ln w="9525" cap="flat" cmpd="sng" algn="ctr">
                <a:solidFill>
                  <a:srgbClr val="0070C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sz="2400" b="1">
                    <a:latin typeface="Times New Roman" panose="02020603050405020304" pitchFamily="18" charset="0"/>
                    <a:cs typeface="Times New Roman" panose="02020603050405020304" pitchFamily="18" charset="0"/>
                  </a:rPr>
                  <a:t>Example layer:  </a:t>
                </a:r>
              </a:p>
              <a:p>
                <a:pPr/>
                <a14:m>
                  <m:oMathPara xmlns:m="http://schemas.openxmlformats.org/officeDocument/2006/math">
                    <m:oMathParaPr>
                      <m:jc m:val="centerGroup"/>
                    </m:oMathParaPr>
                    <m:oMath xmlns:m="http://schemas.openxmlformats.org/officeDocument/2006/math">
                      <m:sSup>
                        <m:sSupPr>
                          <m:ctrlPr>
                            <a:rPr lang="en-US" sz="2400" b="1" i="1" smtClean="0">
                              <a:latin typeface="Cambria Math" panose="02040503050406030204" pitchFamily="18" charset="0"/>
                              <a:cs typeface="Times New Roman" panose="02020603050405020304" pitchFamily="18" charset="0"/>
                            </a:rPr>
                          </m:ctrlPr>
                        </m:sSupPr>
                        <m:e>
                          <m:r>
                            <a:rPr lang="en-US" sz="2400" b="1" i="1" smtClean="0">
                              <a:latin typeface="Cambria Math" panose="02040503050406030204" pitchFamily="18" charset="0"/>
                              <a:cs typeface="Times New Roman" panose="02020603050405020304" pitchFamily="18" charset="0"/>
                            </a:rPr>
                            <m:t>𝑿</m:t>
                          </m:r>
                        </m:e>
                        <m:sup>
                          <m:r>
                            <a:rPr lang="en-US" sz="2400" b="1" i="1" smtClean="0">
                              <a:latin typeface="Cambria Math" panose="02040503050406030204" pitchFamily="18" charset="0"/>
                              <a:cs typeface="Times New Roman" panose="02020603050405020304" pitchFamily="18" charset="0"/>
                            </a:rPr>
                            <m:t>′</m:t>
                          </m:r>
                        </m:sup>
                      </m:sSup>
                      <m:r>
                        <a:rPr lang="en-US" sz="2400" b="1" i="1" smtClean="0">
                          <a:latin typeface="Cambria Math" panose="02040503050406030204" pitchFamily="18" charset="0"/>
                          <a:cs typeface="Times New Roman" panose="02020603050405020304" pitchFamily="18" charset="0"/>
                        </a:rPr>
                        <m:t>=</m:t>
                      </m:r>
                      <m:r>
                        <a:rPr lang="en-US" sz="2400" b="1" i="1" smtClean="0">
                          <a:latin typeface="Cambria Math" panose="02040503050406030204" pitchFamily="18" charset="0"/>
                          <a:cs typeface="Times New Roman" panose="02020603050405020304" pitchFamily="18" charset="0"/>
                        </a:rPr>
                        <m:t>𝒎𝒂𝒙</m:t>
                      </m:r>
                      <m:r>
                        <a:rPr lang="en-US" sz="2400" b="1" i="1" smtClean="0">
                          <a:latin typeface="Cambria Math" panose="02040503050406030204" pitchFamily="18" charset="0"/>
                          <a:cs typeface="Times New Roman" panose="02020603050405020304" pitchFamily="18" charset="0"/>
                        </a:rPr>
                        <m:t>(</m:t>
                      </m:r>
                      <m:r>
                        <a:rPr lang="en-US" sz="2400" b="1" i="1" smtClean="0">
                          <a:latin typeface="Cambria Math" panose="02040503050406030204" pitchFamily="18" charset="0"/>
                          <a:cs typeface="Times New Roman" panose="02020603050405020304" pitchFamily="18" charset="0"/>
                        </a:rPr>
                        <m:t>𝑿</m:t>
                      </m:r>
                      <m:r>
                        <a:rPr lang="en-US" sz="2400" b="1" i="1">
                          <a:latin typeface="Cambria Math" panose="02040503050406030204" pitchFamily="18" charset="0"/>
                          <a:ea typeface="Cambria Math" panose="02040503050406030204" pitchFamily="18" charset="0"/>
                          <a:cs typeface="Times New Roman" panose="02020603050405020304" pitchFamily="18" charset="0"/>
                        </a:rPr>
                        <m:t>∙</m:t>
                      </m:r>
                      <m:r>
                        <a:rPr lang="en-US" sz="2400" b="1" i="1" smtClean="0">
                          <a:latin typeface="Cambria Math" panose="02040503050406030204" pitchFamily="18" charset="0"/>
                          <a:ea typeface="Cambria Math" panose="02040503050406030204" pitchFamily="18" charset="0"/>
                          <a:cs typeface="Times New Roman" panose="02020603050405020304" pitchFamily="18" charset="0"/>
                        </a:rPr>
                        <m:t>𝑾</m:t>
                      </m:r>
                      <m:r>
                        <a:rPr lang="en-US" sz="2400" b="1" i="1" smtClean="0">
                          <a:latin typeface="Cambria Math" panose="02040503050406030204" pitchFamily="18" charset="0"/>
                          <a:ea typeface="Cambria Math" panose="02040503050406030204" pitchFamily="18" charset="0"/>
                          <a:cs typeface="Times New Roman" panose="02020603050405020304" pitchFamily="18" charset="0"/>
                        </a:rPr>
                        <m:t>+</m:t>
                      </m:r>
                      <m:r>
                        <a:rPr lang="en-US" sz="2400" b="1" i="1" smtClean="0">
                          <a:latin typeface="Cambria Math" panose="02040503050406030204" pitchFamily="18" charset="0"/>
                          <a:ea typeface="Cambria Math" panose="02040503050406030204" pitchFamily="18" charset="0"/>
                          <a:cs typeface="Times New Roman" panose="02020603050405020304" pitchFamily="18" charset="0"/>
                        </a:rPr>
                        <m:t>𝒃</m:t>
                      </m:r>
                      <m:r>
                        <a:rPr lang="en-US" sz="2400" b="1" i="1" smtClean="0">
                          <a:latin typeface="Cambria Math" panose="02040503050406030204" pitchFamily="18" charset="0"/>
                          <a:ea typeface="Cambria Math" panose="02040503050406030204" pitchFamily="18" charset="0"/>
                          <a:cs typeface="Times New Roman" panose="02020603050405020304" pitchFamily="18" charset="0"/>
                        </a:rPr>
                        <m:t>, </m:t>
                      </m:r>
                      <m:r>
                        <a:rPr lang="en-US" sz="2400" b="1" i="1" smtClean="0">
                          <a:latin typeface="Cambria Math" panose="02040503050406030204" pitchFamily="18" charset="0"/>
                          <a:ea typeface="Cambria Math" panose="02040503050406030204" pitchFamily="18" charset="0"/>
                          <a:cs typeface="Times New Roman" panose="02020603050405020304" pitchFamily="18" charset="0"/>
                        </a:rPr>
                        <m:t>𝟎</m:t>
                      </m:r>
                      <m:r>
                        <a:rPr lang="en-US" sz="2400" b="1" i="1" smtClean="0">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US" sz="2400" b="1">
                  <a:latin typeface="Times New Roman" panose="02020603050405020304" pitchFamily="18" charset="0"/>
                  <a:cs typeface="Times New Roman" panose="02020603050405020304" pitchFamily="18" charset="0"/>
                </a:endParaRPr>
              </a:p>
              <a:p>
                <a:r>
                  <a:rPr lang="en-US" sz="2400" b="1">
                    <a:latin typeface="Courier New" panose="02070309020205020404" pitchFamily="49" charset="0"/>
                    <a:cs typeface="Courier New" panose="02070309020205020404" pitchFamily="49" charset="0"/>
                  </a:rPr>
                  <a:t>W </a:t>
                </a:r>
                <a:r>
                  <a:rPr lang="en-US" sz="2400">
                    <a:latin typeface="Courier New" panose="02070309020205020404" pitchFamily="49" charset="0"/>
                    <a:cs typeface="Courier New" panose="02070309020205020404" pitchFamily="49" charset="0"/>
                  </a:rPr>
                  <a:t>: 2D tensor</a:t>
                </a:r>
              </a:p>
              <a:p>
                <a:r>
                  <a:rPr lang="en-US" sz="2400" b="1">
                    <a:latin typeface="Courier New" panose="02070309020205020404" pitchFamily="49" charset="0"/>
                    <a:cs typeface="Courier New" panose="02070309020205020404" pitchFamily="49" charset="0"/>
                  </a:rPr>
                  <a:t>b </a:t>
                </a:r>
                <a:r>
                  <a:rPr lang="en-US" sz="2400">
                    <a:latin typeface="Courier New" panose="02070309020205020404" pitchFamily="49" charset="0"/>
                    <a:cs typeface="Courier New" panose="02070309020205020404" pitchFamily="49" charset="0"/>
                  </a:rPr>
                  <a:t>: vector of weights</a:t>
                </a:r>
                <a:br>
                  <a:rPr lang="en-US" sz="2400">
                    <a:latin typeface="Courier New" panose="02070309020205020404" pitchFamily="49" charset="0"/>
                    <a:cs typeface="Courier New" panose="02070309020205020404" pitchFamily="49" charset="0"/>
                  </a:rPr>
                </a:br>
                <a:r>
                  <a:rPr lang="en-US" sz="2400" b="1">
                    <a:latin typeface="Courier New" panose="02070309020205020404" pitchFamily="49" charset="0"/>
                    <a:cs typeface="Courier New" panose="02070309020205020404" pitchFamily="49" charset="0"/>
                  </a:rPr>
                  <a:t>X </a:t>
                </a:r>
                <a:r>
                  <a:rPr lang="en-US" sz="2400">
                    <a:latin typeface="Courier New" panose="02070309020205020404" pitchFamily="49" charset="0"/>
                    <a:cs typeface="Courier New" panose="02070309020205020404" pitchFamily="49" charset="0"/>
                  </a:rPr>
                  <a:t>: input </a:t>
                </a:r>
              </a:p>
              <a:p>
                <a:r>
                  <a:rPr lang="en-US" sz="2400" b="1">
                    <a:latin typeface="Courier New" panose="02070309020205020404" pitchFamily="49" charset="0"/>
                    <a:cs typeface="Courier New" panose="02070309020205020404" pitchFamily="49" charset="0"/>
                  </a:rPr>
                  <a:t>X’:</a:t>
                </a:r>
                <a:r>
                  <a:rPr lang="en-US" sz="2400">
                    <a:latin typeface="Courier New" panose="02070309020205020404" pitchFamily="49" charset="0"/>
                    <a:cs typeface="Courier New" panose="02070309020205020404" pitchFamily="49" charset="0"/>
                  </a:rPr>
                  <a:t> output</a:t>
                </a:r>
              </a:p>
            </p:txBody>
          </p:sp>
        </mc:Choice>
        <mc:Fallback xmlns="">
          <p:sp>
            <p:nvSpPr>
              <p:cNvPr id="51" name="TextBox 50">
                <a:extLst>
                  <a:ext uri="{FF2B5EF4-FFF2-40B4-BE49-F238E27FC236}">
                    <a16:creationId xmlns:a16="http://schemas.microsoft.com/office/drawing/2014/main" id="{B6FDA15D-8144-4E85-A913-C38FC2F95CBF}"/>
                  </a:ext>
                </a:extLst>
              </p:cNvPr>
              <p:cNvSpPr txBox="1">
                <a:spLocks noRot="1" noChangeAspect="1" noMove="1" noResize="1" noEditPoints="1" noAdjustHandles="1" noChangeArrowheads="1" noChangeShapeType="1" noTextEdit="1"/>
              </p:cNvSpPr>
              <p:nvPr/>
            </p:nvSpPr>
            <p:spPr>
              <a:xfrm>
                <a:off x="20406663" y="10295668"/>
                <a:ext cx="4381499" cy="2308324"/>
              </a:xfrm>
              <a:prstGeom prst="rect">
                <a:avLst/>
              </a:prstGeom>
              <a:blipFill>
                <a:blip r:embed="rId15"/>
                <a:stretch>
                  <a:fillRect l="-2083" t="-1837" b="-4724"/>
                </a:stretch>
              </a:blipFill>
              <a:ln w="9525" cap="flat" cmpd="sng" algn="ctr">
                <a:solidFill>
                  <a:srgbClr val="0070C0"/>
                </a:solidFill>
                <a:prstDash val="solid"/>
                <a:round/>
                <a:headEnd type="none" w="med" len="med"/>
                <a:tailEnd type="none" w="med" len="me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A8C1476B-7473-407D-8A1E-7CBA399421A5}"/>
                  </a:ext>
                </a:extLst>
              </p:cNvPr>
              <p:cNvSpPr txBox="1"/>
              <p:nvPr/>
            </p:nvSpPr>
            <p:spPr>
              <a:xfrm>
                <a:off x="25591302" y="9327081"/>
                <a:ext cx="7150674" cy="3104055"/>
              </a:xfrm>
              <a:prstGeom prst="rect">
                <a:avLst/>
              </a:prstGeom>
              <a:noFill/>
              <a:ln w="9525" cap="flat" cmpd="sng" algn="ctr">
                <a:solidFill>
                  <a:srgbClr val="0070C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sz="2400" b="1">
                    <a:latin typeface="Times New Roman" panose="02020603050405020304" pitchFamily="18" charset="0"/>
                    <a:cs typeface="Times New Roman" panose="02020603050405020304" pitchFamily="18" charset="0"/>
                  </a:rPr>
                  <a:t>Stochastic gradient (</a:t>
                </a:r>
                <a:r>
                  <a:rPr lang="en-US" sz="2400" b="1">
                    <a:latin typeface="Times New Roman" panose="02020603050405020304" pitchFamily="18" charset="0"/>
                    <a:cs typeface="Times New Roman" panose="02020603050405020304" pitchFamily="18" charset="0"/>
                    <a:sym typeface="Symbol" panose="05050102010706020507" pitchFamily="18" charset="2"/>
                  </a:rPr>
                  <a:t></a:t>
                </a:r>
                <a:r>
                  <a:rPr lang="en-US" sz="2400" b="1">
                    <a:latin typeface="Times New Roman" panose="02020603050405020304" pitchFamily="18" charset="0"/>
                    <a:cs typeface="Times New Roman" panose="02020603050405020304" pitchFamily="18" charset="0"/>
                  </a:rPr>
                  <a:t>) descent</a:t>
                </a:r>
              </a:p>
              <a:p>
                <a:pPr marL="342900" indent="-342900">
                  <a:buAutoNum type="arabicPeriod"/>
                </a:pPr>
                <a:r>
                  <a:rPr lang="en-US" sz="2400">
                    <a:latin typeface="Times New Roman" panose="02020603050405020304" pitchFamily="18" charset="0"/>
                    <a:cs typeface="Times New Roman" panose="02020603050405020304" pitchFamily="18" charset="0"/>
                  </a:rPr>
                  <a:t>Draw a sample of training data (x) and true values (y)</a:t>
                </a:r>
              </a:p>
              <a:p>
                <a:pPr marL="342900" indent="-342900">
                  <a:buAutoNum type="arabicPeriod"/>
                </a:pPr>
                <a:r>
                  <a:rPr lang="en-US" sz="2400">
                    <a:latin typeface="Times New Roman" panose="02020603050405020304" pitchFamily="18" charset="0"/>
                    <a:cs typeface="Times New Roman" panose="02020603050405020304" pitchFamily="18" charset="0"/>
                  </a:rPr>
                  <a:t>Run network and calculate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𝑝𝑟𝑒𝑑</m:t>
                        </m:r>
                      </m:sub>
                    </m:sSub>
                  </m:oMath>
                </a14:m>
                <a:endParaRPr lang="en-US" sz="2400">
                  <a:latin typeface="Times New Roman" panose="02020603050405020304" pitchFamily="18" charset="0"/>
                  <a:cs typeface="Times New Roman" panose="02020603050405020304" pitchFamily="18" charset="0"/>
                </a:endParaRPr>
              </a:p>
              <a:p>
                <a:pPr marL="342900" indent="-342900">
                  <a:buAutoNum type="arabicPeriod"/>
                </a:pPr>
                <a:r>
                  <a:rPr lang="en-US" sz="2400">
                    <a:latin typeface="Times New Roman" panose="02020603050405020304" pitchFamily="18" charset="0"/>
                    <a:cs typeface="Times New Roman" panose="02020603050405020304" pitchFamily="18" charset="0"/>
                  </a:rPr>
                  <a:t>Compute the loss on the batch:</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𝑝𝑟𝑒𝑑</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𝑦</m:t>
                    </m:r>
                  </m:oMath>
                </a14:m>
                <a:endParaRPr lang="en-US" sz="2400" b="0">
                  <a:latin typeface="Times New Roman" panose="02020603050405020304" pitchFamily="18" charset="0"/>
                  <a:cs typeface="Times New Roman" panose="02020603050405020304" pitchFamily="18" charset="0"/>
                </a:endParaRPr>
              </a:p>
              <a:p>
                <a:pPr marL="342900" indent="-342900">
                  <a:buAutoNum type="arabicPeriod"/>
                </a:pPr>
                <a:r>
                  <a:rPr lang="en-US" sz="2400">
                    <a:latin typeface="Times New Roman" panose="02020603050405020304" pitchFamily="18" charset="0"/>
                    <a:cs typeface="Times New Roman" panose="02020603050405020304" pitchFamily="18" charset="0"/>
                  </a:rPr>
                  <a:t>Compute the </a:t>
                </a:r>
                <a:r>
                  <a:rPr lang="en-US" sz="2400" b="1">
                    <a:latin typeface="Times New Roman" panose="02020603050405020304" pitchFamily="18" charset="0"/>
                    <a:cs typeface="Times New Roman" panose="02020603050405020304" pitchFamily="18" charset="0"/>
                    <a:sym typeface="Symbol" panose="05050102010706020507" pitchFamily="18" charset="2"/>
                  </a:rPr>
                  <a:t></a:t>
                </a:r>
                <a:r>
                  <a:rPr lang="en-US" sz="2400">
                    <a:latin typeface="Times New Roman" panose="02020603050405020304" pitchFamily="18" charset="0"/>
                    <a:cs typeface="Times New Roman" panose="02020603050405020304" pitchFamily="18" charset="0"/>
                  </a:rPr>
                  <a:t> of </a:t>
                </a:r>
                <a:r>
                  <a:rPr lang="en-US" sz="2400" i="1">
                    <a:latin typeface="Times New Roman" panose="02020603050405020304" pitchFamily="18" charset="0"/>
                    <a:cs typeface="Times New Roman" panose="02020603050405020304" pitchFamily="18" charset="0"/>
                  </a:rPr>
                  <a:t>loss</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wrt</a:t>
                </a:r>
                <a:r>
                  <a:rPr lang="en-US" sz="2400">
                    <a:latin typeface="Times New Roman" panose="02020603050405020304" pitchFamily="18" charset="0"/>
                    <a:cs typeface="Times New Roman" panose="02020603050405020304" pitchFamily="18" charset="0"/>
                  </a:rPr>
                  <a:t> network parameters (W) </a:t>
                </a:r>
              </a:p>
              <a:p>
                <a:pPr marL="342900" indent="-342900">
                  <a:buAutoNum type="arabicPeriod"/>
                </a:pPr>
                <a:r>
                  <a:rPr lang="en-US" sz="2400">
                    <a:latin typeface="Times New Roman" panose="02020603050405020304" pitchFamily="18" charset="0"/>
                    <a:cs typeface="Times New Roman" panose="02020603050405020304" pitchFamily="18" charset="0"/>
                  </a:rPr>
                  <a:t>Move parameters a little in the opposite direction of the gradient: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𝑊</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𝑊</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𝑠𝑡𝑒𝑝</m:t>
                    </m:r>
                    <m:r>
                      <a:rPr lang="en-US" sz="2400" b="0" i="1" smtClean="0">
                        <a:latin typeface="Cambria Math" panose="02040503050406030204" pitchFamily="18" charset="0"/>
                        <a:cs typeface="Times New Roman" panose="02020603050405020304" pitchFamily="18" charset="0"/>
                      </a:rPr>
                      <m:t>∗</m:t>
                    </m:r>
                    <m:r>
                      <m:rPr>
                        <m:nor/>
                      </m:rPr>
                      <a:rPr lang="en-US" sz="2400" b="1" dirty="0">
                        <a:latin typeface="Times New Roman" panose="02020603050405020304" pitchFamily="18" charset="0"/>
                        <a:cs typeface="Times New Roman" panose="02020603050405020304" pitchFamily="18" charset="0"/>
                        <a:sym typeface="Symbol" panose="05050102010706020507" pitchFamily="18" charset="2"/>
                      </a:rPr>
                      <m:t></m:t>
                    </m:r>
                    <m:r>
                      <a:rPr lang="en-US" sz="2400" b="0" i="1" smtClean="0">
                        <a:latin typeface="Cambria Math" panose="02040503050406030204" pitchFamily="18" charset="0"/>
                        <a:cs typeface="Times New Roman" panose="02020603050405020304" pitchFamily="18" charset="0"/>
                      </a:rPr>
                      <m:t>)</m:t>
                    </m:r>
                  </m:oMath>
                </a14:m>
                <a:endParaRPr lang="en-US" sz="2400">
                  <a:latin typeface="Times New Roman" panose="02020603050405020304" pitchFamily="18" charset="0"/>
                  <a:cs typeface="Times New Roman" panose="02020603050405020304" pitchFamily="18" charset="0"/>
                </a:endParaRPr>
              </a:p>
              <a:p>
                <a:pPr marL="342900" indent="-342900">
                  <a:buAutoNum type="arabicPeriod"/>
                </a:pPr>
                <a:endParaRPr lang="en-US" sz="2400">
                  <a:latin typeface="Courier New" panose="02070309020205020404" pitchFamily="49" charset="0"/>
                  <a:cs typeface="Courier New" panose="02070309020205020404" pitchFamily="49" charset="0"/>
                </a:endParaRPr>
              </a:p>
            </p:txBody>
          </p:sp>
        </mc:Choice>
        <mc:Fallback xmlns="">
          <p:sp>
            <p:nvSpPr>
              <p:cNvPr id="52" name="TextBox 51">
                <a:extLst>
                  <a:ext uri="{FF2B5EF4-FFF2-40B4-BE49-F238E27FC236}">
                    <a16:creationId xmlns:a16="http://schemas.microsoft.com/office/drawing/2014/main" id="{A8C1476B-7473-407D-8A1E-7CBA399421A5}"/>
                  </a:ext>
                </a:extLst>
              </p:cNvPr>
              <p:cNvSpPr txBox="1">
                <a:spLocks noRot="1" noChangeAspect="1" noMove="1" noResize="1" noEditPoints="1" noAdjustHandles="1" noChangeArrowheads="1" noChangeShapeType="1" noTextEdit="1"/>
              </p:cNvSpPr>
              <p:nvPr/>
            </p:nvSpPr>
            <p:spPr>
              <a:xfrm>
                <a:off x="25591302" y="9327081"/>
                <a:ext cx="7150674" cy="3104055"/>
              </a:xfrm>
              <a:prstGeom prst="rect">
                <a:avLst/>
              </a:prstGeom>
              <a:blipFill>
                <a:blip r:embed="rId16"/>
                <a:stretch>
                  <a:fillRect l="-1191" t="-1566"/>
                </a:stretch>
              </a:blipFill>
              <a:ln w="9525" cap="flat" cmpd="sng" algn="ctr">
                <a:solidFill>
                  <a:srgbClr val="0070C0"/>
                </a:solidFill>
                <a:prstDash val="solid"/>
                <a:round/>
                <a:headEnd type="none" w="med" len="med"/>
                <a:tailEnd type="none" w="med" len="med"/>
              </a:ln>
            </p:spPr>
            <p:txBody>
              <a:bodyPr/>
              <a:lstStyle/>
              <a:p>
                <a:r>
                  <a:rPr lang="en-US">
                    <a:noFill/>
                  </a:rPr>
                  <a:t> </a:t>
                </a:r>
              </a:p>
            </p:txBody>
          </p:sp>
        </mc:Fallback>
      </mc:AlternateContent>
      <p:pic>
        <p:nvPicPr>
          <p:cNvPr id="54" name="Picture 53">
            <a:extLst>
              <a:ext uri="{FF2B5EF4-FFF2-40B4-BE49-F238E27FC236}">
                <a16:creationId xmlns:a16="http://schemas.microsoft.com/office/drawing/2014/main" id="{82A54ED8-BADA-459A-885C-E46E39D2DC45}"/>
              </a:ext>
            </a:extLst>
          </p:cNvPr>
          <p:cNvPicPr>
            <a:picLocks noChangeAspect="1"/>
          </p:cNvPicPr>
          <p:nvPr/>
        </p:nvPicPr>
        <p:blipFill>
          <a:blip r:embed="rId17"/>
          <a:stretch>
            <a:fillRect/>
          </a:stretch>
        </p:blipFill>
        <p:spPr>
          <a:xfrm>
            <a:off x="24169643" y="18589039"/>
            <a:ext cx="3390900" cy="2886075"/>
          </a:xfrm>
          <a:prstGeom prst="rect">
            <a:avLst/>
          </a:prstGeom>
        </p:spPr>
      </p:pic>
      <p:pic>
        <p:nvPicPr>
          <p:cNvPr id="55" name="Picture 54">
            <a:extLst>
              <a:ext uri="{FF2B5EF4-FFF2-40B4-BE49-F238E27FC236}">
                <a16:creationId xmlns:a16="http://schemas.microsoft.com/office/drawing/2014/main" id="{6558EF75-5669-4EDD-B14B-960784732072}"/>
              </a:ext>
            </a:extLst>
          </p:cNvPr>
          <p:cNvPicPr>
            <a:picLocks noChangeAspect="1"/>
          </p:cNvPicPr>
          <p:nvPr/>
        </p:nvPicPr>
        <p:blipFill>
          <a:blip r:embed="rId18"/>
          <a:stretch>
            <a:fillRect/>
          </a:stretch>
        </p:blipFill>
        <p:spPr>
          <a:xfrm>
            <a:off x="28873391" y="21133945"/>
            <a:ext cx="3291772" cy="4021300"/>
          </a:xfrm>
          <a:prstGeom prst="rect">
            <a:avLst/>
          </a:prstGeom>
        </p:spPr>
      </p:pic>
      <p:sp>
        <p:nvSpPr>
          <p:cNvPr id="56" name="TextBox 55">
            <a:extLst>
              <a:ext uri="{FF2B5EF4-FFF2-40B4-BE49-F238E27FC236}">
                <a16:creationId xmlns:a16="http://schemas.microsoft.com/office/drawing/2014/main" id="{05058873-A8D1-48B6-AE18-3E3AA179180F}"/>
              </a:ext>
            </a:extLst>
          </p:cNvPr>
          <p:cNvSpPr txBox="1"/>
          <p:nvPr/>
        </p:nvSpPr>
        <p:spPr>
          <a:xfrm>
            <a:off x="23717541" y="22213237"/>
            <a:ext cx="5085266" cy="2308324"/>
          </a:xfrm>
          <a:prstGeom prst="rect">
            <a:avLst/>
          </a:prstGeom>
          <a:noFill/>
        </p:spPr>
        <p:txBody>
          <a:bodyPr wrap="square" rtlCol="0">
            <a:spAutoFit/>
          </a:bodyPr>
          <a:lstStyle/>
          <a:p>
            <a:r>
              <a:rPr lang="en-US" sz="2400">
                <a:latin typeface="Times New Roman"/>
                <a:cs typeface="Times New Roman"/>
              </a:rPr>
              <a:t>Fig 4. Convolution operations extract patches from input feature maps which are 3D tensors (array of 2D matrices), applying the same transformation to produce an output feature map – another 3D tensor.</a:t>
            </a:r>
          </a:p>
        </p:txBody>
      </p:sp>
      <p:sp>
        <p:nvSpPr>
          <p:cNvPr id="57" name="TextBox 56">
            <a:extLst>
              <a:ext uri="{FF2B5EF4-FFF2-40B4-BE49-F238E27FC236}">
                <a16:creationId xmlns:a16="http://schemas.microsoft.com/office/drawing/2014/main" id="{A156AC7A-A0DB-4DA8-BA51-6624B0A5C84C}"/>
              </a:ext>
            </a:extLst>
          </p:cNvPr>
          <p:cNvSpPr txBox="1"/>
          <p:nvPr/>
        </p:nvSpPr>
        <p:spPr>
          <a:xfrm>
            <a:off x="27685535" y="19017263"/>
            <a:ext cx="4223625" cy="1569660"/>
          </a:xfrm>
          <a:prstGeom prst="rect">
            <a:avLst/>
          </a:prstGeom>
          <a:noFill/>
        </p:spPr>
        <p:txBody>
          <a:bodyPr wrap="square" rtlCol="0">
            <a:spAutoFit/>
          </a:bodyPr>
          <a:lstStyle/>
          <a:p>
            <a:r>
              <a:rPr lang="en-US" sz="2400">
                <a:latin typeface="Times New Roman"/>
                <a:cs typeface="Times New Roman"/>
              </a:rPr>
              <a:t>Fig 3. CNN’s learn the spatial hierarchies of patterns necessary to learn increasingly complex and abstract visual concepts.</a:t>
            </a:r>
          </a:p>
        </p:txBody>
      </p:sp>
      <p:pic>
        <p:nvPicPr>
          <p:cNvPr id="59" name="Picture 58" descr="A screenshot of a cell phone&#10;&#10;Description automatically generated">
            <a:extLst>
              <a:ext uri="{FF2B5EF4-FFF2-40B4-BE49-F238E27FC236}">
                <a16:creationId xmlns:a16="http://schemas.microsoft.com/office/drawing/2014/main" id="{DA3BA2F5-CD43-49D7-926C-C71210EFFAED}"/>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1021418" y="14261960"/>
            <a:ext cx="4920133" cy="2511651"/>
          </a:xfrm>
          <a:prstGeom prst="rect">
            <a:avLst/>
          </a:prstGeom>
        </p:spPr>
      </p:pic>
      <p:pic>
        <p:nvPicPr>
          <p:cNvPr id="61" name="Picture 60" descr="A close up of a logo&#10;&#10;Description automatically generated">
            <a:extLst>
              <a:ext uri="{FF2B5EF4-FFF2-40B4-BE49-F238E27FC236}">
                <a16:creationId xmlns:a16="http://schemas.microsoft.com/office/drawing/2014/main" id="{D6D027AB-2FEC-4EC2-AC39-64351AC2B830}"/>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870608" y="17636124"/>
            <a:ext cx="5129888" cy="1757968"/>
          </a:xfrm>
          <a:prstGeom prst="rect">
            <a:avLst/>
          </a:prstGeom>
        </p:spPr>
      </p:pic>
      <p:sp>
        <p:nvSpPr>
          <p:cNvPr id="62" name="Explosion: 14 Points 61">
            <a:extLst>
              <a:ext uri="{FF2B5EF4-FFF2-40B4-BE49-F238E27FC236}">
                <a16:creationId xmlns:a16="http://schemas.microsoft.com/office/drawing/2014/main" id="{90D91D48-B46B-4744-9230-36D4C5432B2D}"/>
              </a:ext>
            </a:extLst>
          </p:cNvPr>
          <p:cNvSpPr/>
          <p:nvPr/>
        </p:nvSpPr>
        <p:spPr>
          <a:xfrm>
            <a:off x="7631738" y="18147772"/>
            <a:ext cx="2974997" cy="1988869"/>
          </a:xfrm>
          <a:prstGeom prst="irregularSeal2">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a:solidFill>
                  <a:schemeClr val="tx1"/>
                </a:solidFill>
              </a:rPr>
              <a:t>Analyzable data format!</a:t>
            </a:r>
          </a:p>
        </p:txBody>
      </p:sp>
      <p:sp>
        <p:nvSpPr>
          <p:cNvPr id="63" name="Text Placeholder 9">
            <a:extLst>
              <a:ext uri="{FF2B5EF4-FFF2-40B4-BE49-F238E27FC236}">
                <a16:creationId xmlns:a16="http://schemas.microsoft.com/office/drawing/2014/main" id="{16B792AF-A2C1-4126-AB46-73799BBA2815}"/>
              </a:ext>
            </a:extLst>
          </p:cNvPr>
          <p:cNvSpPr txBox="1">
            <a:spLocks/>
          </p:cNvSpPr>
          <p:nvPr/>
        </p:nvSpPr>
        <p:spPr>
          <a:xfrm>
            <a:off x="1142350" y="12402457"/>
            <a:ext cx="9933748" cy="800211"/>
          </a:xfrm>
          <a:prstGeom prst="rect">
            <a:avLst/>
          </a:prstGeom>
          <a:solidFill>
            <a:srgbClr val="BBB6FC"/>
          </a:solidFill>
        </p:spPr>
        <p:style>
          <a:lnRef idx="0">
            <a:schemeClr val="accent3"/>
          </a:lnRef>
          <a:fillRef idx="3">
            <a:schemeClr val="accent3"/>
          </a:fillRef>
          <a:effectRef idx="3">
            <a:schemeClr val="accent3"/>
          </a:effectRef>
          <a:fontRef idx="minor">
            <a:schemeClr val="lt1"/>
          </a:fontRef>
        </p:style>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4000" u="none"/>
              <a:t>GOALS</a:t>
            </a:r>
          </a:p>
        </p:txBody>
      </p:sp>
      <p:sp>
        <p:nvSpPr>
          <p:cNvPr id="60" name="Text Placeholder 7">
            <a:extLst>
              <a:ext uri="{FF2B5EF4-FFF2-40B4-BE49-F238E27FC236}">
                <a16:creationId xmlns:a16="http://schemas.microsoft.com/office/drawing/2014/main" id="{D279A2EA-22D7-43D1-9872-0077BC8AAE93}"/>
              </a:ext>
            </a:extLst>
          </p:cNvPr>
          <p:cNvSpPr txBox="1">
            <a:spLocks/>
          </p:cNvSpPr>
          <p:nvPr/>
        </p:nvSpPr>
        <p:spPr>
          <a:xfrm>
            <a:off x="23696764" y="28677316"/>
            <a:ext cx="6201611" cy="1409594"/>
          </a:xfrm>
          <a:prstGeom prst="rect">
            <a:avLst/>
          </a:prstGeom>
        </p:spPr>
        <p:txBody>
          <a:bodyPr wrap="square" lIns="228589" tIns="228589" rIns="228589" bIns="228589" anchor="t">
            <a:spAutoFit/>
          </a:bodyPr>
          <a:lstStyle>
            <a:lvl1pPr marL="0" indent="0" algn="l" defTabSz="4388900" rtl="0" eaLnBrk="1" latinLnBrk="0" hangingPunct="1">
              <a:spcBef>
                <a:spcPct val="20000"/>
              </a:spcBef>
              <a:buFont typeface="Arial" pitchFamily="34" charset="0"/>
              <a:buNone/>
              <a:defRPr sz="24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457200" indent="-457200">
              <a:buFont typeface="Arial" panose="020B0604020202020204" pitchFamily="34" charset="0"/>
              <a:buChar char="•"/>
            </a:pPr>
            <a:r>
              <a:rPr lang="en-US" sz="2800" dirty="0" err="1">
                <a:latin typeface="Times New Roman"/>
                <a:cs typeface="Times New Roman"/>
              </a:rPr>
              <a:t>Lenet</a:t>
            </a:r>
            <a:r>
              <a:rPr lang="en-US" sz="2800" dirty="0">
                <a:latin typeface="Times New Roman"/>
                <a:cs typeface="Times New Roman"/>
              </a:rPr>
              <a:t> CNN: 3 convolution layers </a:t>
            </a:r>
          </a:p>
          <a:p>
            <a:pPr marL="457200" indent="-457200">
              <a:buFont typeface="Arial" panose="020B0604020202020204" pitchFamily="34" charset="0"/>
              <a:buChar char="•"/>
            </a:pPr>
            <a:r>
              <a:rPr lang="en-US" sz="2800" dirty="0">
                <a:latin typeface="Times New Roman"/>
                <a:cs typeface="Times New Roman"/>
              </a:rPr>
              <a:t>4680 samples across 40 epochs</a:t>
            </a:r>
          </a:p>
        </p:txBody>
      </p:sp>
      <p:sp>
        <p:nvSpPr>
          <p:cNvPr id="10" name="TextBox 9">
            <a:extLst>
              <a:ext uri="{FF2B5EF4-FFF2-40B4-BE49-F238E27FC236}">
                <a16:creationId xmlns:a16="http://schemas.microsoft.com/office/drawing/2014/main" id="{C2E6E3B1-B45B-4EFD-BD2A-4BFE7A7C5DA3}"/>
              </a:ext>
            </a:extLst>
          </p:cNvPr>
          <p:cNvSpPr txBox="1"/>
          <p:nvPr/>
        </p:nvSpPr>
        <p:spPr>
          <a:xfrm>
            <a:off x="20534883" y="30371388"/>
            <a:ext cx="1983343" cy="1200329"/>
          </a:xfrm>
          <a:prstGeom prst="rect">
            <a:avLst/>
          </a:prstGeom>
          <a:noFill/>
          <a:ln>
            <a:solidFill>
              <a:srgbClr val="3D8BFD"/>
            </a:solidFill>
          </a:ln>
        </p:spPr>
        <p:style>
          <a:lnRef idx="0">
            <a:schemeClr val="accent3"/>
          </a:lnRef>
          <a:fillRef idx="3">
            <a:schemeClr val="accent3"/>
          </a:fillRef>
          <a:effectRef idx="3">
            <a:schemeClr val="accent3"/>
          </a:effectRef>
          <a:fontRef idx="minor">
            <a:schemeClr val="lt1"/>
          </a:fontRef>
        </p:style>
        <p:txBody>
          <a:bodyPr wrap="square" rtlCol="0" anchor="t">
            <a:spAutoFit/>
          </a:bodyPr>
          <a:lstStyle/>
          <a:p>
            <a:r>
              <a:rPr lang="en-US" sz="2400" dirty="0">
                <a:solidFill>
                  <a:sysClr val="windowText" lastClr="000000"/>
                </a:solidFill>
                <a:latin typeface="Times New Roman"/>
                <a:cs typeface="Times New Roman"/>
              </a:rPr>
              <a:t>91% Accuracy</a:t>
            </a:r>
          </a:p>
          <a:p>
            <a:endParaRPr lang="en-US" sz="2400" dirty="0">
              <a:solidFill>
                <a:sysClr val="windowText" lastClr="000000"/>
              </a:solidFill>
              <a:latin typeface="Times New Roman" panose="02020603050405020304" pitchFamily="18" charset="0"/>
              <a:cs typeface="Times New Roman" panose="02020603050405020304" pitchFamily="18" charset="0"/>
            </a:endParaRPr>
          </a:p>
          <a:p>
            <a:r>
              <a:rPr lang="en-US" sz="2400" dirty="0">
                <a:solidFill>
                  <a:sysClr val="windowText" lastClr="000000"/>
                </a:solidFill>
                <a:latin typeface="Times New Roman"/>
                <a:cs typeface="Times New Roman"/>
              </a:rPr>
              <a:t>3:26 minutes</a:t>
            </a:r>
          </a:p>
        </p:txBody>
      </p:sp>
      <p:sp>
        <p:nvSpPr>
          <p:cNvPr id="20" name="TextBox 19">
            <a:extLst>
              <a:ext uri="{FF2B5EF4-FFF2-40B4-BE49-F238E27FC236}">
                <a16:creationId xmlns:a16="http://schemas.microsoft.com/office/drawing/2014/main" id="{21DC4652-2711-440D-B008-DCFD0152E471}"/>
              </a:ext>
            </a:extLst>
          </p:cNvPr>
          <p:cNvSpPr txBox="1"/>
          <p:nvPr/>
        </p:nvSpPr>
        <p:spPr>
          <a:xfrm>
            <a:off x="12719699" y="26922990"/>
            <a:ext cx="19102592" cy="1754326"/>
          </a:xfrm>
          <a:prstGeom prst="rect">
            <a:avLst/>
          </a:prstGeom>
          <a:noFill/>
        </p:spPr>
        <p:txBody>
          <a:bodyPr wrap="square" rtlCol="0" anchor="t">
            <a:spAutoFit/>
          </a:bodyPr>
          <a:lstStyle/>
          <a:p>
            <a:pPr marL="457200" indent="-457200">
              <a:buFont typeface="Arial" panose="020B0604020202020204" pitchFamily="34" charset="0"/>
              <a:buChar char="•"/>
            </a:pPr>
            <a:r>
              <a:rPr lang="en-US" sz="2800" dirty="0">
                <a:latin typeface="Times New Roman"/>
                <a:cs typeface="Times New Roman"/>
              </a:rPr>
              <a:t>Both models: 5,200 training sample strips, 100 strips set aside for external validation</a:t>
            </a:r>
          </a:p>
          <a:p>
            <a:pPr marL="457200" indent="-457200">
              <a:buFont typeface="Arial" panose="020B0604020202020204" pitchFamily="34" charset="0"/>
              <a:buChar char="•"/>
            </a:pPr>
            <a:r>
              <a:rPr lang="en-US" sz="2800" dirty="0">
                <a:latin typeface="Times New Roman"/>
                <a:cs typeface="Times New Roman"/>
              </a:rPr>
              <a:t>Amazon Web Service EC2 instance with TensorFlow(+Keras2) with Python3 NVIDIA(CUDA 10.0 and Intel MKL-DNN)</a:t>
            </a:r>
          </a:p>
          <a:p>
            <a:pPr marL="457200" indent="-457200">
              <a:buFont typeface="Arial" panose="020B0604020202020204" pitchFamily="34" charset="0"/>
              <a:buChar char="•"/>
            </a:pPr>
            <a:r>
              <a:rPr lang="en-US" sz="2800" dirty="0">
                <a:latin typeface="Times New Roman"/>
                <a:cs typeface="Times New Roman"/>
              </a:rPr>
              <a:t>Both models have 3 convolution layers while the </a:t>
            </a:r>
            <a:r>
              <a:rPr lang="en-US" sz="2800" dirty="0" err="1">
                <a:latin typeface="Times New Roman"/>
                <a:cs typeface="Times New Roman"/>
              </a:rPr>
              <a:t>Lenet</a:t>
            </a:r>
            <a:r>
              <a:rPr lang="en-US" sz="2800" dirty="0">
                <a:latin typeface="Times New Roman"/>
                <a:cs typeface="Times New Roman"/>
              </a:rPr>
              <a:t> model has a dropout (0.5) and an optimizer learning rate of .0001.</a:t>
            </a:r>
            <a:endParaRPr lang="en-US" sz="28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64" name="TextBox 63">
            <a:extLst>
              <a:ext uri="{FF2B5EF4-FFF2-40B4-BE49-F238E27FC236}">
                <a16:creationId xmlns:a16="http://schemas.microsoft.com/office/drawing/2014/main" id="{AFDE76DB-B62D-44EA-AA6B-AC4C71516580}"/>
              </a:ext>
            </a:extLst>
          </p:cNvPr>
          <p:cNvSpPr txBox="1"/>
          <p:nvPr/>
        </p:nvSpPr>
        <p:spPr>
          <a:xfrm>
            <a:off x="30336518" y="30460405"/>
            <a:ext cx="2069328" cy="1200329"/>
          </a:xfrm>
          <a:prstGeom prst="rect">
            <a:avLst/>
          </a:prstGeom>
          <a:noFill/>
          <a:ln>
            <a:solidFill>
              <a:srgbClr val="0070C0"/>
            </a:solidFill>
          </a:ln>
        </p:spPr>
        <p:style>
          <a:lnRef idx="0">
            <a:schemeClr val="accent2"/>
          </a:lnRef>
          <a:fillRef idx="3">
            <a:schemeClr val="accent2"/>
          </a:fillRef>
          <a:effectRef idx="3">
            <a:schemeClr val="accent2"/>
          </a:effectRef>
          <a:fontRef idx="minor">
            <a:schemeClr val="lt1"/>
          </a:fontRef>
        </p:style>
        <p:txBody>
          <a:bodyPr wrap="square" rtlCol="0" anchor="t">
            <a:spAutoFit/>
          </a:bodyPr>
          <a:lstStyle/>
          <a:p>
            <a:r>
              <a:rPr lang="en-US" sz="2400" dirty="0">
                <a:solidFill>
                  <a:sysClr val="windowText" lastClr="000000"/>
                </a:solidFill>
                <a:latin typeface="Times New Roman"/>
                <a:cs typeface="Times New Roman"/>
              </a:rPr>
              <a:t>89% Accuracy</a:t>
            </a:r>
          </a:p>
          <a:p>
            <a:endParaRPr lang="en-US" sz="2400" dirty="0">
              <a:solidFill>
                <a:sysClr val="windowText" lastClr="000000"/>
              </a:solidFill>
              <a:latin typeface="Times New Roman" panose="02020603050405020304" pitchFamily="18" charset="0"/>
              <a:cs typeface="Times New Roman" panose="02020603050405020304" pitchFamily="18" charset="0"/>
            </a:endParaRPr>
          </a:p>
          <a:p>
            <a:r>
              <a:rPr lang="en-US" sz="2400" dirty="0">
                <a:solidFill>
                  <a:sysClr val="windowText" lastClr="000000"/>
                </a:solidFill>
                <a:latin typeface="Times New Roman"/>
                <a:cs typeface="Times New Roman"/>
              </a:rPr>
              <a:t>5:41 minutes</a:t>
            </a:r>
          </a:p>
        </p:txBody>
      </p:sp>
      <p:pic>
        <p:nvPicPr>
          <p:cNvPr id="34" name="Picture 33">
            <a:extLst>
              <a:ext uri="{FF2B5EF4-FFF2-40B4-BE49-F238E27FC236}">
                <a16:creationId xmlns:a16="http://schemas.microsoft.com/office/drawing/2014/main" id="{3B478B70-E764-4F38-B32C-DF7BA612282D}"/>
              </a:ext>
            </a:extLst>
          </p:cNvPr>
          <p:cNvPicPr>
            <a:picLocks noChangeAspect="1"/>
          </p:cNvPicPr>
          <p:nvPr/>
        </p:nvPicPr>
        <p:blipFill>
          <a:blip r:embed="rId21"/>
          <a:stretch>
            <a:fillRect/>
          </a:stretch>
        </p:blipFill>
        <p:spPr>
          <a:xfrm>
            <a:off x="12896809" y="30114824"/>
            <a:ext cx="6599093" cy="1832624"/>
          </a:xfrm>
          <a:prstGeom prst="rect">
            <a:avLst/>
          </a:prstGeom>
        </p:spPr>
      </p:pic>
      <p:pic>
        <p:nvPicPr>
          <p:cNvPr id="42" name="Picture 41">
            <a:extLst>
              <a:ext uri="{FF2B5EF4-FFF2-40B4-BE49-F238E27FC236}">
                <a16:creationId xmlns:a16="http://schemas.microsoft.com/office/drawing/2014/main" id="{00C39883-C124-487E-8A25-4F69F1C0037F}"/>
              </a:ext>
            </a:extLst>
          </p:cNvPr>
          <p:cNvPicPr>
            <a:picLocks noChangeAspect="1"/>
          </p:cNvPicPr>
          <p:nvPr/>
        </p:nvPicPr>
        <p:blipFill>
          <a:blip r:embed="rId22"/>
          <a:stretch>
            <a:fillRect/>
          </a:stretch>
        </p:blipFill>
        <p:spPr>
          <a:xfrm>
            <a:off x="23651128" y="30230270"/>
            <a:ext cx="6229004" cy="1829770"/>
          </a:xfrm>
          <a:prstGeom prst="rect">
            <a:avLst/>
          </a:prstGeom>
        </p:spPr>
      </p:pic>
    </p:spTree>
    <p:extLst>
      <p:ext uri="{BB962C8B-B14F-4D97-AF65-F5344CB8AC3E}">
        <p14:creationId xmlns:p14="http://schemas.microsoft.com/office/powerpoint/2010/main" val="2799159456"/>
      </p:ext>
    </p:extLst>
  </p:cSld>
  <p:clrMapOvr>
    <a:masterClrMapping/>
  </p:clrMapOvr>
</p:sld>
</file>

<file path=ppt/theme/theme1.xml><?xml version="1.0" encoding="utf-8"?>
<a:theme xmlns:a="http://schemas.openxmlformats.org/drawingml/2006/main" name="Classic - Wide Center">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36x48-Template-Newfield">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Without Quick Guides - 4 Columns">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3 Columns">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a:latin typeface="Times New Roman" panose="02020603050405020304" pitchFamily="18" charset="0"/>
            <a:cs typeface="Times New Roman" panose="02020603050405020304" pitchFamily="18" charset="0"/>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3</TotalTime>
  <Words>1570</Words>
  <Application>Microsoft Office PowerPoint</Application>
  <PresentationFormat>Custom</PresentationFormat>
  <Paragraphs>116</Paragraphs>
  <Slides>1</Slides>
  <Notes>1</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1</vt:i4>
      </vt:variant>
    </vt:vector>
  </HeadingPairs>
  <TitlesOfParts>
    <vt:vector size="12" baseType="lpstr">
      <vt:lpstr>Arial</vt:lpstr>
      <vt:lpstr>Arial Black</vt:lpstr>
      <vt:lpstr>Calibri</vt:lpstr>
      <vt:lpstr>Cambria Math</vt:lpstr>
      <vt:lpstr>Courier New</vt:lpstr>
      <vt:lpstr>Times New Roman</vt:lpstr>
      <vt:lpstr>Trebuchet MS</vt:lpstr>
      <vt:lpstr>Classic - Wide Center</vt:lpstr>
      <vt:lpstr>36x48-Template-Newfield</vt:lpstr>
      <vt:lpstr>Without Quick Guides - 4 Columns</vt:lpstr>
      <vt:lpstr>3 Columns</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Robin Donatello</cp:lastModifiedBy>
  <cp:revision>4</cp:revision>
  <dcterms:created xsi:type="dcterms:W3CDTF">2012-02-03T19:11:35Z</dcterms:created>
  <dcterms:modified xsi:type="dcterms:W3CDTF">2020-01-14T17:40:56Z</dcterms:modified>
</cp:coreProperties>
</file>