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5603200" cy="201168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332"/>
    <a:srgbClr val="86310F"/>
    <a:srgbClr val="5B80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-3852" y="-5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3292265"/>
            <a:ext cx="21762720" cy="7003627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10565978"/>
            <a:ext cx="19202400" cy="4856902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806C-2D33-421F-8A30-CD0D1B8D603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2D56-C52F-42BE-A0E2-EC5552EAC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7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806C-2D33-421F-8A30-CD0D1B8D603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2D56-C52F-42BE-A0E2-EC5552EAC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3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1071033"/>
            <a:ext cx="5520690" cy="17048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1071033"/>
            <a:ext cx="16242030" cy="170480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806C-2D33-421F-8A30-CD0D1B8D603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2D56-C52F-42BE-A0E2-EC5552EAC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0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806C-2D33-421F-8A30-CD0D1B8D603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2D56-C52F-42BE-A0E2-EC5552EAC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6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5015236"/>
            <a:ext cx="22082760" cy="8368029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13462429"/>
            <a:ext cx="22082760" cy="4400549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806C-2D33-421F-8A30-CD0D1B8D603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2D56-C52F-42BE-A0E2-EC5552EAC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3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5355167"/>
            <a:ext cx="10881360" cy="1276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5355167"/>
            <a:ext cx="10881360" cy="1276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806C-2D33-421F-8A30-CD0D1B8D603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2D56-C52F-42BE-A0E2-EC5552EAC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0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071038"/>
            <a:ext cx="22082760" cy="3888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4931411"/>
            <a:ext cx="10831352" cy="2416809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7348220"/>
            <a:ext cx="10831352" cy="10808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4931411"/>
            <a:ext cx="10884695" cy="2416809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7348220"/>
            <a:ext cx="10884695" cy="10808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806C-2D33-421F-8A30-CD0D1B8D603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2D56-C52F-42BE-A0E2-EC5552EAC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8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806C-2D33-421F-8A30-CD0D1B8D603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2D56-C52F-42BE-A0E2-EC5552EAC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4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806C-2D33-421F-8A30-CD0D1B8D603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2D56-C52F-42BE-A0E2-EC5552EAC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341120"/>
            <a:ext cx="8257698" cy="469392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2896451"/>
            <a:ext cx="12961620" cy="14295967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6035040"/>
            <a:ext cx="8257698" cy="11180658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806C-2D33-421F-8A30-CD0D1B8D603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2D56-C52F-42BE-A0E2-EC5552EAC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341120"/>
            <a:ext cx="8257698" cy="469392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2896451"/>
            <a:ext cx="12961620" cy="14295967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6035040"/>
            <a:ext cx="8257698" cy="11180658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806C-2D33-421F-8A30-CD0D1B8D603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32D56-C52F-42BE-A0E2-EC5552EAC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0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1071038"/>
            <a:ext cx="2208276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5355167"/>
            <a:ext cx="2208276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18645298"/>
            <a:ext cx="576072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5806C-2D33-421F-8A30-CD0D1B8D603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18645298"/>
            <a:ext cx="86410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18645298"/>
            <a:ext cx="576072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32D56-C52F-42BE-A0E2-EC5552EAC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5ABE7D1-C518-4E8B-4027-B8FE0D5B29BC}"/>
              </a:ext>
            </a:extLst>
          </p:cNvPr>
          <p:cNvSpPr/>
          <p:nvPr/>
        </p:nvSpPr>
        <p:spPr>
          <a:xfrm>
            <a:off x="-2" y="17432172"/>
            <a:ext cx="25603200" cy="2684628"/>
          </a:xfrm>
          <a:prstGeom prst="rect">
            <a:avLst/>
          </a:prstGeom>
          <a:solidFill>
            <a:srgbClr val="8C2332"/>
          </a:solidFill>
          <a:ln>
            <a:solidFill>
              <a:srgbClr val="8C2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501F3C-E64D-EAAE-95DE-B59A6E99CAAB}"/>
              </a:ext>
            </a:extLst>
          </p:cNvPr>
          <p:cNvSpPr/>
          <p:nvPr/>
        </p:nvSpPr>
        <p:spPr>
          <a:xfrm>
            <a:off x="0" y="0"/>
            <a:ext cx="25603200" cy="3657600"/>
          </a:xfrm>
          <a:prstGeom prst="rect">
            <a:avLst/>
          </a:prstGeom>
          <a:solidFill>
            <a:srgbClr val="8C2332"/>
          </a:solidFill>
          <a:ln>
            <a:solidFill>
              <a:srgbClr val="8C2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352">
            <a:extLst>
              <a:ext uri="{FF2B5EF4-FFF2-40B4-BE49-F238E27FC236}">
                <a16:creationId xmlns:a16="http://schemas.microsoft.com/office/drawing/2014/main" id="{6E031737-E23C-8CE6-5389-E00217ABADAD}"/>
              </a:ext>
            </a:extLst>
          </p:cNvPr>
          <p:cNvSpPr txBox="1">
            <a:spLocks/>
          </p:cNvSpPr>
          <p:nvPr/>
        </p:nvSpPr>
        <p:spPr>
          <a:xfrm>
            <a:off x="1035256" y="899886"/>
            <a:ext cx="23532688" cy="274341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640080" indent="-640080" algn="l" defTabSz="2560320" rtl="0" eaLnBrk="1" latinLnBrk="0" hangingPunct="1">
              <a:lnSpc>
                <a:spcPct val="90000"/>
              </a:lnSpc>
              <a:spcBef>
                <a:spcPts val="2800"/>
              </a:spcBef>
              <a:buFont typeface="Arial" panose="020B0604020202020204" pitchFamily="34" charset="0"/>
              <a:buChar char="•"/>
              <a:defRPr sz="7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-640080" algn="l" defTabSz="256032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00400" indent="-640080" algn="l" defTabSz="256032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80560" indent="-640080" algn="l" defTabSz="256032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60720" indent="-640080" algn="l" defTabSz="256032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040880" indent="-640080" algn="l" defTabSz="256032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321040" indent="-640080" algn="l" defTabSz="256032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601200" indent="-640080" algn="l" defTabSz="256032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81360" indent="-640080" algn="l" defTabSz="256032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7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 Man’s Sky Interactive Galactic Map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Boldly Go where </a:t>
            </a:r>
            <a:r>
              <a:rPr lang="en-US" sz="28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Almost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 One has Gone Before!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Derek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Borders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 Placeholder 352">
            <a:extLst>
              <a:ext uri="{FF2B5EF4-FFF2-40B4-BE49-F238E27FC236}">
                <a16:creationId xmlns:a16="http://schemas.microsoft.com/office/drawing/2014/main" id="{05122651-DBD2-8981-FCDA-2041DA2CC94E}"/>
              </a:ext>
            </a:extLst>
          </p:cNvPr>
          <p:cNvSpPr txBox="1">
            <a:spLocks/>
          </p:cNvSpPr>
          <p:nvPr/>
        </p:nvSpPr>
        <p:spPr>
          <a:xfrm>
            <a:off x="19995944" y="17556480"/>
            <a:ext cx="4572000" cy="1554480"/>
          </a:xfrm>
          <a:prstGeom prst="rect">
            <a:avLst/>
          </a:prstGeom>
        </p:spPr>
        <p:txBody>
          <a:bodyPr>
            <a:normAutofit/>
          </a:bodyPr>
          <a:lstStyle>
            <a:lvl1pPr marL="640080" indent="-640080" algn="l" defTabSz="2560320" rtl="0" eaLnBrk="1" latinLnBrk="0" hangingPunct="1">
              <a:lnSpc>
                <a:spcPct val="90000"/>
              </a:lnSpc>
              <a:spcBef>
                <a:spcPts val="2800"/>
              </a:spcBef>
              <a:buFont typeface="Arial" panose="020B0604020202020204" pitchFamily="34" charset="0"/>
              <a:buChar char="•"/>
              <a:defRPr sz="7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-640080" algn="l" defTabSz="256032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00400" indent="-640080" algn="l" defTabSz="256032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80560" indent="-640080" algn="l" defTabSz="256032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60720" indent="-640080" algn="l" defTabSz="256032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040880" indent="-640080" algn="l" defTabSz="256032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321040" indent="-640080" algn="l" defTabSz="256032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601200" indent="-640080" algn="l" defTabSz="256032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81360" indent="-640080" algn="l" defTabSz="256032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Fall 2022</a:t>
            </a:r>
          </a:p>
          <a:p>
            <a:pPr marL="0" indent="0" algn="r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Advisor: Dr. Todd Gibson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0640A3-FBB6-454E-2AE4-27A485FAFBDB}"/>
              </a:ext>
            </a:extLst>
          </p:cNvPr>
          <p:cNvSpPr/>
          <p:nvPr/>
        </p:nvSpPr>
        <p:spPr>
          <a:xfrm>
            <a:off x="-1" y="0"/>
            <a:ext cx="25603200" cy="20116800"/>
          </a:xfrm>
          <a:prstGeom prst="rect">
            <a:avLst/>
          </a:prstGeom>
          <a:noFill/>
          <a:ln w="1828800"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52">
            <a:extLst>
              <a:ext uri="{FF2B5EF4-FFF2-40B4-BE49-F238E27FC236}">
                <a16:creationId xmlns:a16="http://schemas.microsoft.com/office/drawing/2014/main" id="{DE1FB125-1745-06E4-393F-E71397F9716F}"/>
              </a:ext>
            </a:extLst>
          </p:cNvPr>
          <p:cNvSpPr txBox="1">
            <a:spLocks/>
          </p:cNvSpPr>
          <p:nvPr/>
        </p:nvSpPr>
        <p:spPr>
          <a:xfrm>
            <a:off x="1035256" y="17556480"/>
            <a:ext cx="6400800" cy="1554480"/>
          </a:xfrm>
          <a:prstGeom prst="rect">
            <a:avLst/>
          </a:prstGeom>
        </p:spPr>
        <p:txBody>
          <a:bodyPr>
            <a:normAutofit/>
          </a:bodyPr>
          <a:lstStyle>
            <a:lvl1pPr marL="640080" indent="-640080" algn="l" defTabSz="2560320" rtl="0" eaLnBrk="1" latinLnBrk="0" hangingPunct="1">
              <a:lnSpc>
                <a:spcPct val="90000"/>
              </a:lnSpc>
              <a:spcBef>
                <a:spcPts val="2800"/>
              </a:spcBef>
              <a:buFont typeface="Arial" panose="020B0604020202020204" pitchFamily="34" charset="0"/>
              <a:buChar char="•"/>
              <a:defRPr sz="7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-640080" algn="l" defTabSz="256032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00400" indent="-640080" algn="l" defTabSz="256032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80560" indent="-640080" algn="l" defTabSz="256032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60720" indent="-640080" algn="l" defTabSz="256032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040880" indent="-640080" algn="l" defTabSz="256032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321040" indent="-640080" algn="l" defTabSz="256032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601200" indent="-640080" algn="l" defTabSz="256032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81360" indent="-640080" algn="l" defTabSz="256032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California State University Chico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Computer Science &amp; Data Science</a:t>
            </a:r>
          </a:p>
        </p:txBody>
      </p:sp>
      <p:pic>
        <p:nvPicPr>
          <p:cNvPr id="5" name="Picture 4" descr="California State University, Chico - Wikipedia">
            <a:extLst>
              <a:ext uri="{FF2B5EF4-FFF2-40B4-BE49-F238E27FC236}">
                <a16:creationId xmlns:a16="http://schemas.microsoft.com/office/drawing/2014/main" id="{91E3FA41-89A9-AA54-B11B-16A362B18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358" y="17514598"/>
            <a:ext cx="1554480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CF869366-0AAF-F342-1B31-7FAD963B6034}"/>
              </a:ext>
            </a:extLst>
          </p:cNvPr>
          <p:cNvGrpSpPr/>
          <p:nvPr/>
        </p:nvGrpSpPr>
        <p:grpSpPr>
          <a:xfrm>
            <a:off x="0" y="3929782"/>
            <a:ext cx="7040880" cy="4429802"/>
            <a:chOff x="0" y="3929782"/>
            <a:chExt cx="7040880" cy="442980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6A3328E-BB49-F671-3BFB-F9364FB3C938}"/>
                </a:ext>
              </a:extLst>
            </p:cNvPr>
            <p:cNvSpPr txBox="1"/>
            <p:nvPr/>
          </p:nvSpPr>
          <p:spPr>
            <a:xfrm>
              <a:off x="905129" y="4606890"/>
              <a:ext cx="6126480" cy="3752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000" dirty="0">
                  <a:latin typeface="Georgia" panose="02040502050405020303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	The NMS Interactive Galactic Map is a small </a:t>
              </a:r>
              <a:r>
                <a:rPr lang="en-US" sz="2000" dirty="0" err="1">
                  <a:latin typeface="Georgia" panose="02040502050405020303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Plotly</a:t>
              </a:r>
              <a:r>
                <a:rPr lang="en-US" sz="2000" dirty="0">
                  <a:latin typeface="Georgia" panose="02040502050405020303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 Dash visualization tool for exploring a dataset of fictional planets from the game No Man’s Sky that were shared by the NMSCE player community on Reddit at r/</a:t>
              </a:r>
              <a:r>
                <a:rPr lang="en-US" sz="2000" dirty="0" err="1">
                  <a:latin typeface="Georgia" panose="02040502050405020303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NMSCoordinateExchange</a:t>
              </a:r>
              <a:r>
                <a:rPr lang="en-US" sz="2000" dirty="0">
                  <a:latin typeface="Georgia" panose="02040502050405020303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 alongside a few of my personally explored planets. </a:t>
              </a:r>
            </a:p>
            <a:p>
              <a:pPr>
                <a:lnSpc>
                  <a:spcPct val="120000"/>
                </a:lnSpc>
              </a:pPr>
              <a:r>
                <a:rPr lang="en-US" sz="2000" dirty="0">
                  <a:latin typeface="Georgia" panose="02040502050405020303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	The bulk of the project involved generating the NMSCE dataset of </a:t>
              </a:r>
              <a:r>
                <a:rPr lang="en-US" sz="2000" dirty="0">
                  <a:latin typeface="Georgia" panose="02040502050405020303" pitchFamily="18" charset="0"/>
                  <a:ea typeface="Verdana" panose="020B0604030504040204" pitchFamily="34" charset="0"/>
                </a:rPr>
                <a:t>2492</a:t>
              </a:r>
              <a:r>
                <a:rPr lang="en-US" sz="2000" dirty="0">
                  <a:latin typeface="Georgia" panose="02040502050405020303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 planets and creating a model to extract coordinates from the coded address embedded in screenshots from the game.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CED6C13-B8A4-68F9-F68A-0C99CCD45241}"/>
                </a:ext>
              </a:extLst>
            </p:cNvPr>
            <p:cNvSpPr txBox="1"/>
            <p:nvPr/>
          </p:nvSpPr>
          <p:spPr>
            <a:xfrm>
              <a:off x="0" y="3929782"/>
              <a:ext cx="7040880" cy="677108"/>
            </a:xfrm>
            <a:prstGeom prst="rect">
              <a:avLst/>
            </a:prstGeom>
            <a:solidFill>
              <a:srgbClr val="8C2332"/>
            </a:solidFill>
          </p:spPr>
          <p:txBody>
            <a:bodyPr wrap="square" tIns="91440" bIns="91440" rtlCol="0" anchor="ctr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32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Overview</a:t>
              </a:r>
            </a:p>
          </p:txBody>
        </p:sp>
      </p:grpSp>
      <p:pic>
        <p:nvPicPr>
          <p:cNvPr id="36" name="Picture 35" descr="Diagram&#10;&#10;Description automatically generated">
            <a:extLst>
              <a:ext uri="{FF2B5EF4-FFF2-40B4-BE49-F238E27FC236}">
                <a16:creationId xmlns:a16="http://schemas.microsoft.com/office/drawing/2014/main" id="{FB91E0D8-0CF4-6FF8-2586-17EE007C5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789" y="6999449"/>
            <a:ext cx="7451294" cy="3599731"/>
          </a:xfrm>
          <a:prstGeom prst="rect">
            <a:avLst/>
          </a:prstGeom>
        </p:spPr>
      </p:pic>
      <p:pic>
        <p:nvPicPr>
          <p:cNvPr id="38" name="Picture 37" descr="A picture containing text&#10;&#10;Description automatically generated">
            <a:extLst>
              <a:ext uri="{FF2B5EF4-FFF2-40B4-BE49-F238E27FC236}">
                <a16:creationId xmlns:a16="http://schemas.microsoft.com/office/drawing/2014/main" id="{44890B51-1FF2-20E0-E533-49C0DBEC52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034" y="3891666"/>
            <a:ext cx="11234306" cy="2450504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E680D8E9-5CE8-0597-B9DC-9B39A8B27F05}"/>
              </a:ext>
            </a:extLst>
          </p:cNvPr>
          <p:cNvGrpSpPr/>
          <p:nvPr/>
        </p:nvGrpSpPr>
        <p:grpSpPr>
          <a:xfrm>
            <a:off x="-2" y="15064213"/>
            <a:ext cx="7040882" cy="2207317"/>
            <a:chOff x="-2" y="15165813"/>
            <a:chExt cx="7040882" cy="220731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20660A-D2EB-0C03-5EE3-972BAE221B88}"/>
                </a:ext>
              </a:extLst>
            </p:cNvPr>
            <p:cNvSpPr txBox="1"/>
            <p:nvPr/>
          </p:nvSpPr>
          <p:spPr>
            <a:xfrm>
              <a:off x="914400" y="15836427"/>
              <a:ext cx="6126480" cy="1536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000" dirty="0">
                  <a:latin typeface="Georgia" panose="02040502050405020303" pitchFamily="18" charset="0"/>
                  <a:ea typeface="Verdana" panose="020B0604030504040204" pitchFamily="34" charset="0"/>
                </a:rPr>
                <a:t>This interactive 3d galaxy map displays a small sample of 2492 systems known to the NMSCE community (colored by distance to center) alongside a handful of systems originally explored by me (red).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BAA176B-46EE-B74A-24B2-58077BF59CBB}"/>
                </a:ext>
              </a:extLst>
            </p:cNvPr>
            <p:cNvSpPr txBox="1"/>
            <p:nvPr/>
          </p:nvSpPr>
          <p:spPr>
            <a:xfrm>
              <a:off x="-2" y="15165813"/>
              <a:ext cx="7040882" cy="677108"/>
            </a:xfrm>
            <a:prstGeom prst="rect">
              <a:avLst/>
            </a:prstGeom>
            <a:solidFill>
              <a:srgbClr val="8C2332"/>
            </a:solidFill>
          </p:spPr>
          <p:txBody>
            <a:bodyPr wrap="square" tIns="91440" bIns="91440" rtlCol="0" anchor="ctr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32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Results</a:t>
              </a:r>
            </a:p>
          </p:txBody>
        </p:sp>
      </p:grpSp>
      <p:pic>
        <p:nvPicPr>
          <p:cNvPr id="42" name="Picture 41" descr="Arrow&#10;&#10;Description automatically generated">
            <a:extLst>
              <a:ext uri="{FF2B5EF4-FFF2-40B4-BE49-F238E27FC236}">
                <a16:creationId xmlns:a16="http://schemas.microsoft.com/office/drawing/2014/main" id="{A5B8F333-CD5F-B02D-5BB0-243EAED057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034" y="6832090"/>
            <a:ext cx="3434140" cy="3477644"/>
          </a:xfrm>
          <a:prstGeom prst="rect">
            <a:avLst/>
          </a:prstGeom>
        </p:spPr>
      </p:pic>
      <p:pic>
        <p:nvPicPr>
          <p:cNvPr id="51" name="Picture 50" descr="Chart&#10;&#10;Description automatically generated">
            <a:extLst>
              <a:ext uri="{FF2B5EF4-FFF2-40B4-BE49-F238E27FC236}">
                <a16:creationId xmlns:a16="http://schemas.microsoft.com/office/drawing/2014/main" id="{1D695ED9-3AD0-861C-6F14-0BDAFD5D0E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8529" y="3929782"/>
            <a:ext cx="5732797" cy="5826776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2BF25B06-3CE0-F721-10A0-4E74069CB872}"/>
              </a:ext>
            </a:extLst>
          </p:cNvPr>
          <p:cNvGrpSpPr/>
          <p:nvPr/>
        </p:nvGrpSpPr>
        <p:grpSpPr>
          <a:xfrm>
            <a:off x="0" y="8617956"/>
            <a:ext cx="7040880" cy="6289485"/>
            <a:chOff x="0" y="8619964"/>
            <a:chExt cx="7040880" cy="628948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A22E098-21F5-7BDE-4DBB-E69FD555C83B}"/>
                </a:ext>
              </a:extLst>
            </p:cNvPr>
            <p:cNvSpPr txBox="1"/>
            <p:nvPr/>
          </p:nvSpPr>
          <p:spPr>
            <a:xfrm>
              <a:off x="0" y="8619964"/>
              <a:ext cx="7040880" cy="677108"/>
            </a:xfrm>
            <a:prstGeom prst="rect">
              <a:avLst/>
            </a:prstGeom>
            <a:solidFill>
              <a:srgbClr val="8C2332"/>
            </a:solidFill>
          </p:spPr>
          <p:txBody>
            <a:bodyPr wrap="square" tIns="91440" bIns="91440" rtlCol="0" anchor="ctr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32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Methodology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873607E-7829-AEEF-E433-C84CB273391D}"/>
                </a:ext>
              </a:extLst>
            </p:cNvPr>
            <p:cNvSpPr txBox="1"/>
            <p:nvPr/>
          </p:nvSpPr>
          <p:spPr>
            <a:xfrm>
              <a:off x="905129" y="9310096"/>
              <a:ext cx="6126480" cy="5599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Georgia" panose="02040502050405020303" pitchFamily="18" charset="0"/>
                  <a:ea typeface="Verdana" panose="020B0604030504040204" pitchFamily="34" charset="0"/>
                </a:rPr>
                <a:t>Scrape Screenshots from Reddit 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Georgia" panose="02040502050405020303" pitchFamily="18" charset="0"/>
                  <a:ea typeface="Verdana" panose="020B0604030504040204" pitchFamily="34" charset="0"/>
                </a:rPr>
                <a:t>Extract 12-glyph address portion of images.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Georgia" panose="02040502050405020303" pitchFamily="18" charset="0"/>
                  <a:ea typeface="Verdana" panose="020B0604030504040204" pitchFamily="34" charset="0"/>
                </a:rPr>
                <a:t>Split addresses into sequence of glyphs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Georgia" panose="02040502050405020303" pitchFamily="18" charset="0"/>
                  <a:ea typeface="Verdana" panose="020B0604030504040204" pitchFamily="34" charset="0"/>
                </a:rPr>
                <a:t>Manually sort ~1000 glyphs into training set 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Georgia" panose="02040502050405020303" pitchFamily="18" charset="0"/>
                  <a:ea typeface="Verdana" panose="020B0604030504040204" pitchFamily="34" charset="0"/>
                </a:rPr>
                <a:t>Train a neural network to classify glyphs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Georgia" panose="02040502050405020303" pitchFamily="18" charset="0"/>
                  <a:ea typeface="Verdana" panose="020B0604030504040204" pitchFamily="34" charset="0"/>
                </a:rPr>
                <a:t>Classify thousands of additional glyphs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Georgia" panose="02040502050405020303" pitchFamily="18" charset="0"/>
                  <a:ea typeface="Verdana" panose="020B0604030504040204" pitchFamily="34" charset="0"/>
                </a:rPr>
                <a:t>Manually curate results, add to training data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Georgia" panose="02040502050405020303" pitchFamily="18" charset="0"/>
                  <a:ea typeface="Verdana" panose="020B0604030504040204" pitchFamily="34" charset="0"/>
                </a:rPr>
                <a:t>Extract 3d coordinates from target images:</a:t>
              </a:r>
            </a:p>
            <a:p>
              <a:pPr marL="80010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Georgia" panose="02040502050405020303" pitchFamily="18" charset="0"/>
                  <a:ea typeface="Verdana" panose="020B0604030504040204" pitchFamily="34" charset="0"/>
                </a:rPr>
                <a:t>Classify each glyph</a:t>
              </a:r>
            </a:p>
            <a:p>
              <a:pPr marL="80010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Georgia" panose="02040502050405020303" pitchFamily="18" charset="0"/>
                  <a:ea typeface="Verdana" panose="020B0604030504040204" pitchFamily="34" charset="0"/>
                </a:rPr>
                <a:t>Generate hex string for 5 sections</a:t>
              </a:r>
            </a:p>
            <a:p>
              <a:pPr marL="80010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Georgia" panose="02040502050405020303" pitchFamily="18" charset="0"/>
                  <a:ea typeface="Verdana" panose="020B0604030504040204" pitchFamily="34" charset="0"/>
                </a:rPr>
                <a:t>Convert to decimal value </a:t>
              </a:r>
            </a:p>
            <a:p>
              <a:pPr marL="800100" lvl="1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Georgia" panose="02040502050405020303" pitchFamily="18" charset="0"/>
                  <a:ea typeface="Verdana" panose="020B0604030504040204" pitchFamily="34" charset="0"/>
                </a:rPr>
                <a:t>Take ones-compliment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Georgia" panose="02040502050405020303" pitchFamily="18" charset="0"/>
                  <a:ea typeface="Verdana" panose="020B0604030504040204" pitchFamily="34" charset="0"/>
                </a:rPr>
                <a:t>Plot both sets in a 3d scatter plot 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Georgia" panose="02040502050405020303" pitchFamily="18" charset="0"/>
                  <a:ea typeface="Verdana" panose="020B0604030504040204" pitchFamily="34" charset="0"/>
                </a:rPr>
                <a:t>Create interactive dashboard with additional exploratory data analysis plots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273BB8F-5AAF-0B73-FECA-8B7A2DA21A17}"/>
              </a:ext>
            </a:extLst>
          </p:cNvPr>
          <p:cNvGrpSpPr/>
          <p:nvPr/>
        </p:nvGrpSpPr>
        <p:grpSpPr>
          <a:xfrm>
            <a:off x="7397034" y="10911683"/>
            <a:ext cx="10977049" cy="6387383"/>
            <a:chOff x="7436056" y="11056824"/>
            <a:chExt cx="10938027" cy="6361576"/>
          </a:xfrm>
        </p:grpSpPr>
        <p:pic>
          <p:nvPicPr>
            <p:cNvPr id="24" name="Picture 23" descr="Logo&#10;&#10;Description automatically generated">
              <a:extLst>
                <a:ext uri="{FF2B5EF4-FFF2-40B4-BE49-F238E27FC236}">
                  <a16:creationId xmlns:a16="http://schemas.microsoft.com/office/drawing/2014/main" id="{64C873DC-4821-E984-D4BE-37220DE9C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5475" y="16504000"/>
              <a:ext cx="914400" cy="914400"/>
            </a:xfrm>
            <a:prstGeom prst="rect">
              <a:avLst/>
            </a:prstGeom>
          </p:spPr>
        </p:pic>
        <p:pic>
          <p:nvPicPr>
            <p:cNvPr id="30" name="Picture 29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6E7CFEA0-1485-89BC-B6C3-5EF7EB95F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20646" y="16504000"/>
              <a:ext cx="639925" cy="914400"/>
            </a:xfrm>
            <a:prstGeom prst="rect">
              <a:avLst/>
            </a:prstGeom>
          </p:spPr>
        </p:pic>
        <p:pic>
          <p:nvPicPr>
            <p:cNvPr id="32" name="Picture 31" descr="Shape&#10;&#10;Description automatically generated">
              <a:extLst>
                <a:ext uri="{FF2B5EF4-FFF2-40B4-BE49-F238E27FC236}">
                  <a16:creationId xmlns:a16="http://schemas.microsoft.com/office/drawing/2014/main" id="{C409A4CA-E1B4-6784-B4BC-85A8C1623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4799" y="16504000"/>
              <a:ext cx="855345" cy="914400"/>
            </a:xfrm>
            <a:prstGeom prst="rect">
              <a:avLst/>
            </a:prstGeom>
          </p:spPr>
        </p:pic>
        <p:pic>
          <p:nvPicPr>
            <p:cNvPr id="34" name="Picture 33" descr="Icon&#10;&#10;Description automatically generated">
              <a:extLst>
                <a:ext uri="{FF2B5EF4-FFF2-40B4-BE49-F238E27FC236}">
                  <a16:creationId xmlns:a16="http://schemas.microsoft.com/office/drawing/2014/main" id="{86A385B3-E00D-CEA5-C528-FE6AD76C7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6056" y="16504000"/>
              <a:ext cx="917972" cy="914400"/>
            </a:xfrm>
            <a:prstGeom prst="rect">
              <a:avLst/>
            </a:prstGeom>
          </p:spPr>
        </p:pic>
        <p:pic>
          <p:nvPicPr>
            <p:cNvPr id="45" name="Picture 44" descr="Logo&#10;&#10;Description automatically generated">
              <a:extLst>
                <a:ext uri="{FF2B5EF4-FFF2-40B4-BE49-F238E27FC236}">
                  <a16:creationId xmlns:a16="http://schemas.microsoft.com/office/drawing/2014/main" id="{70E50AA8-0768-B943-6566-E55A6FEAEA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53" r="14178"/>
            <a:stretch/>
          </p:blipFill>
          <p:spPr>
            <a:xfrm>
              <a:off x="13114790" y="16504000"/>
              <a:ext cx="2024743" cy="914400"/>
            </a:xfrm>
            <a:prstGeom prst="rect">
              <a:avLst/>
            </a:prstGeom>
          </p:spPr>
        </p:pic>
        <p:pic>
          <p:nvPicPr>
            <p:cNvPr id="47" name="Picture 46" descr="Icon&#10;&#10;Description automatically generated">
              <a:extLst>
                <a:ext uri="{FF2B5EF4-FFF2-40B4-BE49-F238E27FC236}">
                  <a16:creationId xmlns:a16="http://schemas.microsoft.com/office/drawing/2014/main" id="{D4CC58F1-7C35-8701-4ABD-C940CFCCF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915" y="16504000"/>
              <a:ext cx="3153104" cy="914400"/>
            </a:xfrm>
            <a:prstGeom prst="rect">
              <a:avLst/>
            </a:prstGeom>
          </p:spPr>
        </p:pic>
        <p:pic>
          <p:nvPicPr>
            <p:cNvPr id="49" name="Picture 48" descr="Icon&#10;&#10;Description automatically generated">
              <a:extLst>
                <a:ext uri="{FF2B5EF4-FFF2-40B4-BE49-F238E27FC236}">
                  <a16:creationId xmlns:a16="http://schemas.microsoft.com/office/drawing/2014/main" id="{385CE658-904C-619B-B33B-F96DC92EE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90304" y="16504000"/>
              <a:ext cx="914400" cy="914400"/>
            </a:xfrm>
            <a:prstGeom prst="rect">
              <a:avLst/>
            </a:prstGeom>
          </p:spPr>
        </p:pic>
        <p:pic>
          <p:nvPicPr>
            <p:cNvPr id="57" name="Picture 56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A3BDFDB3-2896-2322-B9F6-341AE8959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9568" y="11056824"/>
              <a:ext cx="10924515" cy="5168310"/>
            </a:xfrm>
            <a:prstGeom prst="rect">
              <a:avLst/>
            </a:prstGeom>
          </p:spPr>
        </p:pic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E3C7F598-4BEE-F1E5-0B3C-599776C5664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782769" y="12872361"/>
            <a:ext cx="5728556" cy="4237701"/>
          </a:xfrm>
          <a:prstGeom prst="rect">
            <a:avLst/>
          </a:prstGeom>
        </p:spPr>
      </p:pic>
      <p:pic>
        <p:nvPicPr>
          <p:cNvPr id="67" name="Picture 66" descr="A picture containing outdoor object, night&#10;&#10;Description automatically generated">
            <a:extLst>
              <a:ext uri="{FF2B5EF4-FFF2-40B4-BE49-F238E27FC236}">
                <a16:creationId xmlns:a16="http://schemas.microsoft.com/office/drawing/2014/main" id="{8A08533E-E714-CBA6-05CE-A26E75BEA6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8529" y="9880866"/>
            <a:ext cx="3486733" cy="2644254"/>
          </a:xfrm>
          <a:prstGeom prst="rect">
            <a:avLst/>
          </a:prstGeom>
        </p:spPr>
      </p:pic>
      <p:pic>
        <p:nvPicPr>
          <p:cNvPr id="69" name="Picture 68" descr="A picture containing light, way, highway&#10;&#10;Description automatically generated">
            <a:extLst>
              <a:ext uri="{FF2B5EF4-FFF2-40B4-BE49-F238E27FC236}">
                <a16:creationId xmlns:a16="http://schemas.microsoft.com/office/drawing/2014/main" id="{7DDEA810-9CC9-7F8B-E35D-EE7F177084A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4118" y="9880866"/>
            <a:ext cx="2007207" cy="2644254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14D5288F-21FE-192B-2E24-8E2B526DE5DD}"/>
              </a:ext>
            </a:extLst>
          </p:cNvPr>
          <p:cNvSpPr txBox="1"/>
          <p:nvPr/>
        </p:nvSpPr>
        <p:spPr>
          <a:xfrm>
            <a:off x="19853624" y="12485537"/>
            <a:ext cx="1336542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i="1" dirty="0">
                <a:latin typeface="Georgia" panose="02040502050405020303" pitchFamily="18" charset="0"/>
                <a:ea typeface="Verdana" panose="020B0604030504040204" pitchFamily="34" charset="0"/>
              </a:rPr>
              <a:t>Galaxy Center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FFD1E38-0503-DDC7-654E-3FC69B68A016}"/>
              </a:ext>
            </a:extLst>
          </p:cNvPr>
          <p:cNvSpPr txBox="1"/>
          <p:nvPr/>
        </p:nvSpPr>
        <p:spPr>
          <a:xfrm>
            <a:off x="22839450" y="12525120"/>
            <a:ext cx="1336542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i="1" dirty="0">
                <a:latin typeface="Georgia" panose="02040502050405020303" pitchFamily="18" charset="0"/>
                <a:ea typeface="Verdana" panose="020B0604030504040204" pitchFamily="34" charset="0"/>
              </a:rPr>
              <a:t>My Systems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3298F0A-9DC0-8D3E-3684-5EE0A5D6A15B}"/>
              </a:ext>
            </a:extLst>
          </p:cNvPr>
          <p:cNvSpPr txBox="1"/>
          <p:nvPr/>
        </p:nvSpPr>
        <p:spPr>
          <a:xfrm>
            <a:off x="18778529" y="17045348"/>
            <a:ext cx="5789415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i="1" dirty="0">
                <a:latin typeface="Georgia" panose="02040502050405020303" pitchFamily="18" charset="0"/>
                <a:ea typeface="Verdana" panose="020B0604030504040204" pitchFamily="34" charset="0"/>
              </a:rPr>
              <a:t>My System Addresses, Coordinates &amp; Distance to Center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440C6A2-2FA9-9989-95D7-3FC5531F5477}"/>
              </a:ext>
            </a:extLst>
          </p:cNvPr>
          <p:cNvSpPr txBox="1"/>
          <p:nvPr/>
        </p:nvSpPr>
        <p:spPr>
          <a:xfrm>
            <a:off x="7436055" y="10267678"/>
            <a:ext cx="4901088" cy="586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i="1" dirty="0">
                <a:latin typeface="Georgia" panose="02040502050405020303" pitchFamily="18" charset="0"/>
                <a:ea typeface="Verdana" panose="020B0604030504040204" pitchFamily="34" charset="0"/>
              </a:rPr>
              <a:t>Average of Processed Training Glyphs</a:t>
            </a:r>
          </a:p>
          <a:p>
            <a:pPr>
              <a:lnSpc>
                <a:spcPct val="120000"/>
              </a:lnSpc>
            </a:pPr>
            <a:r>
              <a:rPr lang="en-US" sz="1400" i="1" dirty="0">
                <a:latin typeface="Georgia" panose="02040502050405020303" pitchFamily="18" charset="0"/>
                <a:ea typeface="Verdana" panose="020B0604030504040204" pitchFamily="34" charset="0"/>
              </a:rPr>
              <a:t>5719 images of 17 classes, 0-F hex + non-glyph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CE42FB6-E7C4-1A6C-A5B7-57445BCFD897}"/>
              </a:ext>
            </a:extLst>
          </p:cNvPr>
          <p:cNvSpPr txBox="1"/>
          <p:nvPr/>
        </p:nvSpPr>
        <p:spPr>
          <a:xfrm>
            <a:off x="7397034" y="6253689"/>
            <a:ext cx="5404566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i="1" dirty="0">
                <a:latin typeface="Georgia" panose="02040502050405020303" pitchFamily="18" charset="0"/>
                <a:ea typeface="Verdana" panose="020B0604030504040204" pitchFamily="34" charset="0"/>
              </a:rPr>
              <a:t>No Man’s Sky Screenshots with Glyph Addresses Enlarged Above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87A24E-506D-5160-4F39-67FE7B3753A3}"/>
              </a:ext>
            </a:extLst>
          </p:cNvPr>
          <p:cNvSpPr txBox="1"/>
          <p:nvPr/>
        </p:nvSpPr>
        <p:spPr>
          <a:xfrm>
            <a:off x="11021212" y="6832090"/>
            <a:ext cx="4149630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i="1" dirty="0">
                <a:latin typeface="Georgia" panose="02040502050405020303" pitchFamily="18" charset="0"/>
                <a:ea typeface="Verdana" panose="020B0604030504040204" pitchFamily="34" charset="0"/>
              </a:rPr>
              <a:t>Translating Glyph Addresses to Hex Equivalent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39F7B2-5332-45C3-0DC8-0BF4DB05A75E}"/>
              </a:ext>
            </a:extLst>
          </p:cNvPr>
          <p:cNvSpPr txBox="1"/>
          <p:nvPr/>
        </p:nvSpPr>
        <p:spPr>
          <a:xfrm>
            <a:off x="13704952" y="10282957"/>
            <a:ext cx="4334467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i="1" dirty="0">
                <a:latin typeface="Georgia" panose="02040502050405020303" pitchFamily="18" charset="0"/>
                <a:ea typeface="Verdana" panose="020B0604030504040204" pitchFamily="34" charset="0"/>
              </a:rPr>
              <a:t>(Actual coordinates are ones-complement of these)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C2D2B3-044B-9C7D-5663-169C5534D072}"/>
              </a:ext>
            </a:extLst>
          </p:cNvPr>
          <p:cNvSpPr txBox="1"/>
          <p:nvPr/>
        </p:nvSpPr>
        <p:spPr>
          <a:xfrm>
            <a:off x="9395418" y="16011962"/>
            <a:ext cx="6812359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i="1" dirty="0">
                <a:latin typeface="Georgia" panose="02040502050405020303" pitchFamily="18" charset="0"/>
                <a:ea typeface="Verdana" panose="020B0604030504040204" pitchFamily="34" charset="0"/>
              </a:rPr>
              <a:t>Check out the interactive dashboard at </a:t>
            </a:r>
            <a:r>
              <a:rPr lang="en-US" sz="1400" b="1" i="1" u="sng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  <a:ea typeface="Verdana" panose="020B0604030504040204" pitchFamily="34" charset="0"/>
              </a:rPr>
              <a:t>derekborders.pythonanywhere.com</a:t>
            </a:r>
          </a:p>
        </p:txBody>
      </p:sp>
    </p:spTree>
    <p:extLst>
      <p:ext uri="{BB962C8B-B14F-4D97-AF65-F5344CB8AC3E}">
        <p14:creationId xmlns:p14="http://schemas.microsoft.com/office/powerpoint/2010/main" val="3427053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939</TotalTime>
  <Words>301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Borders</dc:creator>
  <cp:lastModifiedBy>Derek Borders</cp:lastModifiedBy>
  <cp:revision>6</cp:revision>
  <cp:lastPrinted>2022-12-07T21:13:43Z</cp:lastPrinted>
  <dcterms:created xsi:type="dcterms:W3CDTF">2022-12-07T06:20:34Z</dcterms:created>
  <dcterms:modified xsi:type="dcterms:W3CDTF">2022-12-08T23:13:41Z</dcterms:modified>
</cp:coreProperties>
</file>