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7"/>
  </p:notesMasterIdLst>
  <p:handoutMasterIdLst>
    <p:handoutMasterId r:id="rId8"/>
  </p:handoutMasterIdLst>
  <p:sldIdLst>
    <p:sldId id="260" r:id="rId4"/>
    <p:sldId id="257" r:id="rId5"/>
    <p:sldId id="259" r:id="rId6"/>
  </p:sldIdLst>
  <p:sldSz cx="27432000" cy="16459200"/>
  <p:notesSz cx="7315200" cy="96012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63">
          <p15:clr>
            <a:srgbClr val="A4A3A4"/>
          </p15:clr>
        </p15:guide>
        <p15:guide id="6" pos="1691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80AD"/>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706" autoAdjust="0"/>
  </p:normalViewPr>
  <p:slideViewPr>
    <p:cSldViewPr snapToGrid="0" snapToObjects="1" showGuides="1">
      <p:cViewPr varScale="1">
        <p:scale>
          <a:sx n="47" d="100"/>
          <a:sy n="47" d="100"/>
        </p:scale>
        <p:origin x="168" y="40"/>
      </p:cViewPr>
      <p:guideLst>
        <p:guide orient="horz" pos="1659"/>
        <p:guide orient="horz" pos="144"/>
        <p:guide orient="horz" pos="10080"/>
        <p:guide orient="horz"/>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6CC2317-6751-4CD4-9995-8782DD78E936}" type="datetimeFigureOut">
              <a:rPr lang="en-US" smtClean="0"/>
              <a:pPr/>
              <a:t>12/6/2022</a:t>
            </a:fld>
            <a:endParaRPr lang="en-US" dirty="0"/>
          </a:p>
        </p:txBody>
      </p:sp>
      <p:sp>
        <p:nvSpPr>
          <p:cNvPr id="4" name="Slide Image Placeholder 3"/>
          <p:cNvSpPr>
            <a:spLocks noGrp="1" noRot="1" noChangeAspect="1"/>
          </p:cNvSpPr>
          <p:nvPr>
            <p:ph type="sldImg" idx="2"/>
          </p:nvPr>
        </p:nvSpPr>
        <p:spPr>
          <a:xfrm>
            <a:off x="657225" y="720725"/>
            <a:ext cx="600075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00142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2</a:t>
            </a:fld>
            <a:endParaRPr lang="en-US" dirty="0"/>
          </a:p>
        </p:txBody>
      </p:sp>
    </p:spTree>
    <p:extLst>
      <p:ext uri="{BB962C8B-B14F-4D97-AF65-F5344CB8AC3E}">
        <p14:creationId xmlns:p14="http://schemas.microsoft.com/office/powerpoint/2010/main" val="168740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3</a:t>
            </a:fld>
            <a:endParaRPr lang="en-US" dirty="0"/>
          </a:p>
        </p:txBody>
      </p:sp>
    </p:spTree>
    <p:extLst>
      <p:ext uri="{BB962C8B-B14F-4D97-AF65-F5344CB8AC3E}">
        <p14:creationId xmlns:p14="http://schemas.microsoft.com/office/powerpoint/2010/main" val="157913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849454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32869"/>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76461" y="9035724"/>
            <a:ext cx="849554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8799" y="8621486"/>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2" y="10733346"/>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2" y="10286703"/>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087450"/>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632869"/>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7" y="2632869"/>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7" y="3063161"/>
            <a:ext cx="848501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7" y="8605432"/>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69192" y="9056044"/>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7" y="12839700"/>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2337" y="13290312"/>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8308"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0789" y="2632869"/>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7812" y="7540814"/>
            <a:ext cx="628650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0293" y="710625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079512"/>
            <a:ext cx="1295003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7" y="2632869"/>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7" y="10987984"/>
            <a:ext cx="129500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0537372"/>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600583" y="2632869"/>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600583" y="308348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600583" y="713636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9011" y="758698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600583" y="1283970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99011" y="1329031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2" y="15922872"/>
            <a:ext cx="274320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918370" y="16156940"/>
            <a:ext cx="1571625" cy="191341"/>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sp>
        <p:nvSpPr>
          <p:cNvPr id="44" name="Rectangle 43"/>
          <p:cNvSpPr/>
          <p:nvPr userDrawn="1"/>
        </p:nvSpPr>
        <p:spPr>
          <a:xfrm>
            <a:off x="-1" y="-55064"/>
            <a:ext cx="274320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userDrawn="1"/>
        </p:nvSpPr>
        <p:spPr>
          <a:xfrm>
            <a:off x="1" y="2212339"/>
            <a:ext cx="274320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584473" y="2649220"/>
            <a:ext cx="6278488"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7236030" y="2649220"/>
            <a:ext cx="6278488"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userDrawn="1"/>
        </p:nvSpPr>
        <p:spPr>
          <a:xfrm>
            <a:off x="13910043" y="2649220"/>
            <a:ext cx="6278488"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userDrawn="1"/>
        </p:nvSpPr>
        <p:spPr>
          <a:xfrm>
            <a:off x="20578837" y="2649220"/>
            <a:ext cx="6278488"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2" name="Table 41">
            <a:extLst>
              <a:ext uri="{FF2B5EF4-FFF2-40B4-BE49-F238E27FC236}">
                <a16:creationId xmlns:a16="http://schemas.microsoft.com/office/drawing/2014/main" id="{7F87F2DD-9D72-4248-922A-B87AD9FE0989}"/>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E2FF428C-AAAF-EE44-835C-667F33652287}"/>
              </a:ext>
            </a:extLst>
          </p:cNvPr>
          <p:cNvGraphicFramePr>
            <a:graphicFrameLocks noGrp="1"/>
          </p:cNvGraphicFramePr>
          <p:nvPr userDrawn="1">
            <p:extLst>
              <p:ext uri="{D42A27DB-BD31-4B8C-83A1-F6EECF244321}">
                <p14:modId xmlns:p14="http://schemas.microsoft.com/office/powerpoint/2010/main" val="325726275"/>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2" y="15922872"/>
            <a:ext cx="274320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938690" y="16116300"/>
            <a:ext cx="1571625" cy="191341"/>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sp>
        <p:nvSpPr>
          <p:cNvPr id="43" name="Rectangle 42"/>
          <p:cNvSpPr/>
          <p:nvPr userDrawn="1"/>
        </p:nvSpPr>
        <p:spPr>
          <a:xfrm>
            <a:off x="-1" y="-55064"/>
            <a:ext cx="274320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userDrawn="1"/>
        </p:nvSpPr>
        <p:spPr>
          <a:xfrm>
            <a:off x="1" y="2212339"/>
            <a:ext cx="274320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userDrawn="1"/>
        </p:nvSpPr>
        <p:spPr>
          <a:xfrm>
            <a:off x="584473" y="2628900"/>
            <a:ext cx="8517410"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userDrawn="1"/>
        </p:nvSpPr>
        <p:spPr>
          <a:xfrm>
            <a:off x="9479937" y="2628900"/>
            <a:ext cx="849085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userDrawn="1"/>
        </p:nvSpPr>
        <p:spPr>
          <a:xfrm>
            <a:off x="18348847" y="2628900"/>
            <a:ext cx="849085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2" name="Table 61">
            <a:extLst>
              <a:ext uri="{FF2B5EF4-FFF2-40B4-BE49-F238E27FC236}">
                <a16:creationId xmlns:a16="http://schemas.microsoft.com/office/drawing/2014/main" id="{EDEE9978-67D4-974E-9339-C2766C76B868}"/>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32ADCEED-42D3-F24C-9370-4C18EFC53C8B}"/>
              </a:ext>
            </a:extLst>
          </p:cNvPr>
          <p:cNvGraphicFramePr>
            <a:graphicFrameLocks noGrp="1"/>
          </p:cNvGraphicFramePr>
          <p:nvPr userDrawn="1">
            <p:extLst>
              <p:ext uri="{D42A27DB-BD31-4B8C-83A1-F6EECF244321}">
                <p14:modId xmlns:p14="http://schemas.microsoft.com/office/powerpoint/2010/main" val="325726275"/>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74320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898050" y="16116300"/>
            <a:ext cx="1571625" cy="191341"/>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sp>
        <p:nvSpPr>
          <p:cNvPr id="38" name="Rectangle 37"/>
          <p:cNvSpPr/>
          <p:nvPr userDrawn="1"/>
        </p:nvSpPr>
        <p:spPr>
          <a:xfrm>
            <a:off x="-1" y="-55064"/>
            <a:ext cx="274320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1" y="2212339"/>
            <a:ext cx="274320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584473" y="2628900"/>
            <a:ext cx="627352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0586973" y="2628900"/>
            <a:ext cx="627352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7216277" y="2628900"/>
            <a:ext cx="13012420"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Table 50">
            <a:extLst>
              <a:ext uri="{FF2B5EF4-FFF2-40B4-BE49-F238E27FC236}">
                <a16:creationId xmlns:a16="http://schemas.microsoft.com/office/drawing/2014/main" id="{7F9B9B20-8A0A-AC4E-BAFA-3ED76AF58134}"/>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CDB2E870-7051-2C40-B2CA-74E701FB2CF8}"/>
              </a:ext>
            </a:extLst>
          </p:cNvPr>
          <p:cNvGraphicFramePr>
            <a:graphicFrameLocks noGrp="1"/>
          </p:cNvGraphicFramePr>
          <p:nvPr userDrawn="1">
            <p:extLst>
              <p:ext uri="{D42A27DB-BD31-4B8C-83A1-F6EECF244321}">
                <p14:modId xmlns:p14="http://schemas.microsoft.com/office/powerpoint/2010/main" val="325726275"/>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gif"/></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593217" y="3483368"/>
            <a:ext cx="6285508" cy="4459624"/>
          </a:xfrm>
        </p:spPr>
        <p:txBody>
          <a:bodyPr/>
          <a:lstStyle/>
          <a:p>
            <a:pPr>
              <a:lnSpc>
                <a:spcPts val="3000"/>
              </a:lnSpc>
              <a:spcBef>
                <a:spcPts val="0"/>
              </a:spcBef>
            </a:pPr>
            <a:r>
              <a:rPr lang="en-US" sz="2000" dirty="0">
                <a:solidFill>
                  <a:schemeClr val="accent5">
                    <a:lumMod val="50000"/>
                  </a:schemeClr>
                </a:solidFill>
              </a:rPr>
              <a:t>The Center for Healthy Communities (CHC) is a leader in nutrition education, food security and physical activity programs and policies addressing the needs of diverse populations locally, regionally, and internationally. </a:t>
            </a:r>
          </a:p>
          <a:p>
            <a:pPr>
              <a:lnSpc>
                <a:spcPts val="3000"/>
              </a:lnSpc>
              <a:spcBef>
                <a:spcPts val="0"/>
              </a:spcBef>
            </a:pPr>
            <a:endParaRPr lang="en-US" sz="2000" dirty="0">
              <a:solidFill>
                <a:schemeClr val="accent5">
                  <a:lumMod val="50000"/>
                </a:schemeClr>
              </a:solidFill>
            </a:endParaRPr>
          </a:p>
          <a:p>
            <a:pPr>
              <a:lnSpc>
                <a:spcPts val="3000"/>
              </a:lnSpc>
              <a:spcBef>
                <a:spcPts val="0"/>
              </a:spcBef>
            </a:pPr>
            <a:r>
              <a:rPr lang="en-US" sz="2000" dirty="0">
                <a:solidFill>
                  <a:schemeClr val="accent5">
                    <a:lumMod val="50000"/>
                  </a:schemeClr>
                </a:solidFill>
              </a:rPr>
              <a:t>This research focuses on CalFresh Outreach, a CHC program to create awareness for Californians who may be eligible for CalFresh Food benefits, also known as SNAP. CFO meetings and training activities are reported back to CHC as written descriptions, then manually labeled as pertaining to level 1, level 2, and level 3. </a:t>
            </a:r>
          </a:p>
        </p:txBody>
      </p:sp>
      <p:sp>
        <p:nvSpPr>
          <p:cNvPr id="351" name="Text Placeholder 350"/>
          <p:cNvSpPr>
            <a:spLocks noGrp="1"/>
          </p:cNvSpPr>
          <p:nvPr>
            <p:ph type="body" sz="quarter" idx="150"/>
          </p:nvPr>
        </p:nvSpPr>
        <p:spPr>
          <a:xfrm>
            <a:off x="3662362" y="904120"/>
            <a:ext cx="20107276" cy="598230"/>
          </a:xfrm>
        </p:spPr>
        <p:txBody>
          <a:bodyPr>
            <a:normAutofit/>
          </a:bodyPr>
          <a:lstStyle/>
          <a:p>
            <a:r>
              <a:rPr lang="en-US" sz="2800" dirty="0">
                <a:solidFill>
                  <a:schemeClr val="accent5">
                    <a:lumMod val="50000"/>
                  </a:schemeClr>
                </a:solidFill>
              </a:rPr>
              <a:t>Derek Borders, Brandon </a:t>
            </a:r>
            <a:r>
              <a:rPr lang="en-US" sz="2800" dirty="0" err="1">
                <a:solidFill>
                  <a:schemeClr val="accent5">
                    <a:lumMod val="50000"/>
                  </a:schemeClr>
                </a:solidFill>
              </a:rPr>
              <a:t>Trahms</a:t>
            </a:r>
            <a:endParaRPr lang="en-US" sz="2800" dirty="0">
              <a:solidFill>
                <a:schemeClr val="accent5">
                  <a:lumMod val="50000"/>
                </a:schemeClr>
              </a:solidFill>
            </a:endParaRPr>
          </a:p>
        </p:txBody>
      </p:sp>
      <p:sp>
        <p:nvSpPr>
          <p:cNvPr id="353" name="Text Placeholder 352"/>
          <p:cNvSpPr>
            <a:spLocks noGrp="1"/>
          </p:cNvSpPr>
          <p:nvPr>
            <p:ph type="body" sz="quarter" idx="185"/>
          </p:nvPr>
        </p:nvSpPr>
        <p:spPr>
          <a:xfrm>
            <a:off x="3068829" y="306908"/>
            <a:ext cx="21675342" cy="691388"/>
          </a:xfrm>
        </p:spPr>
        <p:txBody>
          <a:bodyPr>
            <a:normAutofit/>
          </a:bodyPr>
          <a:lstStyle/>
          <a:p>
            <a:r>
              <a:rPr lang="en-US" sz="3600" b="1" dirty="0">
                <a:solidFill>
                  <a:srgbClr val="5B80AD"/>
                </a:solidFill>
              </a:rPr>
              <a:t>Outreach Activity Level Modeling using Naive Bayes, K-Nearest Neighbors, and Random Forest Text Classification</a:t>
            </a:r>
          </a:p>
        </p:txBody>
      </p:sp>
      <p:pic>
        <p:nvPicPr>
          <p:cNvPr id="1028" name="Picture 4" descr="California State University, Chico - Wikipedia">
            <a:extLst>
              <a:ext uri="{FF2B5EF4-FFF2-40B4-BE49-F238E27FC236}">
                <a16:creationId xmlns:a16="http://schemas.microsoft.com/office/drawing/2014/main" id="{DA3DF3C8-2ADD-4146-A549-6E99177D07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116" y="165564"/>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10;&#10;Description automatically generated">
            <a:extLst>
              <a:ext uri="{FF2B5EF4-FFF2-40B4-BE49-F238E27FC236}">
                <a16:creationId xmlns:a16="http://schemas.microsoft.com/office/drawing/2014/main" id="{536659CC-46FB-45B3-B34C-9B4435D910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38084" y="165564"/>
            <a:ext cx="1831853" cy="1828800"/>
          </a:xfrm>
          <a:prstGeom prst="rect">
            <a:avLst/>
          </a:prstGeom>
        </p:spPr>
      </p:pic>
      <p:sp>
        <p:nvSpPr>
          <p:cNvPr id="34" name="Text Placeholder 298">
            <a:extLst>
              <a:ext uri="{FF2B5EF4-FFF2-40B4-BE49-F238E27FC236}">
                <a16:creationId xmlns:a16="http://schemas.microsoft.com/office/drawing/2014/main" id="{76255BC2-FDF2-4E6F-93BE-290F1F8B4F17}"/>
              </a:ext>
            </a:extLst>
          </p:cNvPr>
          <p:cNvSpPr txBox="1">
            <a:spLocks/>
          </p:cNvSpPr>
          <p:nvPr/>
        </p:nvSpPr>
        <p:spPr>
          <a:xfrm>
            <a:off x="560041" y="10935482"/>
            <a:ext cx="6318683" cy="839391"/>
          </a:xfrm>
          <a:prstGeom prst="rect">
            <a:avLst/>
          </a:prstGeom>
          <a:solidFill>
            <a:srgbClr val="5B80AD"/>
          </a:solidFill>
        </p:spPr>
        <p:txBody>
          <a:bodyPr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Objective</a:t>
            </a:r>
            <a:endParaRPr lang="en-US" u="none" dirty="0">
              <a:solidFill>
                <a:schemeClr val="bg1"/>
              </a:solidFill>
            </a:endParaRPr>
          </a:p>
        </p:txBody>
      </p:sp>
      <p:sp>
        <p:nvSpPr>
          <p:cNvPr id="37" name="Text Placeholder 298">
            <a:extLst>
              <a:ext uri="{FF2B5EF4-FFF2-40B4-BE49-F238E27FC236}">
                <a16:creationId xmlns:a16="http://schemas.microsoft.com/office/drawing/2014/main" id="{A2554C54-8D8B-4FC6-A67B-9061E021EAE6}"/>
              </a:ext>
            </a:extLst>
          </p:cNvPr>
          <p:cNvSpPr txBox="1">
            <a:spLocks/>
          </p:cNvSpPr>
          <p:nvPr/>
        </p:nvSpPr>
        <p:spPr>
          <a:xfrm>
            <a:off x="560042" y="2636318"/>
            <a:ext cx="6318683" cy="839391"/>
          </a:xfrm>
          <a:prstGeom prst="rect">
            <a:avLst/>
          </a:prstGeom>
          <a:solidFill>
            <a:srgbClr val="5B80AD"/>
          </a:solidFill>
        </p:spPr>
        <p:txBody>
          <a:bodyPr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Introduction</a:t>
            </a:r>
            <a:endParaRPr lang="en-US" u="none" dirty="0">
              <a:solidFill>
                <a:schemeClr val="bg1"/>
              </a:solidFill>
            </a:endParaRPr>
          </a:p>
        </p:txBody>
      </p:sp>
      <p:sp>
        <p:nvSpPr>
          <p:cNvPr id="39" name="Text Placeholder 297">
            <a:extLst>
              <a:ext uri="{FF2B5EF4-FFF2-40B4-BE49-F238E27FC236}">
                <a16:creationId xmlns:a16="http://schemas.microsoft.com/office/drawing/2014/main" id="{E0C8C59B-1673-494A-A286-ACB033EBCA38}"/>
              </a:ext>
            </a:extLst>
          </p:cNvPr>
          <p:cNvSpPr txBox="1">
            <a:spLocks/>
          </p:cNvSpPr>
          <p:nvPr/>
        </p:nvSpPr>
        <p:spPr>
          <a:xfrm>
            <a:off x="560041" y="11855759"/>
            <a:ext cx="6285508" cy="1381858"/>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ts val="3000"/>
              </a:lnSpc>
              <a:spcBef>
                <a:spcPts val="0"/>
              </a:spcBef>
            </a:pPr>
            <a:r>
              <a:rPr lang="en-US" sz="2000" dirty="0"/>
              <a:t>The overall goal of this project was to the use text classification models to predict partnership levels based on activity record descriptions. </a:t>
            </a:r>
            <a:endParaRPr lang="en-US" sz="1600" dirty="0"/>
          </a:p>
        </p:txBody>
      </p:sp>
      <p:sp>
        <p:nvSpPr>
          <p:cNvPr id="42" name="Text Placeholder 298">
            <a:extLst>
              <a:ext uri="{FF2B5EF4-FFF2-40B4-BE49-F238E27FC236}">
                <a16:creationId xmlns:a16="http://schemas.microsoft.com/office/drawing/2014/main" id="{5365ECF8-884B-47C1-9D76-2F20774CF6FC}"/>
              </a:ext>
            </a:extLst>
          </p:cNvPr>
          <p:cNvSpPr txBox="1">
            <a:spLocks/>
          </p:cNvSpPr>
          <p:nvPr/>
        </p:nvSpPr>
        <p:spPr>
          <a:xfrm>
            <a:off x="7223318" y="2636633"/>
            <a:ext cx="6309360" cy="839391"/>
          </a:xfrm>
          <a:prstGeom prst="rect">
            <a:avLst/>
          </a:prstGeom>
          <a:solidFill>
            <a:srgbClr val="5B80AD"/>
          </a:solidFill>
        </p:spPr>
        <p:txBody>
          <a:bodyPr wrap="square"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0"/>
              </a:spcBef>
            </a:pPr>
            <a:r>
              <a:rPr lang="en-US" sz="3600" u="none" dirty="0">
                <a:solidFill>
                  <a:schemeClr val="bg1"/>
                </a:solidFill>
              </a:rPr>
              <a:t>Methods</a:t>
            </a:r>
            <a:endParaRPr lang="en-US" u="none" dirty="0">
              <a:solidFill>
                <a:schemeClr val="bg1"/>
              </a:solidFill>
            </a:endParaRPr>
          </a:p>
        </p:txBody>
      </p:sp>
      <p:sp>
        <p:nvSpPr>
          <p:cNvPr id="43" name="Text Placeholder 297">
            <a:extLst>
              <a:ext uri="{FF2B5EF4-FFF2-40B4-BE49-F238E27FC236}">
                <a16:creationId xmlns:a16="http://schemas.microsoft.com/office/drawing/2014/main" id="{5165C2F1-2EF5-4B00-B6A6-817486F0F47E}"/>
              </a:ext>
            </a:extLst>
          </p:cNvPr>
          <p:cNvSpPr txBox="1">
            <a:spLocks/>
          </p:cNvSpPr>
          <p:nvPr/>
        </p:nvSpPr>
        <p:spPr>
          <a:xfrm>
            <a:off x="7223318" y="3385575"/>
            <a:ext cx="6285508" cy="92615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3200" b="1" dirty="0">
                <a:latin typeface="+mj-lt"/>
              </a:rPr>
              <a:t>General Approach</a:t>
            </a:r>
          </a:p>
        </p:txBody>
      </p:sp>
      <p:pic>
        <p:nvPicPr>
          <p:cNvPr id="1030" name="Picture 6">
            <a:extLst>
              <a:ext uri="{FF2B5EF4-FFF2-40B4-BE49-F238E27FC236}">
                <a16:creationId xmlns:a16="http://schemas.microsoft.com/office/drawing/2014/main" id="{B7A78B28-E47C-4562-861F-04D883339F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9924" y="4274683"/>
            <a:ext cx="5744650" cy="2268311"/>
          </a:xfrm>
          <a:prstGeom prst="rect">
            <a:avLst/>
          </a:prstGeom>
          <a:noFill/>
          <a:extLst>
            <a:ext uri="{909E8E84-426E-40DD-AFC4-6F175D3DCCD1}">
              <a14:hiddenFill xmlns:a14="http://schemas.microsoft.com/office/drawing/2010/main">
                <a:solidFill>
                  <a:srgbClr val="FFFFFF"/>
                </a:solidFill>
              </a14:hiddenFill>
            </a:ext>
          </a:extLst>
        </p:spPr>
      </p:pic>
      <p:sp>
        <p:nvSpPr>
          <p:cNvPr id="46" name="Text Placeholder 298">
            <a:extLst>
              <a:ext uri="{FF2B5EF4-FFF2-40B4-BE49-F238E27FC236}">
                <a16:creationId xmlns:a16="http://schemas.microsoft.com/office/drawing/2014/main" id="{4AE60237-7C14-4ABD-B330-3D24EE3B1FE4}"/>
              </a:ext>
            </a:extLst>
          </p:cNvPr>
          <p:cNvSpPr txBox="1">
            <a:spLocks/>
          </p:cNvSpPr>
          <p:nvPr/>
        </p:nvSpPr>
        <p:spPr>
          <a:xfrm>
            <a:off x="564189" y="13607269"/>
            <a:ext cx="6318683" cy="839391"/>
          </a:xfrm>
          <a:prstGeom prst="rect">
            <a:avLst/>
          </a:prstGeom>
          <a:solidFill>
            <a:srgbClr val="5B80AD"/>
          </a:solidFill>
        </p:spPr>
        <p:txBody>
          <a:bodyPr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Data</a:t>
            </a:r>
            <a:endParaRPr lang="en-US" u="none" dirty="0">
              <a:solidFill>
                <a:schemeClr val="bg1"/>
              </a:solidFill>
            </a:endParaRPr>
          </a:p>
        </p:txBody>
      </p:sp>
      <p:sp>
        <p:nvSpPr>
          <p:cNvPr id="47" name="Text Placeholder 297">
            <a:extLst>
              <a:ext uri="{FF2B5EF4-FFF2-40B4-BE49-F238E27FC236}">
                <a16:creationId xmlns:a16="http://schemas.microsoft.com/office/drawing/2014/main" id="{7265BC5B-8399-477F-8EA1-350386C83345}"/>
              </a:ext>
            </a:extLst>
          </p:cNvPr>
          <p:cNvSpPr txBox="1">
            <a:spLocks/>
          </p:cNvSpPr>
          <p:nvPr/>
        </p:nvSpPr>
        <p:spPr>
          <a:xfrm>
            <a:off x="560041" y="14445741"/>
            <a:ext cx="6285508" cy="131023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1000 activity record descriptions (660 unique)</a:t>
            </a:r>
          </a:p>
          <a:p>
            <a:pPr marL="342900" indent="-342900">
              <a:buFont typeface="Arial" panose="020B0604020202020204" pitchFamily="34" charset="0"/>
              <a:buChar char="•"/>
            </a:pPr>
            <a:r>
              <a:rPr lang="en-US" sz="2000" dirty="0"/>
              <a:t>50 hand-labeled by CFO staff</a:t>
            </a:r>
          </a:p>
          <a:p>
            <a:pPr marL="342900" indent="-342900">
              <a:buFont typeface="Arial" panose="020B0604020202020204" pitchFamily="34" charset="0"/>
              <a:buChar char="•"/>
            </a:pPr>
            <a:r>
              <a:rPr lang="en-US" sz="2000" dirty="0"/>
              <a:t>38 Keywords associated with levels 1, 2, 3</a:t>
            </a:r>
            <a:r>
              <a:rPr lang="en-US" sz="1600" dirty="0"/>
              <a:t> </a:t>
            </a:r>
            <a:endParaRPr lang="en-US" sz="2000" dirty="0"/>
          </a:p>
        </p:txBody>
      </p:sp>
      <p:sp>
        <p:nvSpPr>
          <p:cNvPr id="48" name="Text Placeholder 297">
            <a:extLst>
              <a:ext uri="{FF2B5EF4-FFF2-40B4-BE49-F238E27FC236}">
                <a16:creationId xmlns:a16="http://schemas.microsoft.com/office/drawing/2014/main" id="{C7D15AA1-1100-481B-A04E-1F785CAD9EE5}"/>
              </a:ext>
            </a:extLst>
          </p:cNvPr>
          <p:cNvSpPr txBox="1">
            <a:spLocks/>
          </p:cNvSpPr>
          <p:nvPr/>
        </p:nvSpPr>
        <p:spPr>
          <a:xfrm>
            <a:off x="7255673" y="6846244"/>
            <a:ext cx="6285508" cy="756238"/>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3200" b="1" dirty="0">
                <a:latin typeface="+mj-lt"/>
              </a:rPr>
              <a:t>Cleaning &amp; Preprocessing</a:t>
            </a:r>
            <a:endParaRPr lang="en-US" sz="3200" dirty="0">
              <a:solidFill>
                <a:prstClr val="black"/>
              </a:solidFill>
              <a:latin typeface="+mn-lt"/>
              <a:cs typeface="+mn-cs"/>
            </a:endParaRPr>
          </a:p>
        </p:txBody>
      </p:sp>
      <p:sp>
        <p:nvSpPr>
          <p:cNvPr id="49" name="Text Placeholder 297">
            <a:extLst>
              <a:ext uri="{FF2B5EF4-FFF2-40B4-BE49-F238E27FC236}">
                <a16:creationId xmlns:a16="http://schemas.microsoft.com/office/drawing/2014/main" id="{A902BFB4-22CC-45E8-A140-929CA7239D17}"/>
              </a:ext>
            </a:extLst>
          </p:cNvPr>
          <p:cNvSpPr txBox="1">
            <a:spLocks/>
          </p:cNvSpPr>
          <p:nvPr/>
        </p:nvSpPr>
        <p:spPr>
          <a:xfrm>
            <a:off x="7223317" y="7429861"/>
            <a:ext cx="6285508" cy="131023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Convert to all lowercase</a:t>
            </a:r>
          </a:p>
          <a:p>
            <a:pPr marL="342900" indent="-342900">
              <a:buFont typeface="Arial" panose="020B0604020202020204" pitchFamily="34" charset="0"/>
              <a:buChar char="•"/>
            </a:pPr>
            <a:r>
              <a:rPr lang="en-US" sz="2000" dirty="0"/>
              <a:t>Remove excess whitespace and punctuation</a:t>
            </a:r>
          </a:p>
          <a:p>
            <a:pPr marL="342900" indent="-342900">
              <a:buFont typeface="Arial" panose="020B0604020202020204" pitchFamily="34" charset="0"/>
              <a:buChar char="•"/>
            </a:pPr>
            <a:r>
              <a:rPr lang="en-US" sz="2000" dirty="0"/>
              <a:t>Remove common ‘stop words’ (using snowball list)</a:t>
            </a:r>
          </a:p>
        </p:txBody>
      </p:sp>
      <p:sp>
        <p:nvSpPr>
          <p:cNvPr id="50" name="Text Placeholder 297">
            <a:extLst>
              <a:ext uri="{FF2B5EF4-FFF2-40B4-BE49-F238E27FC236}">
                <a16:creationId xmlns:a16="http://schemas.microsoft.com/office/drawing/2014/main" id="{05266670-54E5-4304-A071-01C278E319C6}"/>
              </a:ext>
            </a:extLst>
          </p:cNvPr>
          <p:cNvSpPr txBox="1">
            <a:spLocks/>
          </p:cNvSpPr>
          <p:nvPr/>
        </p:nvSpPr>
        <p:spPr>
          <a:xfrm>
            <a:off x="7239084" y="9052549"/>
            <a:ext cx="6285508" cy="756238"/>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3200" b="1" dirty="0">
                <a:latin typeface="+mj-lt"/>
              </a:rPr>
              <a:t>Training Data</a:t>
            </a:r>
            <a:endParaRPr lang="en-US" sz="3200" dirty="0">
              <a:solidFill>
                <a:prstClr val="black"/>
              </a:solidFill>
              <a:latin typeface="+mn-lt"/>
              <a:cs typeface="+mn-cs"/>
            </a:endParaRPr>
          </a:p>
        </p:txBody>
      </p:sp>
      <p:sp>
        <p:nvSpPr>
          <p:cNvPr id="51" name="Text Placeholder 297">
            <a:extLst>
              <a:ext uri="{FF2B5EF4-FFF2-40B4-BE49-F238E27FC236}">
                <a16:creationId xmlns:a16="http://schemas.microsoft.com/office/drawing/2014/main" id="{42277AEA-A755-4DDE-AE61-8A623F424D16}"/>
              </a:ext>
            </a:extLst>
          </p:cNvPr>
          <p:cNvSpPr txBox="1">
            <a:spLocks/>
          </p:cNvSpPr>
          <p:nvPr/>
        </p:nvSpPr>
        <p:spPr>
          <a:xfrm>
            <a:off x="7206728" y="9628167"/>
            <a:ext cx="6285508" cy="1987344"/>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Filter using keyword lists to find descriptions having words from only one level’s list. (Exclusive Match)</a:t>
            </a:r>
          </a:p>
          <a:p>
            <a:pPr marL="342900" indent="-342900">
              <a:buFont typeface="Arial" panose="020B0604020202020204" pitchFamily="34" charset="0"/>
              <a:buChar char="•"/>
            </a:pPr>
            <a:r>
              <a:rPr lang="en-US" sz="2000" dirty="0"/>
              <a:t>Find long (&gt;7 word) descriptions having no keywords</a:t>
            </a:r>
          </a:p>
          <a:p>
            <a:pPr marL="342900" indent="-342900">
              <a:buFont typeface="Arial" panose="020B0604020202020204" pitchFamily="34" charset="0"/>
              <a:buChar char="•"/>
            </a:pPr>
            <a:r>
              <a:rPr lang="en-US" sz="2000" dirty="0"/>
              <a:t>Have non-match list labeled manually (Hand Labeled)</a:t>
            </a:r>
          </a:p>
          <a:p>
            <a:pPr marL="342900" indent="-342900">
              <a:buFont typeface="Arial" panose="020B0604020202020204" pitchFamily="34" charset="0"/>
              <a:buChar char="•"/>
            </a:pPr>
            <a:r>
              <a:rPr lang="en-US" sz="2000" dirty="0"/>
              <a:t>Training = Exclusive Match + Hand Labeled</a:t>
            </a:r>
          </a:p>
        </p:txBody>
      </p:sp>
      <p:sp>
        <p:nvSpPr>
          <p:cNvPr id="52" name="Text Placeholder 297">
            <a:extLst>
              <a:ext uri="{FF2B5EF4-FFF2-40B4-BE49-F238E27FC236}">
                <a16:creationId xmlns:a16="http://schemas.microsoft.com/office/drawing/2014/main" id="{AA331B8A-D9DE-4B4D-BD88-9FBED460AE29}"/>
              </a:ext>
            </a:extLst>
          </p:cNvPr>
          <p:cNvSpPr txBox="1">
            <a:spLocks/>
          </p:cNvSpPr>
          <p:nvPr/>
        </p:nvSpPr>
        <p:spPr>
          <a:xfrm>
            <a:off x="7255673" y="11967820"/>
            <a:ext cx="6285508" cy="756238"/>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0"/>
              </a:spcBef>
            </a:pPr>
            <a:r>
              <a:rPr lang="en-US" sz="3200" b="1" dirty="0">
                <a:latin typeface="+mj-lt"/>
              </a:rPr>
              <a:t>Word Frequency</a:t>
            </a:r>
            <a:endParaRPr lang="en-US" sz="3200" dirty="0">
              <a:solidFill>
                <a:prstClr val="black"/>
              </a:solidFill>
              <a:latin typeface="+mn-lt"/>
              <a:cs typeface="+mn-cs"/>
            </a:endParaRPr>
          </a:p>
        </p:txBody>
      </p:sp>
      <p:sp>
        <p:nvSpPr>
          <p:cNvPr id="53" name="Text Placeholder 297">
            <a:extLst>
              <a:ext uri="{FF2B5EF4-FFF2-40B4-BE49-F238E27FC236}">
                <a16:creationId xmlns:a16="http://schemas.microsoft.com/office/drawing/2014/main" id="{D7CB1BBB-723A-4E3B-99CA-9166AE2A6ED2}"/>
              </a:ext>
            </a:extLst>
          </p:cNvPr>
          <p:cNvSpPr txBox="1">
            <a:spLocks/>
          </p:cNvSpPr>
          <p:nvPr/>
        </p:nvSpPr>
        <p:spPr>
          <a:xfrm>
            <a:off x="7276409" y="12497766"/>
            <a:ext cx="6285508" cy="3305462"/>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ts val="3000"/>
              </a:lnSpc>
              <a:spcBef>
                <a:spcPts val="0"/>
              </a:spcBef>
            </a:pPr>
            <a:r>
              <a:rPr lang="en-US" sz="2000" dirty="0"/>
              <a:t>Though three different models were employed, each followed the basic approach of comparing word frequency in a test description to word frequency in the different levels of the descriptions in the training data. The models treat the words in the full training set as dimensions and the counts for descriptions as coordinates along these dimensions. The models diverge in how they classify entries based on this high dimensional parameter space.</a:t>
            </a:r>
          </a:p>
        </p:txBody>
      </p:sp>
      <p:sp>
        <p:nvSpPr>
          <p:cNvPr id="56" name="Text Placeholder 298">
            <a:extLst>
              <a:ext uri="{FF2B5EF4-FFF2-40B4-BE49-F238E27FC236}">
                <a16:creationId xmlns:a16="http://schemas.microsoft.com/office/drawing/2014/main" id="{EF77F33F-BBE6-4E1C-B804-5F4F84AF57D3}"/>
              </a:ext>
            </a:extLst>
          </p:cNvPr>
          <p:cNvSpPr txBox="1">
            <a:spLocks/>
          </p:cNvSpPr>
          <p:nvPr/>
        </p:nvSpPr>
        <p:spPr>
          <a:xfrm>
            <a:off x="13884269" y="2636633"/>
            <a:ext cx="6324415" cy="839391"/>
          </a:xfrm>
          <a:prstGeom prst="rect">
            <a:avLst/>
          </a:prstGeom>
          <a:solidFill>
            <a:srgbClr val="5B80AD"/>
          </a:solidFill>
        </p:spPr>
        <p:txBody>
          <a:bodyPr wrap="square"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Models</a:t>
            </a:r>
            <a:endParaRPr lang="en-US" u="none" dirty="0">
              <a:solidFill>
                <a:schemeClr val="bg1"/>
              </a:solidFill>
            </a:endParaRPr>
          </a:p>
        </p:txBody>
      </p:sp>
      <p:sp>
        <p:nvSpPr>
          <p:cNvPr id="57" name="Text Placeholder 297">
            <a:extLst>
              <a:ext uri="{FF2B5EF4-FFF2-40B4-BE49-F238E27FC236}">
                <a16:creationId xmlns:a16="http://schemas.microsoft.com/office/drawing/2014/main" id="{FF3FC66A-7702-498F-AAA2-C6802EFECBE6}"/>
              </a:ext>
            </a:extLst>
          </p:cNvPr>
          <p:cNvSpPr txBox="1">
            <a:spLocks/>
          </p:cNvSpPr>
          <p:nvPr/>
        </p:nvSpPr>
        <p:spPr>
          <a:xfrm>
            <a:off x="13923176" y="3651918"/>
            <a:ext cx="6285508" cy="756238"/>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3200" b="1" dirty="0">
                <a:latin typeface="+mj-lt"/>
              </a:rPr>
              <a:t>Naïve Bayes</a:t>
            </a:r>
            <a:endParaRPr lang="en-US" sz="3200" dirty="0">
              <a:solidFill>
                <a:prstClr val="black"/>
              </a:solidFill>
              <a:latin typeface="+mn-lt"/>
              <a:cs typeface="+mn-cs"/>
            </a:endParaRPr>
          </a:p>
        </p:txBody>
      </p:sp>
      <p:sp>
        <p:nvSpPr>
          <p:cNvPr id="58" name="Text Placeholder 297">
            <a:extLst>
              <a:ext uri="{FF2B5EF4-FFF2-40B4-BE49-F238E27FC236}">
                <a16:creationId xmlns:a16="http://schemas.microsoft.com/office/drawing/2014/main" id="{D41BDF18-D3FB-4369-8791-8C7D83D16FFB}"/>
              </a:ext>
            </a:extLst>
          </p:cNvPr>
          <p:cNvSpPr txBox="1">
            <a:spLocks/>
          </p:cNvSpPr>
          <p:nvPr/>
        </p:nvSpPr>
        <p:spPr>
          <a:xfrm>
            <a:off x="13946078" y="9223698"/>
            <a:ext cx="4521144" cy="2151300"/>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ts val="3000"/>
              </a:lnSpc>
              <a:spcBef>
                <a:spcPts val="0"/>
              </a:spcBef>
            </a:pPr>
            <a:r>
              <a:rPr lang="en-US" sz="2000" dirty="0"/>
              <a:t>Combines individual results from many decision tree classifiers. Decision trees make a series of splits (decisions) based on how many training points fall into each group for a potential split. </a:t>
            </a:r>
          </a:p>
        </p:txBody>
      </p:sp>
      <p:pic>
        <p:nvPicPr>
          <p:cNvPr id="26" name="Picture 25" descr="Chart, background pattern, bar chart&#10;&#10;Description automatically generated">
            <a:extLst>
              <a:ext uri="{FF2B5EF4-FFF2-40B4-BE49-F238E27FC236}">
                <a16:creationId xmlns:a16="http://schemas.microsoft.com/office/drawing/2014/main" id="{38E0229E-B3E8-460C-BAD6-5A4E9EF8F0E7}"/>
              </a:ext>
            </a:extLst>
          </p:cNvPr>
          <p:cNvPicPr>
            <a:picLocks noChangeAspect="1"/>
          </p:cNvPicPr>
          <p:nvPr/>
        </p:nvPicPr>
        <p:blipFill rotWithShape="1">
          <a:blip r:embed="rId6">
            <a:extLst>
              <a:ext uri="{28A0092B-C50C-407E-A947-70E740481C1C}">
                <a14:useLocalDpi xmlns:a14="http://schemas.microsoft.com/office/drawing/2010/main" val="0"/>
              </a:ext>
            </a:extLst>
          </a:blip>
          <a:srcRect t="6888"/>
          <a:stretch/>
        </p:blipFill>
        <p:spPr>
          <a:xfrm>
            <a:off x="20623034" y="3690368"/>
            <a:ext cx="2527754" cy="2521746"/>
          </a:xfrm>
          <a:prstGeom prst="rect">
            <a:avLst/>
          </a:prstGeom>
        </p:spPr>
      </p:pic>
      <p:sp>
        <p:nvSpPr>
          <p:cNvPr id="65" name="Text Placeholder 298">
            <a:extLst>
              <a:ext uri="{FF2B5EF4-FFF2-40B4-BE49-F238E27FC236}">
                <a16:creationId xmlns:a16="http://schemas.microsoft.com/office/drawing/2014/main" id="{F6CC12AF-509A-4E6C-A254-D392AF25DA95}"/>
              </a:ext>
            </a:extLst>
          </p:cNvPr>
          <p:cNvSpPr txBox="1">
            <a:spLocks/>
          </p:cNvSpPr>
          <p:nvPr/>
        </p:nvSpPr>
        <p:spPr>
          <a:xfrm>
            <a:off x="20560577" y="2636633"/>
            <a:ext cx="6309360" cy="839391"/>
          </a:xfrm>
          <a:prstGeom prst="rect">
            <a:avLst/>
          </a:prstGeom>
          <a:solidFill>
            <a:srgbClr val="5B80AD"/>
          </a:solidFill>
        </p:spPr>
        <p:txBody>
          <a:bodyPr wrap="square"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Results</a:t>
            </a:r>
            <a:endParaRPr lang="en-US" u="none" dirty="0">
              <a:solidFill>
                <a:schemeClr val="bg1"/>
              </a:solidFill>
            </a:endParaRPr>
          </a:p>
        </p:txBody>
      </p:sp>
      <p:sp>
        <p:nvSpPr>
          <p:cNvPr id="66" name="Text Placeholder 297">
            <a:extLst>
              <a:ext uri="{FF2B5EF4-FFF2-40B4-BE49-F238E27FC236}">
                <a16:creationId xmlns:a16="http://schemas.microsoft.com/office/drawing/2014/main" id="{6BE8710F-51F5-42B6-B23C-3D7B92A330B3}"/>
              </a:ext>
            </a:extLst>
          </p:cNvPr>
          <p:cNvSpPr txBox="1">
            <a:spLocks/>
          </p:cNvSpPr>
          <p:nvPr/>
        </p:nvSpPr>
        <p:spPr>
          <a:xfrm>
            <a:off x="23150788" y="3542098"/>
            <a:ext cx="3573608" cy="2536020"/>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ts val="3000"/>
              </a:lnSpc>
              <a:spcBef>
                <a:spcPts val="0"/>
              </a:spcBef>
            </a:pPr>
            <a:r>
              <a:rPr lang="en-US" sz="2000" dirty="0"/>
              <a:t>Naïve Bayes classifies almost every description as level 1 or 3. This is not overly surprising NB is known to struggle when trained with unbalanced training classes.</a:t>
            </a:r>
          </a:p>
        </p:txBody>
      </p:sp>
      <p:sp>
        <p:nvSpPr>
          <p:cNvPr id="75" name="Text Placeholder 297">
            <a:extLst>
              <a:ext uri="{FF2B5EF4-FFF2-40B4-BE49-F238E27FC236}">
                <a16:creationId xmlns:a16="http://schemas.microsoft.com/office/drawing/2014/main" id="{88503CA4-8D15-41BA-98B9-D7AFFCD19331}"/>
              </a:ext>
            </a:extLst>
          </p:cNvPr>
          <p:cNvSpPr txBox="1">
            <a:spLocks/>
          </p:cNvSpPr>
          <p:nvPr/>
        </p:nvSpPr>
        <p:spPr>
          <a:xfrm>
            <a:off x="13884269" y="8784407"/>
            <a:ext cx="6285508" cy="756238"/>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3200" b="1" dirty="0">
                <a:latin typeface="+mj-lt"/>
              </a:rPr>
              <a:t>Random Forest</a:t>
            </a:r>
            <a:endParaRPr lang="en-US" sz="3200" dirty="0">
              <a:solidFill>
                <a:prstClr val="black"/>
              </a:solidFill>
              <a:latin typeface="+mn-lt"/>
              <a:cs typeface="+mn-cs"/>
            </a:endParaRPr>
          </a:p>
        </p:txBody>
      </p:sp>
      <p:sp>
        <p:nvSpPr>
          <p:cNvPr id="82" name="Text Placeholder 297">
            <a:extLst>
              <a:ext uri="{FF2B5EF4-FFF2-40B4-BE49-F238E27FC236}">
                <a16:creationId xmlns:a16="http://schemas.microsoft.com/office/drawing/2014/main" id="{FCF056DC-0C9D-4E6F-9BE3-0F7FF9806CB1}"/>
              </a:ext>
            </a:extLst>
          </p:cNvPr>
          <p:cNvSpPr txBox="1">
            <a:spLocks/>
          </p:cNvSpPr>
          <p:nvPr/>
        </p:nvSpPr>
        <p:spPr>
          <a:xfrm>
            <a:off x="20560376" y="6575249"/>
            <a:ext cx="3941811" cy="2151300"/>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ts val="3000"/>
              </a:lnSpc>
              <a:spcBef>
                <a:spcPts val="0"/>
              </a:spcBef>
            </a:pPr>
            <a:r>
              <a:rPr lang="en-US" sz="2000" dirty="0" err="1"/>
              <a:t>kNN</a:t>
            </a:r>
            <a:r>
              <a:rPr lang="en-US" sz="2000" dirty="0"/>
              <a:t> struggles because of the ‘curse of dimensionality’. When there are few samples and many parameters the neighborhood similarity breaks down. </a:t>
            </a:r>
          </a:p>
        </p:txBody>
      </p:sp>
      <p:sp>
        <p:nvSpPr>
          <p:cNvPr id="84" name="Text Placeholder 297">
            <a:extLst>
              <a:ext uri="{FF2B5EF4-FFF2-40B4-BE49-F238E27FC236}">
                <a16:creationId xmlns:a16="http://schemas.microsoft.com/office/drawing/2014/main" id="{D977F60B-D6B2-4C14-895C-593005FF2682}"/>
              </a:ext>
            </a:extLst>
          </p:cNvPr>
          <p:cNvSpPr txBox="1">
            <a:spLocks/>
          </p:cNvSpPr>
          <p:nvPr/>
        </p:nvSpPr>
        <p:spPr>
          <a:xfrm>
            <a:off x="23150788" y="9263157"/>
            <a:ext cx="3573608" cy="2151300"/>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ts val="3000"/>
              </a:lnSpc>
              <a:spcBef>
                <a:spcPts val="0"/>
              </a:spcBef>
            </a:pPr>
            <a:r>
              <a:rPr lang="en-US" sz="2000" dirty="0"/>
              <a:t>Random forest looks closest to our expected distribution with relatively few (but not zero) level 3s, more level 2s, and mostly level 1s.</a:t>
            </a:r>
          </a:p>
        </p:txBody>
      </p:sp>
      <p:pic>
        <p:nvPicPr>
          <p:cNvPr id="36" name="Picture 35">
            <a:extLst>
              <a:ext uri="{FF2B5EF4-FFF2-40B4-BE49-F238E27FC236}">
                <a16:creationId xmlns:a16="http://schemas.microsoft.com/office/drawing/2014/main" id="{F707A95C-B6DF-4DAC-87D2-8E731CC4B0DE}"/>
              </a:ext>
            </a:extLst>
          </p:cNvPr>
          <p:cNvPicPr>
            <a:picLocks noChangeAspect="1"/>
          </p:cNvPicPr>
          <p:nvPr/>
        </p:nvPicPr>
        <p:blipFill>
          <a:blip r:embed="rId7"/>
          <a:stretch>
            <a:fillRect/>
          </a:stretch>
        </p:blipFill>
        <p:spPr>
          <a:xfrm>
            <a:off x="24485599" y="6723042"/>
            <a:ext cx="2353183" cy="2236514"/>
          </a:xfrm>
          <a:prstGeom prst="rect">
            <a:avLst/>
          </a:prstGeom>
        </p:spPr>
      </p:pic>
      <p:sp>
        <p:nvSpPr>
          <p:cNvPr id="90" name="Text Placeholder 297">
            <a:extLst>
              <a:ext uri="{FF2B5EF4-FFF2-40B4-BE49-F238E27FC236}">
                <a16:creationId xmlns:a16="http://schemas.microsoft.com/office/drawing/2014/main" id="{4C8B40B0-98D1-4C50-8E95-22FF61AA30AF}"/>
              </a:ext>
            </a:extLst>
          </p:cNvPr>
          <p:cNvSpPr txBox="1">
            <a:spLocks/>
          </p:cNvSpPr>
          <p:nvPr/>
        </p:nvSpPr>
        <p:spPr>
          <a:xfrm>
            <a:off x="13908121" y="6575249"/>
            <a:ext cx="6285508" cy="831862"/>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3200" b="1" dirty="0">
                <a:latin typeface="+mj-lt"/>
              </a:rPr>
              <a:t>K-Nearest Neighbor</a:t>
            </a:r>
            <a:endParaRPr lang="en-US" sz="3200" dirty="0">
              <a:solidFill>
                <a:prstClr val="black"/>
              </a:solidFill>
              <a:latin typeface="+mn-lt"/>
              <a:cs typeface="+mn-cs"/>
            </a:endParaRPr>
          </a:p>
        </p:txBody>
      </p:sp>
      <p:sp>
        <p:nvSpPr>
          <p:cNvPr id="91" name="Text Placeholder 297">
            <a:extLst>
              <a:ext uri="{FF2B5EF4-FFF2-40B4-BE49-F238E27FC236}">
                <a16:creationId xmlns:a16="http://schemas.microsoft.com/office/drawing/2014/main" id="{601870E4-70BC-4BF8-A593-37798D204199}"/>
              </a:ext>
            </a:extLst>
          </p:cNvPr>
          <p:cNvSpPr txBox="1">
            <a:spLocks/>
          </p:cNvSpPr>
          <p:nvPr/>
        </p:nvSpPr>
        <p:spPr>
          <a:xfrm>
            <a:off x="13922378" y="7101793"/>
            <a:ext cx="3335963" cy="1381858"/>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ts val="3000"/>
              </a:lnSpc>
            </a:pPr>
            <a:r>
              <a:rPr lang="en-US" sz="2000" dirty="0"/>
              <a:t>Decides based on the most common class of the nearest k points from the training set.</a:t>
            </a:r>
          </a:p>
        </p:txBody>
      </p:sp>
      <p:grpSp>
        <p:nvGrpSpPr>
          <p:cNvPr id="2" name="Group 1">
            <a:extLst>
              <a:ext uri="{FF2B5EF4-FFF2-40B4-BE49-F238E27FC236}">
                <a16:creationId xmlns:a16="http://schemas.microsoft.com/office/drawing/2014/main" id="{19205A11-2BC4-43F8-A86B-5E41562BB2B9}"/>
              </a:ext>
            </a:extLst>
          </p:cNvPr>
          <p:cNvGrpSpPr>
            <a:grpSpLocks noChangeAspect="1"/>
          </p:cNvGrpSpPr>
          <p:nvPr/>
        </p:nvGrpSpPr>
        <p:grpSpPr>
          <a:xfrm>
            <a:off x="18297829" y="9567618"/>
            <a:ext cx="1820571" cy="1619471"/>
            <a:chOff x="16289480" y="12513635"/>
            <a:chExt cx="3870260" cy="3442753"/>
          </a:xfrm>
        </p:grpSpPr>
        <p:pic>
          <p:nvPicPr>
            <p:cNvPr id="1036" name="Picture 12">
              <a:extLst>
                <a:ext uri="{FF2B5EF4-FFF2-40B4-BE49-F238E27FC236}">
                  <a16:creationId xmlns:a16="http://schemas.microsoft.com/office/drawing/2014/main" id="{75FA6336-CCA1-4F3C-824D-5FA7B53D9B5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289480" y="13349519"/>
              <a:ext cx="1233538" cy="167176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2">
              <a:extLst>
                <a:ext uri="{FF2B5EF4-FFF2-40B4-BE49-F238E27FC236}">
                  <a16:creationId xmlns:a16="http://schemas.microsoft.com/office/drawing/2014/main" id="{ACA2A315-3CDC-4E94-AA8F-E6BB45D73C7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560082" y="12513635"/>
              <a:ext cx="1233538" cy="167176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2">
              <a:extLst>
                <a:ext uri="{FF2B5EF4-FFF2-40B4-BE49-F238E27FC236}">
                  <a16:creationId xmlns:a16="http://schemas.microsoft.com/office/drawing/2014/main" id="{4EC1C714-A6BD-4C0D-9C88-E1F8609B111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560082" y="14284619"/>
              <a:ext cx="1233538" cy="167176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2">
              <a:extLst>
                <a:ext uri="{FF2B5EF4-FFF2-40B4-BE49-F238E27FC236}">
                  <a16:creationId xmlns:a16="http://schemas.microsoft.com/office/drawing/2014/main" id="{FD60C2AD-DDA0-46CF-A03A-698E804FA06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926202" y="13448734"/>
              <a:ext cx="1233538" cy="1671769"/>
            </a:xfrm>
            <a:prstGeom prst="rect">
              <a:avLst/>
            </a:prstGeom>
            <a:noFill/>
            <a:extLst>
              <a:ext uri="{909E8E84-426E-40DD-AFC4-6F175D3DCCD1}">
                <a14:hiddenFill xmlns:a14="http://schemas.microsoft.com/office/drawing/2010/main">
                  <a:solidFill>
                    <a:srgbClr val="FFFFFF"/>
                  </a:solidFill>
                </a14:hiddenFill>
              </a:ext>
            </a:extLst>
          </p:spPr>
        </p:pic>
      </p:grpSp>
      <p:sp>
        <p:nvSpPr>
          <p:cNvPr id="100" name="Text Placeholder 297">
            <a:extLst>
              <a:ext uri="{FF2B5EF4-FFF2-40B4-BE49-F238E27FC236}">
                <a16:creationId xmlns:a16="http://schemas.microsoft.com/office/drawing/2014/main" id="{84D54E96-C065-4B7E-AFE7-49EB1A394C7E}"/>
              </a:ext>
            </a:extLst>
          </p:cNvPr>
          <p:cNvSpPr txBox="1">
            <a:spLocks/>
          </p:cNvSpPr>
          <p:nvPr/>
        </p:nvSpPr>
        <p:spPr>
          <a:xfrm>
            <a:off x="13894149" y="4162771"/>
            <a:ext cx="3335963" cy="2151300"/>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ts val="3000"/>
              </a:lnSpc>
              <a:spcBef>
                <a:spcPts val="0"/>
              </a:spcBef>
            </a:pPr>
            <a:r>
              <a:rPr lang="en-US" sz="2000" dirty="0"/>
              <a:t>Compares the density of each class in the parameter space based on the density training points of each class at the point matching the target. </a:t>
            </a:r>
          </a:p>
        </p:txBody>
      </p:sp>
      <p:pic>
        <p:nvPicPr>
          <p:cNvPr id="101" name="Picture 100">
            <a:extLst>
              <a:ext uri="{FF2B5EF4-FFF2-40B4-BE49-F238E27FC236}">
                <a16:creationId xmlns:a16="http://schemas.microsoft.com/office/drawing/2014/main" id="{6945A450-9A45-4F3B-9723-D64C25903E1A}"/>
              </a:ext>
            </a:extLst>
          </p:cNvPr>
          <p:cNvPicPr>
            <a:picLocks noChangeAspect="1"/>
          </p:cNvPicPr>
          <p:nvPr/>
        </p:nvPicPr>
        <p:blipFill>
          <a:blip r:embed="rId7"/>
          <a:stretch>
            <a:fillRect/>
          </a:stretch>
        </p:blipFill>
        <p:spPr>
          <a:xfrm>
            <a:off x="20623034" y="9357761"/>
            <a:ext cx="2318652" cy="2203695"/>
          </a:xfrm>
          <a:prstGeom prst="rect">
            <a:avLst/>
          </a:prstGeom>
        </p:spPr>
      </p:pic>
      <p:sp>
        <p:nvSpPr>
          <p:cNvPr id="105" name="TextBox 104">
            <a:extLst>
              <a:ext uri="{FF2B5EF4-FFF2-40B4-BE49-F238E27FC236}">
                <a16:creationId xmlns:a16="http://schemas.microsoft.com/office/drawing/2014/main" id="{DCA37BA8-A8B8-48E4-BDB2-12286494CF27}"/>
              </a:ext>
            </a:extLst>
          </p:cNvPr>
          <p:cNvSpPr txBox="1"/>
          <p:nvPr/>
        </p:nvSpPr>
        <p:spPr>
          <a:xfrm>
            <a:off x="21514857" y="8870532"/>
            <a:ext cx="1755176" cy="369332"/>
          </a:xfrm>
          <a:prstGeom prst="rect">
            <a:avLst/>
          </a:prstGeom>
          <a:solidFill>
            <a:schemeClr val="accent4">
              <a:lumMod val="20000"/>
              <a:lumOff val="80000"/>
            </a:schemeClr>
          </a:solidFill>
        </p:spPr>
        <p:txBody>
          <a:bodyPr wrap="square" rtlCol="0">
            <a:spAutoFit/>
          </a:bodyPr>
          <a:lstStyle/>
          <a:p>
            <a:r>
              <a:rPr lang="en-US" sz="1800" dirty="0">
                <a:latin typeface="MV Boli" panose="02000500030200090000" pitchFamily="2" charset="0"/>
                <a:cs typeface="MV Boli" panose="02000500030200090000" pitchFamily="2" charset="0"/>
              </a:rPr>
              <a:t>Update plots</a:t>
            </a:r>
          </a:p>
        </p:txBody>
      </p:sp>
      <p:sp>
        <p:nvSpPr>
          <p:cNvPr id="55" name="Text Placeholder 298">
            <a:extLst>
              <a:ext uri="{FF2B5EF4-FFF2-40B4-BE49-F238E27FC236}">
                <a16:creationId xmlns:a16="http://schemas.microsoft.com/office/drawing/2014/main" id="{CA05F63C-55BE-4F0B-B711-4260A8F88B4C}"/>
              </a:ext>
            </a:extLst>
          </p:cNvPr>
          <p:cNvSpPr txBox="1">
            <a:spLocks/>
          </p:cNvSpPr>
          <p:nvPr/>
        </p:nvSpPr>
        <p:spPr>
          <a:xfrm>
            <a:off x="20560577" y="13912070"/>
            <a:ext cx="6309360" cy="839391"/>
          </a:xfrm>
          <a:prstGeom prst="rect">
            <a:avLst/>
          </a:prstGeom>
          <a:solidFill>
            <a:srgbClr val="5B80AD"/>
          </a:solidFill>
        </p:spPr>
        <p:txBody>
          <a:bodyPr wrap="square"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Acknowledgments</a:t>
            </a:r>
            <a:endParaRPr lang="en-US" u="none" dirty="0">
              <a:solidFill>
                <a:schemeClr val="bg1"/>
              </a:solidFill>
            </a:endParaRPr>
          </a:p>
        </p:txBody>
      </p:sp>
      <p:sp>
        <p:nvSpPr>
          <p:cNvPr id="59" name="Text Placeholder 298">
            <a:extLst>
              <a:ext uri="{FF2B5EF4-FFF2-40B4-BE49-F238E27FC236}">
                <a16:creationId xmlns:a16="http://schemas.microsoft.com/office/drawing/2014/main" id="{8416E739-2E7A-443A-BFC6-D376FB652BE5}"/>
              </a:ext>
            </a:extLst>
          </p:cNvPr>
          <p:cNvSpPr txBox="1">
            <a:spLocks/>
          </p:cNvSpPr>
          <p:nvPr/>
        </p:nvSpPr>
        <p:spPr>
          <a:xfrm>
            <a:off x="13884269" y="11715779"/>
            <a:ext cx="6309360" cy="839391"/>
          </a:xfrm>
          <a:prstGeom prst="rect">
            <a:avLst/>
          </a:prstGeom>
          <a:solidFill>
            <a:srgbClr val="5B80AD"/>
          </a:solidFill>
        </p:spPr>
        <p:txBody>
          <a:bodyPr wrap="square"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Conclusions</a:t>
            </a:r>
            <a:endParaRPr lang="en-US" u="none" dirty="0">
              <a:solidFill>
                <a:schemeClr val="bg1"/>
              </a:solidFill>
            </a:endParaRPr>
          </a:p>
        </p:txBody>
      </p:sp>
      <p:sp>
        <p:nvSpPr>
          <p:cNvPr id="61" name="Text Placeholder 351">
            <a:extLst>
              <a:ext uri="{FF2B5EF4-FFF2-40B4-BE49-F238E27FC236}">
                <a16:creationId xmlns:a16="http://schemas.microsoft.com/office/drawing/2014/main" id="{F6EB8BEB-23A0-4E48-B6C4-EF95B468532C}"/>
              </a:ext>
            </a:extLst>
          </p:cNvPr>
          <p:cNvSpPr txBox="1">
            <a:spLocks/>
          </p:cNvSpPr>
          <p:nvPr/>
        </p:nvSpPr>
        <p:spPr>
          <a:xfrm>
            <a:off x="3662362" y="1400659"/>
            <a:ext cx="20107276" cy="795768"/>
          </a:xfrm>
          <a:prstGeom prst="rect">
            <a:avLst/>
          </a:prstGeom>
        </p:spPr>
        <p:txBody>
          <a:bodyPr>
            <a:normAutofit lnSpcReduction="10000"/>
          </a:bodyPr>
          <a:lstStyle>
            <a:lvl1pPr marL="0" indent="0" algn="ctr" defTabSz="2507943" rtl="0" eaLnBrk="1" latinLnBrk="0" hangingPunct="1">
              <a:spcBef>
                <a:spcPct val="20000"/>
              </a:spcBef>
              <a:buFontTx/>
              <a:buNone/>
              <a:defRPr sz="2800" kern="120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Tx/>
              <a:buNone/>
              <a:defRPr sz="7200" kern="1200">
                <a:solidFill>
                  <a:schemeClr val="tx1"/>
                </a:solidFill>
                <a:latin typeface="+mn-lt"/>
                <a:ea typeface="+mn-ea"/>
                <a:cs typeface="+mn-cs"/>
              </a:defRPr>
            </a:lvl2pPr>
            <a:lvl3pPr marL="3134929" indent="-626986" algn="l" defTabSz="2507943" rtl="0" eaLnBrk="1" latinLnBrk="0" hangingPunct="1">
              <a:spcBef>
                <a:spcPct val="20000"/>
              </a:spcBef>
              <a:buFontTx/>
              <a:buNone/>
              <a:defRPr sz="7200" kern="1200">
                <a:solidFill>
                  <a:schemeClr val="tx1"/>
                </a:solidFill>
                <a:latin typeface="+mn-lt"/>
                <a:ea typeface="+mn-ea"/>
                <a:cs typeface="+mn-cs"/>
              </a:defRPr>
            </a:lvl3pPr>
            <a:lvl4pPr marL="4388901" indent="-626986" algn="l" defTabSz="2507943" rtl="0" eaLnBrk="1" latinLnBrk="0" hangingPunct="1">
              <a:spcBef>
                <a:spcPct val="20000"/>
              </a:spcBef>
              <a:buFontTx/>
              <a:buNone/>
              <a:defRPr sz="7200" kern="1200">
                <a:solidFill>
                  <a:schemeClr val="tx1"/>
                </a:solidFill>
                <a:latin typeface="+mn-lt"/>
                <a:ea typeface="+mn-ea"/>
                <a:cs typeface="+mn-cs"/>
              </a:defRPr>
            </a:lvl4pPr>
            <a:lvl5pPr marL="5642872" indent="-626986" algn="l" defTabSz="2507943" rtl="0" eaLnBrk="1" latinLnBrk="0" hangingPunct="1">
              <a:spcBef>
                <a:spcPct val="20000"/>
              </a:spcBef>
              <a:buFontTx/>
              <a:buNone/>
              <a:defRPr sz="72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0"/>
              </a:spcBef>
            </a:pPr>
            <a:r>
              <a:rPr lang="en-US" sz="2400" dirty="0"/>
              <a:t>Department of Computer Science, Department of Mathematics &amp; Statistics</a:t>
            </a:r>
          </a:p>
          <a:p>
            <a:pPr>
              <a:spcBef>
                <a:spcPts val="0"/>
              </a:spcBef>
            </a:pPr>
            <a:r>
              <a:rPr lang="en-US" sz="2400" dirty="0"/>
              <a:t>University of California, Chico, CA</a:t>
            </a:r>
          </a:p>
        </p:txBody>
      </p:sp>
      <p:pic>
        <p:nvPicPr>
          <p:cNvPr id="2052" name="Picture 4">
            <a:extLst>
              <a:ext uri="{FF2B5EF4-FFF2-40B4-BE49-F238E27FC236}">
                <a16:creationId xmlns:a16="http://schemas.microsoft.com/office/drawing/2014/main" id="{26FFDD36-BEEC-4EE1-8B27-1DA881D9A74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292769" y="4162771"/>
            <a:ext cx="2842458" cy="21768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FB9D822-C6C3-470D-9607-0D0234D1868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555853" y="6858079"/>
            <a:ext cx="2498527" cy="1991684"/>
          </a:xfrm>
          <a:prstGeom prst="rect">
            <a:avLst/>
          </a:prstGeom>
          <a:noFill/>
          <a:extLst>
            <a:ext uri="{909E8E84-426E-40DD-AFC4-6F175D3DCCD1}">
              <a14:hiddenFill xmlns:a14="http://schemas.microsoft.com/office/drawing/2010/main">
                <a:solidFill>
                  <a:srgbClr val="FFFFFF"/>
                </a:solidFill>
              </a14:hiddenFill>
            </a:ext>
          </a:extLst>
        </p:spPr>
      </p:pic>
      <p:sp>
        <p:nvSpPr>
          <p:cNvPr id="62" name="Text Placeholder 297">
            <a:extLst>
              <a:ext uri="{FF2B5EF4-FFF2-40B4-BE49-F238E27FC236}">
                <a16:creationId xmlns:a16="http://schemas.microsoft.com/office/drawing/2014/main" id="{908599F5-C6F6-43D5-8FD1-A1C179FEF2D7}"/>
              </a:ext>
            </a:extLst>
          </p:cNvPr>
          <p:cNvSpPr txBox="1">
            <a:spLocks/>
          </p:cNvSpPr>
          <p:nvPr/>
        </p:nvSpPr>
        <p:spPr>
          <a:xfrm>
            <a:off x="20560578" y="14711937"/>
            <a:ext cx="6309359" cy="131023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2000" dirty="0"/>
              <a:t>Center for Healthy Communities</a:t>
            </a:r>
          </a:p>
          <a:p>
            <a:r>
              <a:rPr lang="en-US" sz="2000" dirty="0"/>
              <a:t>CalFresh Outreach Program Staff</a:t>
            </a:r>
          </a:p>
          <a:p>
            <a:r>
              <a:rPr lang="en-US" sz="2000" dirty="0"/>
              <a:t>Include individual names? </a:t>
            </a:r>
          </a:p>
        </p:txBody>
      </p:sp>
      <p:sp>
        <p:nvSpPr>
          <p:cNvPr id="63" name="Text Placeholder 298">
            <a:extLst>
              <a:ext uri="{FF2B5EF4-FFF2-40B4-BE49-F238E27FC236}">
                <a16:creationId xmlns:a16="http://schemas.microsoft.com/office/drawing/2014/main" id="{8D1DEB60-9D6B-498A-9009-9FD21CFA0D5A}"/>
              </a:ext>
            </a:extLst>
          </p:cNvPr>
          <p:cNvSpPr txBox="1">
            <a:spLocks/>
          </p:cNvSpPr>
          <p:nvPr/>
        </p:nvSpPr>
        <p:spPr>
          <a:xfrm>
            <a:off x="20560526" y="11744240"/>
            <a:ext cx="6309360" cy="839391"/>
          </a:xfrm>
          <a:prstGeom prst="rect">
            <a:avLst/>
          </a:prstGeom>
          <a:solidFill>
            <a:srgbClr val="5B80AD"/>
          </a:solidFill>
        </p:spPr>
        <p:txBody>
          <a:bodyPr wrap="square"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Future Research</a:t>
            </a:r>
            <a:endParaRPr lang="en-US" u="none" dirty="0">
              <a:solidFill>
                <a:schemeClr val="bg1"/>
              </a:solidFill>
            </a:endParaRPr>
          </a:p>
        </p:txBody>
      </p:sp>
      <p:sp>
        <p:nvSpPr>
          <p:cNvPr id="64" name="Text Placeholder 297">
            <a:extLst>
              <a:ext uri="{FF2B5EF4-FFF2-40B4-BE49-F238E27FC236}">
                <a16:creationId xmlns:a16="http://schemas.microsoft.com/office/drawing/2014/main" id="{2AD84E5D-CED2-473B-81D5-931676FAF2C9}"/>
              </a:ext>
            </a:extLst>
          </p:cNvPr>
          <p:cNvSpPr txBox="1">
            <a:spLocks/>
          </p:cNvSpPr>
          <p:nvPr/>
        </p:nvSpPr>
        <p:spPr>
          <a:xfrm>
            <a:off x="20579351" y="12542119"/>
            <a:ext cx="6285508" cy="1381858"/>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ts val="3000"/>
              </a:lnSpc>
              <a:spcBef>
                <a:spcPts val="0"/>
              </a:spcBef>
            </a:pPr>
            <a:r>
              <a:rPr lang="en-US" sz="2000" dirty="0"/>
              <a:t>Automating this level classification will allow for further analysis of the relative effectiveness of the various CFO contracts.</a:t>
            </a:r>
          </a:p>
        </p:txBody>
      </p:sp>
      <p:sp>
        <p:nvSpPr>
          <p:cNvPr id="69" name="Text Placeholder 297">
            <a:extLst>
              <a:ext uri="{FF2B5EF4-FFF2-40B4-BE49-F238E27FC236}">
                <a16:creationId xmlns:a16="http://schemas.microsoft.com/office/drawing/2014/main" id="{475747C0-E35C-4ED5-93B8-CDF8A46A27E5}"/>
              </a:ext>
            </a:extLst>
          </p:cNvPr>
          <p:cNvSpPr txBox="1">
            <a:spLocks/>
          </p:cNvSpPr>
          <p:nvPr/>
        </p:nvSpPr>
        <p:spPr>
          <a:xfrm>
            <a:off x="13908121" y="12569118"/>
            <a:ext cx="6285508" cy="3305462"/>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ts val="3000"/>
              </a:lnSpc>
              <a:spcBef>
                <a:spcPts val="0"/>
              </a:spcBef>
            </a:pPr>
            <a:r>
              <a:rPr lang="en-US" sz="2000" dirty="0"/>
              <a:t>The random forest model resulted in classifiers that most closely matched our expectations. The distribution is roughly pyramid shaped, with many level 1 activities, fewer at level 2, and very few at level 3. This matches our expectations for a growing program with partners at various stages of maturity. Further validation of the model might include a sanity check read-through by CFO staff to look for any obviously misclassifications.</a:t>
            </a:r>
          </a:p>
        </p:txBody>
      </p:sp>
      <p:sp>
        <p:nvSpPr>
          <p:cNvPr id="70" name="Text Placeholder 298">
            <a:extLst>
              <a:ext uri="{FF2B5EF4-FFF2-40B4-BE49-F238E27FC236}">
                <a16:creationId xmlns:a16="http://schemas.microsoft.com/office/drawing/2014/main" id="{3D25C8C3-C2E6-4614-9B7C-9CF6ED4B0C0F}"/>
              </a:ext>
            </a:extLst>
          </p:cNvPr>
          <p:cNvSpPr txBox="1">
            <a:spLocks/>
          </p:cNvSpPr>
          <p:nvPr/>
        </p:nvSpPr>
        <p:spPr>
          <a:xfrm>
            <a:off x="560041" y="8311343"/>
            <a:ext cx="6318683" cy="839391"/>
          </a:xfrm>
          <a:prstGeom prst="rect">
            <a:avLst/>
          </a:prstGeom>
          <a:solidFill>
            <a:srgbClr val="5B80AD"/>
          </a:solidFill>
        </p:spPr>
        <p:txBody>
          <a:bodyPr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Partnership Levels</a:t>
            </a:r>
            <a:endParaRPr lang="en-US" u="none" dirty="0">
              <a:solidFill>
                <a:schemeClr val="bg1"/>
              </a:solidFill>
            </a:endParaRPr>
          </a:p>
        </p:txBody>
      </p:sp>
      <p:sp>
        <p:nvSpPr>
          <p:cNvPr id="71" name="Text Placeholder 297">
            <a:extLst>
              <a:ext uri="{FF2B5EF4-FFF2-40B4-BE49-F238E27FC236}">
                <a16:creationId xmlns:a16="http://schemas.microsoft.com/office/drawing/2014/main" id="{94BC5370-2974-4093-95CB-CF771566579F}"/>
              </a:ext>
            </a:extLst>
          </p:cNvPr>
          <p:cNvSpPr txBox="1">
            <a:spLocks/>
          </p:cNvSpPr>
          <p:nvPr/>
        </p:nvSpPr>
        <p:spPr>
          <a:xfrm>
            <a:off x="560041" y="9157140"/>
            <a:ext cx="6285508" cy="1369867"/>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marL="457200" indent="-457200">
              <a:lnSpc>
                <a:spcPts val="3000"/>
              </a:lnSpc>
              <a:spcBef>
                <a:spcPts val="0"/>
              </a:spcBef>
              <a:buFont typeface="+mj-lt"/>
              <a:buAutoNum type="arabicPeriod"/>
            </a:pPr>
            <a:r>
              <a:rPr lang="en-US" sz="2000" dirty="0"/>
              <a:t>Raise awareness of CalFresh for potential applicants</a:t>
            </a:r>
          </a:p>
          <a:p>
            <a:pPr marL="457200" indent="-457200">
              <a:lnSpc>
                <a:spcPts val="3000"/>
              </a:lnSpc>
              <a:spcBef>
                <a:spcPts val="0"/>
              </a:spcBef>
              <a:buFont typeface="+mj-lt"/>
              <a:buAutoNum type="arabicPeriod"/>
            </a:pPr>
            <a:r>
              <a:rPr lang="en-US" sz="2000" dirty="0"/>
              <a:t>Spread information targeted at applicants directly</a:t>
            </a:r>
          </a:p>
          <a:p>
            <a:pPr marL="457200" indent="-457200">
              <a:lnSpc>
                <a:spcPts val="3000"/>
              </a:lnSpc>
              <a:spcBef>
                <a:spcPts val="0"/>
              </a:spcBef>
              <a:buFont typeface="+mj-lt"/>
              <a:buAutoNum type="arabicPeriod"/>
            </a:pPr>
            <a:r>
              <a:rPr lang="en-US" sz="2000" dirty="0"/>
              <a:t>Directly help with application process</a:t>
            </a:r>
            <a:endParaRPr lang="en-US" sz="1600" dirty="0"/>
          </a:p>
        </p:txBody>
      </p:sp>
    </p:spTree>
    <p:extLst>
      <p:ext uri="{BB962C8B-B14F-4D97-AF65-F5344CB8AC3E}">
        <p14:creationId xmlns:p14="http://schemas.microsoft.com/office/powerpoint/2010/main" val="38492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593217" y="3657540"/>
            <a:ext cx="6285508" cy="5123603"/>
          </a:xfrm>
        </p:spPr>
        <p:txBody>
          <a:bodyPr/>
          <a:lstStyle/>
          <a:p>
            <a:pPr>
              <a:lnSpc>
                <a:spcPct val="150000"/>
              </a:lnSpc>
            </a:pPr>
            <a:r>
              <a:rPr lang="en-US" sz="2000" dirty="0">
                <a:solidFill>
                  <a:schemeClr val="accent5">
                    <a:lumMod val="50000"/>
                  </a:schemeClr>
                </a:solidFill>
              </a:rPr>
              <a:t>The Center for Healthy Communities (CHC) is a leader in nutrition education, food security and physical activity programs and policies addressing the needs of diverse populations locally, regionally, and internationally. </a:t>
            </a:r>
          </a:p>
          <a:p>
            <a:endParaRPr lang="en-US" sz="2000" dirty="0">
              <a:solidFill>
                <a:schemeClr val="accent5">
                  <a:lumMod val="50000"/>
                </a:schemeClr>
              </a:solidFill>
            </a:endParaRPr>
          </a:p>
          <a:p>
            <a:pPr>
              <a:lnSpc>
                <a:spcPct val="150000"/>
              </a:lnSpc>
            </a:pPr>
            <a:r>
              <a:rPr lang="en-US" sz="2000" dirty="0">
                <a:solidFill>
                  <a:schemeClr val="accent5">
                    <a:lumMod val="50000"/>
                  </a:schemeClr>
                </a:solidFill>
              </a:rPr>
              <a:t>This research focuses on CalFresh Outreach, a CHC program to create awareness for Californians who may be eligible for CalFresh Food benefits, also known as SNAP. CFO meetings and training activities are reported back to CHC as written descriptions, then manually labeled as pertaining to level 1, level 2, level 3. </a:t>
            </a:r>
          </a:p>
        </p:txBody>
      </p:sp>
      <p:sp>
        <p:nvSpPr>
          <p:cNvPr id="351" name="Text Placeholder 350"/>
          <p:cNvSpPr>
            <a:spLocks noGrp="1"/>
          </p:cNvSpPr>
          <p:nvPr>
            <p:ph type="body" sz="quarter" idx="150"/>
          </p:nvPr>
        </p:nvSpPr>
        <p:spPr/>
        <p:txBody>
          <a:bodyPr>
            <a:normAutofit/>
          </a:bodyPr>
          <a:lstStyle/>
          <a:p>
            <a:r>
              <a:rPr lang="en-US" sz="2800" dirty="0">
                <a:solidFill>
                  <a:schemeClr val="accent5">
                    <a:lumMod val="50000"/>
                  </a:schemeClr>
                </a:solidFill>
              </a:rPr>
              <a:t>Derek Borders, Brandon </a:t>
            </a:r>
            <a:r>
              <a:rPr lang="en-US" sz="2800" dirty="0" err="1">
                <a:solidFill>
                  <a:schemeClr val="accent5">
                    <a:lumMod val="50000"/>
                  </a:schemeClr>
                </a:solidFill>
              </a:rPr>
              <a:t>Trahms</a:t>
            </a:r>
            <a:endParaRPr lang="en-US" sz="2800" dirty="0">
              <a:solidFill>
                <a:schemeClr val="accent5">
                  <a:lumMod val="50000"/>
                </a:schemeClr>
              </a:solidFill>
            </a:endParaRPr>
          </a:p>
        </p:txBody>
      </p:sp>
      <p:sp>
        <p:nvSpPr>
          <p:cNvPr id="352" name="Text Placeholder 351"/>
          <p:cNvSpPr>
            <a:spLocks noGrp="1"/>
          </p:cNvSpPr>
          <p:nvPr>
            <p:ph type="body" sz="quarter" idx="184"/>
          </p:nvPr>
        </p:nvSpPr>
        <p:spPr>
          <a:xfrm>
            <a:off x="3852862" y="1534423"/>
            <a:ext cx="20107276" cy="634555"/>
          </a:xfrm>
        </p:spPr>
        <p:txBody>
          <a:bodyPr>
            <a:normAutofit/>
          </a:bodyPr>
          <a:lstStyle/>
          <a:p>
            <a:r>
              <a:rPr lang="en-US" sz="2400" dirty="0">
                <a:solidFill>
                  <a:schemeClr val="accent5">
                    <a:lumMod val="50000"/>
                  </a:schemeClr>
                </a:solidFill>
              </a:rPr>
              <a:t>Dept. of Natural Sciences, University of California, Chico, CA</a:t>
            </a:r>
          </a:p>
        </p:txBody>
      </p:sp>
      <p:sp>
        <p:nvSpPr>
          <p:cNvPr id="353" name="Text Placeholder 352"/>
          <p:cNvSpPr>
            <a:spLocks noGrp="1"/>
          </p:cNvSpPr>
          <p:nvPr>
            <p:ph type="body" sz="quarter" idx="185"/>
          </p:nvPr>
        </p:nvSpPr>
        <p:spPr>
          <a:xfrm>
            <a:off x="3068829" y="408506"/>
            <a:ext cx="21675342" cy="691388"/>
          </a:xfrm>
        </p:spPr>
        <p:txBody>
          <a:bodyPr>
            <a:normAutofit/>
          </a:bodyPr>
          <a:lstStyle/>
          <a:p>
            <a:r>
              <a:rPr lang="en-US" sz="3600" b="1" dirty="0">
                <a:solidFill>
                  <a:srgbClr val="5B80AD"/>
                </a:solidFill>
              </a:rPr>
              <a:t>Outreach Activity Level Modeling using Naive Bayes, K-Nearest Neighbors, and Random Forest Text Classification</a:t>
            </a:r>
          </a:p>
        </p:txBody>
      </p:sp>
      <p:pic>
        <p:nvPicPr>
          <p:cNvPr id="1028" name="Picture 4" descr="California State University, Chico - Wikipedia">
            <a:extLst>
              <a:ext uri="{FF2B5EF4-FFF2-40B4-BE49-F238E27FC236}">
                <a16:creationId xmlns:a16="http://schemas.microsoft.com/office/drawing/2014/main" id="{DA3DF3C8-2ADD-4146-A549-6E99177D07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116" y="165564"/>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10;&#10;Description automatically generated">
            <a:extLst>
              <a:ext uri="{FF2B5EF4-FFF2-40B4-BE49-F238E27FC236}">
                <a16:creationId xmlns:a16="http://schemas.microsoft.com/office/drawing/2014/main" id="{536659CC-46FB-45B3-B34C-9B4435D910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38084" y="165564"/>
            <a:ext cx="1831853" cy="1828800"/>
          </a:xfrm>
          <a:prstGeom prst="rect">
            <a:avLst/>
          </a:prstGeom>
        </p:spPr>
      </p:pic>
      <p:sp>
        <p:nvSpPr>
          <p:cNvPr id="34" name="Text Placeholder 298">
            <a:extLst>
              <a:ext uri="{FF2B5EF4-FFF2-40B4-BE49-F238E27FC236}">
                <a16:creationId xmlns:a16="http://schemas.microsoft.com/office/drawing/2014/main" id="{76255BC2-FDF2-4E6F-93BE-290F1F8B4F17}"/>
              </a:ext>
            </a:extLst>
          </p:cNvPr>
          <p:cNvSpPr txBox="1">
            <a:spLocks/>
          </p:cNvSpPr>
          <p:nvPr/>
        </p:nvSpPr>
        <p:spPr>
          <a:xfrm>
            <a:off x="560041" y="9351326"/>
            <a:ext cx="6318683" cy="1015663"/>
          </a:xfrm>
          <a:prstGeom prst="rect">
            <a:avLst/>
          </a:prstGeom>
          <a:solidFill>
            <a:srgbClr val="5B80AD"/>
          </a:solidFill>
        </p:spPr>
        <p:txBody>
          <a:bodyPr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Objectives</a:t>
            </a:r>
            <a:endParaRPr lang="en-US" u="none" dirty="0">
              <a:solidFill>
                <a:schemeClr val="bg1"/>
              </a:solidFill>
            </a:endParaRPr>
          </a:p>
        </p:txBody>
      </p:sp>
      <p:sp>
        <p:nvSpPr>
          <p:cNvPr id="37" name="Text Placeholder 298">
            <a:extLst>
              <a:ext uri="{FF2B5EF4-FFF2-40B4-BE49-F238E27FC236}">
                <a16:creationId xmlns:a16="http://schemas.microsoft.com/office/drawing/2014/main" id="{A2554C54-8D8B-4FC6-A67B-9061E021EAE6}"/>
              </a:ext>
            </a:extLst>
          </p:cNvPr>
          <p:cNvSpPr txBox="1">
            <a:spLocks/>
          </p:cNvSpPr>
          <p:nvPr/>
        </p:nvSpPr>
        <p:spPr>
          <a:xfrm>
            <a:off x="560042" y="2635266"/>
            <a:ext cx="6318683" cy="1015663"/>
          </a:xfrm>
          <a:prstGeom prst="rect">
            <a:avLst/>
          </a:prstGeom>
          <a:solidFill>
            <a:srgbClr val="5B80AD"/>
          </a:solidFill>
        </p:spPr>
        <p:txBody>
          <a:bodyPr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Introduction</a:t>
            </a:r>
            <a:endParaRPr lang="en-US" u="none" dirty="0">
              <a:solidFill>
                <a:schemeClr val="bg1"/>
              </a:solidFill>
            </a:endParaRPr>
          </a:p>
        </p:txBody>
      </p:sp>
      <p:sp>
        <p:nvSpPr>
          <p:cNvPr id="39" name="Text Placeholder 297">
            <a:extLst>
              <a:ext uri="{FF2B5EF4-FFF2-40B4-BE49-F238E27FC236}">
                <a16:creationId xmlns:a16="http://schemas.microsoft.com/office/drawing/2014/main" id="{E0C8C59B-1673-494A-A286-ACB033EBCA38}"/>
              </a:ext>
            </a:extLst>
          </p:cNvPr>
          <p:cNvSpPr txBox="1">
            <a:spLocks/>
          </p:cNvSpPr>
          <p:nvPr/>
        </p:nvSpPr>
        <p:spPr>
          <a:xfrm>
            <a:off x="576628" y="10381504"/>
            <a:ext cx="6285508" cy="2516784"/>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a:t>The overall goal of this project was to the use text classification models to predict partnership levels based on activity record descriptions. Automating this level classification will allow for further analysis of the relative effectiveness of the various CFO contracts.</a:t>
            </a:r>
            <a:endParaRPr lang="en-US" sz="1600" dirty="0"/>
          </a:p>
        </p:txBody>
      </p:sp>
      <p:sp>
        <p:nvSpPr>
          <p:cNvPr id="42" name="Text Placeholder 298">
            <a:extLst>
              <a:ext uri="{FF2B5EF4-FFF2-40B4-BE49-F238E27FC236}">
                <a16:creationId xmlns:a16="http://schemas.microsoft.com/office/drawing/2014/main" id="{5365ECF8-884B-47C1-9D76-2F20774CF6FC}"/>
              </a:ext>
            </a:extLst>
          </p:cNvPr>
          <p:cNvSpPr txBox="1">
            <a:spLocks/>
          </p:cNvSpPr>
          <p:nvPr/>
        </p:nvSpPr>
        <p:spPr>
          <a:xfrm>
            <a:off x="7223318" y="2635581"/>
            <a:ext cx="6309360" cy="1015663"/>
          </a:xfrm>
          <a:prstGeom prst="rect">
            <a:avLst/>
          </a:prstGeom>
          <a:solidFill>
            <a:srgbClr val="5B80AD"/>
          </a:solidFill>
        </p:spPr>
        <p:txBody>
          <a:bodyPr wrap="square"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Methods</a:t>
            </a:r>
            <a:endParaRPr lang="en-US" u="none" dirty="0">
              <a:solidFill>
                <a:schemeClr val="bg1"/>
              </a:solidFill>
            </a:endParaRPr>
          </a:p>
        </p:txBody>
      </p:sp>
      <p:sp>
        <p:nvSpPr>
          <p:cNvPr id="43" name="Text Placeholder 297">
            <a:extLst>
              <a:ext uri="{FF2B5EF4-FFF2-40B4-BE49-F238E27FC236}">
                <a16:creationId xmlns:a16="http://schemas.microsoft.com/office/drawing/2014/main" id="{5165C2F1-2EF5-4B00-B6A6-817486F0F47E}"/>
              </a:ext>
            </a:extLst>
          </p:cNvPr>
          <p:cNvSpPr txBox="1">
            <a:spLocks/>
          </p:cNvSpPr>
          <p:nvPr/>
        </p:nvSpPr>
        <p:spPr>
          <a:xfrm>
            <a:off x="7223318" y="3385575"/>
            <a:ext cx="6285508" cy="92615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3200" b="1" dirty="0">
                <a:latin typeface="+mj-lt"/>
              </a:rPr>
              <a:t>General Approach</a:t>
            </a:r>
          </a:p>
        </p:txBody>
      </p:sp>
      <p:pic>
        <p:nvPicPr>
          <p:cNvPr id="1030" name="Picture 6">
            <a:extLst>
              <a:ext uri="{FF2B5EF4-FFF2-40B4-BE49-F238E27FC236}">
                <a16:creationId xmlns:a16="http://schemas.microsoft.com/office/drawing/2014/main" id="{B7A78B28-E47C-4562-861F-04D883339F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9924" y="4274683"/>
            <a:ext cx="5744650" cy="2268311"/>
          </a:xfrm>
          <a:prstGeom prst="rect">
            <a:avLst/>
          </a:prstGeom>
          <a:noFill/>
          <a:extLst>
            <a:ext uri="{909E8E84-426E-40DD-AFC4-6F175D3DCCD1}">
              <a14:hiddenFill xmlns:a14="http://schemas.microsoft.com/office/drawing/2010/main">
                <a:solidFill>
                  <a:srgbClr val="FFFFFF"/>
                </a:solidFill>
              </a14:hiddenFill>
            </a:ext>
          </a:extLst>
        </p:spPr>
      </p:pic>
      <p:sp>
        <p:nvSpPr>
          <p:cNvPr id="46" name="Text Placeholder 298">
            <a:extLst>
              <a:ext uri="{FF2B5EF4-FFF2-40B4-BE49-F238E27FC236}">
                <a16:creationId xmlns:a16="http://schemas.microsoft.com/office/drawing/2014/main" id="{4AE60237-7C14-4ABD-B330-3D24EE3B1FE4}"/>
              </a:ext>
            </a:extLst>
          </p:cNvPr>
          <p:cNvSpPr txBox="1">
            <a:spLocks/>
          </p:cNvSpPr>
          <p:nvPr/>
        </p:nvSpPr>
        <p:spPr>
          <a:xfrm>
            <a:off x="564189" y="12983714"/>
            <a:ext cx="6318683" cy="1015663"/>
          </a:xfrm>
          <a:prstGeom prst="rect">
            <a:avLst/>
          </a:prstGeom>
          <a:solidFill>
            <a:srgbClr val="5B80AD"/>
          </a:solidFill>
        </p:spPr>
        <p:txBody>
          <a:bodyPr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Data</a:t>
            </a:r>
            <a:endParaRPr lang="en-US" u="none" dirty="0">
              <a:solidFill>
                <a:schemeClr val="bg1"/>
              </a:solidFill>
            </a:endParaRPr>
          </a:p>
        </p:txBody>
      </p:sp>
      <p:sp>
        <p:nvSpPr>
          <p:cNvPr id="47" name="Text Placeholder 297">
            <a:extLst>
              <a:ext uri="{FF2B5EF4-FFF2-40B4-BE49-F238E27FC236}">
                <a16:creationId xmlns:a16="http://schemas.microsoft.com/office/drawing/2014/main" id="{7265BC5B-8399-477F-8EA1-350386C83345}"/>
              </a:ext>
            </a:extLst>
          </p:cNvPr>
          <p:cNvSpPr txBox="1">
            <a:spLocks/>
          </p:cNvSpPr>
          <p:nvPr/>
        </p:nvSpPr>
        <p:spPr>
          <a:xfrm>
            <a:off x="560041" y="14177675"/>
            <a:ext cx="6285508" cy="1716565"/>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000" dirty="0"/>
              <a:t>1000 activity record descriptions (660 unique)</a:t>
            </a:r>
          </a:p>
          <a:p>
            <a:pPr marL="342900" indent="-342900">
              <a:lnSpc>
                <a:spcPct val="150000"/>
              </a:lnSpc>
              <a:buFont typeface="Arial" panose="020B0604020202020204" pitchFamily="34" charset="0"/>
              <a:buChar char="•"/>
            </a:pPr>
            <a:r>
              <a:rPr lang="en-US" sz="2000" dirty="0"/>
              <a:t>50 hand-labeled by CFO staff</a:t>
            </a:r>
          </a:p>
          <a:p>
            <a:pPr marL="342900" indent="-342900">
              <a:lnSpc>
                <a:spcPct val="150000"/>
              </a:lnSpc>
              <a:buFont typeface="Arial" panose="020B0604020202020204" pitchFamily="34" charset="0"/>
              <a:buChar char="•"/>
            </a:pPr>
            <a:r>
              <a:rPr lang="en-US" sz="2000" dirty="0"/>
              <a:t>38 Keywords associated with levels 1, 2, 3</a:t>
            </a:r>
            <a:r>
              <a:rPr lang="en-US" sz="1600" dirty="0"/>
              <a:t> </a:t>
            </a:r>
            <a:endParaRPr lang="en-US" sz="2000" dirty="0"/>
          </a:p>
        </p:txBody>
      </p:sp>
      <p:sp>
        <p:nvSpPr>
          <p:cNvPr id="48" name="Text Placeholder 297">
            <a:extLst>
              <a:ext uri="{FF2B5EF4-FFF2-40B4-BE49-F238E27FC236}">
                <a16:creationId xmlns:a16="http://schemas.microsoft.com/office/drawing/2014/main" id="{C7D15AA1-1100-481B-A04E-1F785CAD9EE5}"/>
              </a:ext>
            </a:extLst>
          </p:cNvPr>
          <p:cNvSpPr txBox="1">
            <a:spLocks/>
          </p:cNvSpPr>
          <p:nvPr/>
        </p:nvSpPr>
        <p:spPr>
          <a:xfrm>
            <a:off x="7255673" y="6739164"/>
            <a:ext cx="6285508" cy="92615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3200" b="1" dirty="0">
                <a:latin typeface="+mj-lt"/>
              </a:rPr>
              <a:t>Cleaning &amp; Preprocessing</a:t>
            </a:r>
            <a:endParaRPr lang="en-US" sz="3200" dirty="0">
              <a:solidFill>
                <a:prstClr val="black"/>
              </a:solidFill>
              <a:latin typeface="+mn-lt"/>
              <a:cs typeface="+mn-cs"/>
            </a:endParaRPr>
          </a:p>
        </p:txBody>
      </p:sp>
      <p:sp>
        <p:nvSpPr>
          <p:cNvPr id="49" name="Text Placeholder 297">
            <a:extLst>
              <a:ext uri="{FF2B5EF4-FFF2-40B4-BE49-F238E27FC236}">
                <a16:creationId xmlns:a16="http://schemas.microsoft.com/office/drawing/2014/main" id="{A902BFB4-22CC-45E8-A140-929CA7239D17}"/>
              </a:ext>
            </a:extLst>
          </p:cNvPr>
          <p:cNvSpPr txBox="1">
            <a:spLocks/>
          </p:cNvSpPr>
          <p:nvPr/>
        </p:nvSpPr>
        <p:spPr>
          <a:xfrm>
            <a:off x="7223317" y="7515864"/>
            <a:ext cx="6285508" cy="1716565"/>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000" dirty="0"/>
              <a:t>Convert to all lowercase</a:t>
            </a:r>
          </a:p>
          <a:p>
            <a:pPr marL="342900" indent="-342900">
              <a:lnSpc>
                <a:spcPct val="150000"/>
              </a:lnSpc>
              <a:buFont typeface="Arial" panose="020B0604020202020204" pitchFamily="34" charset="0"/>
              <a:buChar char="•"/>
            </a:pPr>
            <a:r>
              <a:rPr lang="en-US" sz="2000" dirty="0"/>
              <a:t>Remove excess whitespace and punctuation</a:t>
            </a:r>
          </a:p>
          <a:p>
            <a:pPr marL="342900" indent="-342900">
              <a:lnSpc>
                <a:spcPct val="150000"/>
              </a:lnSpc>
              <a:buFont typeface="Arial" panose="020B0604020202020204" pitchFamily="34" charset="0"/>
              <a:buChar char="•"/>
            </a:pPr>
            <a:r>
              <a:rPr lang="en-US" sz="2000" dirty="0"/>
              <a:t>Remove common ‘stop words’ (using snowball list)</a:t>
            </a:r>
          </a:p>
        </p:txBody>
      </p:sp>
      <p:sp>
        <p:nvSpPr>
          <p:cNvPr id="50" name="Text Placeholder 297">
            <a:extLst>
              <a:ext uri="{FF2B5EF4-FFF2-40B4-BE49-F238E27FC236}">
                <a16:creationId xmlns:a16="http://schemas.microsoft.com/office/drawing/2014/main" id="{05266670-54E5-4304-A071-01C278E319C6}"/>
              </a:ext>
            </a:extLst>
          </p:cNvPr>
          <p:cNvSpPr txBox="1">
            <a:spLocks/>
          </p:cNvSpPr>
          <p:nvPr/>
        </p:nvSpPr>
        <p:spPr>
          <a:xfrm>
            <a:off x="7239084" y="9213602"/>
            <a:ext cx="6285508" cy="92615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3200" b="1" dirty="0">
                <a:latin typeface="+mj-lt"/>
              </a:rPr>
              <a:t>Training Data</a:t>
            </a:r>
            <a:endParaRPr lang="en-US" sz="3200" dirty="0">
              <a:solidFill>
                <a:prstClr val="black"/>
              </a:solidFill>
              <a:latin typeface="+mn-lt"/>
              <a:cs typeface="+mn-cs"/>
            </a:endParaRPr>
          </a:p>
        </p:txBody>
      </p:sp>
      <p:sp>
        <p:nvSpPr>
          <p:cNvPr id="51" name="Text Placeholder 297">
            <a:extLst>
              <a:ext uri="{FF2B5EF4-FFF2-40B4-BE49-F238E27FC236}">
                <a16:creationId xmlns:a16="http://schemas.microsoft.com/office/drawing/2014/main" id="{42277AEA-A755-4DDE-AE61-8A623F424D16}"/>
              </a:ext>
            </a:extLst>
          </p:cNvPr>
          <p:cNvSpPr txBox="1">
            <a:spLocks/>
          </p:cNvSpPr>
          <p:nvPr/>
        </p:nvSpPr>
        <p:spPr>
          <a:xfrm>
            <a:off x="7206728" y="9990302"/>
            <a:ext cx="6285508" cy="2701450"/>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000" dirty="0"/>
              <a:t>Filter using keyword lists to find descriptions having words from only one level’s list. (Exclusive Match)</a:t>
            </a:r>
          </a:p>
          <a:p>
            <a:pPr marL="342900" indent="-342900">
              <a:lnSpc>
                <a:spcPct val="150000"/>
              </a:lnSpc>
              <a:buFont typeface="Arial" panose="020B0604020202020204" pitchFamily="34" charset="0"/>
              <a:buChar char="•"/>
            </a:pPr>
            <a:r>
              <a:rPr lang="en-US" sz="2000" dirty="0"/>
              <a:t>Find long (&gt;7 word) descriptions having no keywords</a:t>
            </a:r>
          </a:p>
          <a:p>
            <a:pPr marL="342900" indent="-342900">
              <a:lnSpc>
                <a:spcPct val="150000"/>
              </a:lnSpc>
              <a:buFont typeface="Arial" panose="020B0604020202020204" pitchFamily="34" charset="0"/>
              <a:buChar char="•"/>
            </a:pPr>
            <a:r>
              <a:rPr lang="en-US" sz="2000" dirty="0"/>
              <a:t>Have non-match list labeled manually (Hand Labeled)</a:t>
            </a:r>
          </a:p>
          <a:p>
            <a:pPr marL="342900" indent="-342900">
              <a:lnSpc>
                <a:spcPct val="150000"/>
              </a:lnSpc>
              <a:buFont typeface="Arial" panose="020B0604020202020204" pitchFamily="34" charset="0"/>
              <a:buChar char="•"/>
            </a:pPr>
            <a:r>
              <a:rPr lang="en-US" sz="2000" dirty="0"/>
              <a:t>Training = Exclusive Match + Hand Labeled</a:t>
            </a:r>
          </a:p>
        </p:txBody>
      </p:sp>
      <p:sp>
        <p:nvSpPr>
          <p:cNvPr id="52" name="Text Placeholder 297">
            <a:extLst>
              <a:ext uri="{FF2B5EF4-FFF2-40B4-BE49-F238E27FC236}">
                <a16:creationId xmlns:a16="http://schemas.microsoft.com/office/drawing/2014/main" id="{AA331B8A-D9DE-4B4D-BD88-9FBED460AE29}"/>
              </a:ext>
            </a:extLst>
          </p:cNvPr>
          <p:cNvSpPr txBox="1">
            <a:spLocks/>
          </p:cNvSpPr>
          <p:nvPr/>
        </p:nvSpPr>
        <p:spPr>
          <a:xfrm>
            <a:off x="7255673" y="12721158"/>
            <a:ext cx="6285508" cy="92615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3200" b="1" dirty="0">
                <a:latin typeface="+mj-lt"/>
              </a:rPr>
              <a:t>Word Frequency</a:t>
            </a:r>
            <a:endParaRPr lang="en-US" sz="3200" dirty="0">
              <a:solidFill>
                <a:prstClr val="black"/>
              </a:solidFill>
              <a:latin typeface="+mn-lt"/>
              <a:cs typeface="+mn-cs"/>
            </a:endParaRPr>
          </a:p>
        </p:txBody>
      </p:sp>
      <p:sp>
        <p:nvSpPr>
          <p:cNvPr id="53" name="Text Placeholder 297">
            <a:extLst>
              <a:ext uri="{FF2B5EF4-FFF2-40B4-BE49-F238E27FC236}">
                <a16:creationId xmlns:a16="http://schemas.microsoft.com/office/drawing/2014/main" id="{D7CB1BBB-723A-4E3B-99CA-9166AE2A6ED2}"/>
              </a:ext>
            </a:extLst>
          </p:cNvPr>
          <p:cNvSpPr txBox="1">
            <a:spLocks/>
          </p:cNvSpPr>
          <p:nvPr/>
        </p:nvSpPr>
        <p:spPr>
          <a:xfrm>
            <a:off x="7276409" y="13532591"/>
            <a:ext cx="6285508" cy="2055119"/>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a:t>Though three different models were employed, each followed the basic approach of comparing word frequency in a test description to word frequency in the different levels of the descriptions in the training data. </a:t>
            </a:r>
          </a:p>
        </p:txBody>
      </p:sp>
      <p:sp>
        <p:nvSpPr>
          <p:cNvPr id="56" name="Text Placeholder 298">
            <a:extLst>
              <a:ext uri="{FF2B5EF4-FFF2-40B4-BE49-F238E27FC236}">
                <a16:creationId xmlns:a16="http://schemas.microsoft.com/office/drawing/2014/main" id="{EF77F33F-BBE6-4E1C-B804-5F4F84AF57D3}"/>
              </a:ext>
            </a:extLst>
          </p:cNvPr>
          <p:cNvSpPr txBox="1">
            <a:spLocks/>
          </p:cNvSpPr>
          <p:nvPr/>
        </p:nvSpPr>
        <p:spPr>
          <a:xfrm>
            <a:off x="13899324" y="2635581"/>
            <a:ext cx="6309360" cy="1015663"/>
          </a:xfrm>
          <a:prstGeom prst="rect">
            <a:avLst/>
          </a:prstGeom>
          <a:solidFill>
            <a:srgbClr val="5B80AD"/>
          </a:solidFill>
        </p:spPr>
        <p:txBody>
          <a:bodyPr wrap="square"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Models</a:t>
            </a:r>
            <a:endParaRPr lang="en-US" u="none" dirty="0">
              <a:solidFill>
                <a:schemeClr val="bg1"/>
              </a:solidFill>
            </a:endParaRPr>
          </a:p>
        </p:txBody>
      </p:sp>
      <p:sp>
        <p:nvSpPr>
          <p:cNvPr id="57" name="Text Placeholder 297">
            <a:extLst>
              <a:ext uri="{FF2B5EF4-FFF2-40B4-BE49-F238E27FC236}">
                <a16:creationId xmlns:a16="http://schemas.microsoft.com/office/drawing/2014/main" id="{FF3FC66A-7702-498F-AAA2-C6802EFECBE6}"/>
              </a:ext>
            </a:extLst>
          </p:cNvPr>
          <p:cNvSpPr txBox="1">
            <a:spLocks/>
          </p:cNvSpPr>
          <p:nvPr/>
        </p:nvSpPr>
        <p:spPr>
          <a:xfrm>
            <a:off x="13923176" y="3360645"/>
            <a:ext cx="6285508" cy="92615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3200" b="1" dirty="0">
                <a:latin typeface="+mj-lt"/>
              </a:rPr>
              <a:t>Naïve Bayes</a:t>
            </a:r>
            <a:endParaRPr lang="en-US" sz="3200" dirty="0">
              <a:solidFill>
                <a:prstClr val="black"/>
              </a:solidFill>
              <a:latin typeface="+mn-lt"/>
              <a:cs typeface="+mn-cs"/>
            </a:endParaRPr>
          </a:p>
        </p:txBody>
      </p:sp>
      <p:sp>
        <p:nvSpPr>
          <p:cNvPr id="58" name="Text Placeholder 297">
            <a:extLst>
              <a:ext uri="{FF2B5EF4-FFF2-40B4-BE49-F238E27FC236}">
                <a16:creationId xmlns:a16="http://schemas.microsoft.com/office/drawing/2014/main" id="{D41BDF18-D3FB-4369-8791-8C7D83D16FFB}"/>
              </a:ext>
            </a:extLst>
          </p:cNvPr>
          <p:cNvSpPr txBox="1">
            <a:spLocks/>
          </p:cNvSpPr>
          <p:nvPr/>
        </p:nvSpPr>
        <p:spPr>
          <a:xfrm>
            <a:off x="13972120" y="9846963"/>
            <a:ext cx="5332105" cy="1131790"/>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a:t>Brief explanation of decision trees and random forest. </a:t>
            </a:r>
          </a:p>
        </p:txBody>
      </p:sp>
      <p:pic>
        <p:nvPicPr>
          <p:cNvPr id="26" name="Picture 25" descr="Chart, background pattern, bar chart&#10;&#10;Description automatically generated">
            <a:extLst>
              <a:ext uri="{FF2B5EF4-FFF2-40B4-BE49-F238E27FC236}">
                <a16:creationId xmlns:a16="http://schemas.microsoft.com/office/drawing/2014/main" id="{38E0229E-B3E8-460C-BAD6-5A4E9EF8F0E7}"/>
              </a:ext>
            </a:extLst>
          </p:cNvPr>
          <p:cNvPicPr>
            <a:picLocks noChangeAspect="1"/>
          </p:cNvPicPr>
          <p:nvPr/>
        </p:nvPicPr>
        <p:blipFill rotWithShape="1">
          <a:blip r:embed="rId6">
            <a:extLst>
              <a:ext uri="{28A0092B-C50C-407E-A947-70E740481C1C}">
                <a14:useLocalDpi xmlns:a14="http://schemas.microsoft.com/office/drawing/2010/main" val="0"/>
              </a:ext>
            </a:extLst>
          </a:blip>
          <a:srcRect t="6888"/>
          <a:stretch/>
        </p:blipFill>
        <p:spPr>
          <a:xfrm>
            <a:off x="20623034" y="3690368"/>
            <a:ext cx="3468502" cy="3460258"/>
          </a:xfrm>
          <a:prstGeom prst="rect">
            <a:avLst/>
          </a:prstGeom>
        </p:spPr>
      </p:pic>
      <p:sp>
        <p:nvSpPr>
          <p:cNvPr id="65" name="Text Placeholder 298">
            <a:extLst>
              <a:ext uri="{FF2B5EF4-FFF2-40B4-BE49-F238E27FC236}">
                <a16:creationId xmlns:a16="http://schemas.microsoft.com/office/drawing/2014/main" id="{F6CC12AF-509A-4E6C-A254-D392AF25DA95}"/>
              </a:ext>
            </a:extLst>
          </p:cNvPr>
          <p:cNvSpPr txBox="1">
            <a:spLocks/>
          </p:cNvSpPr>
          <p:nvPr/>
        </p:nvSpPr>
        <p:spPr>
          <a:xfrm>
            <a:off x="20560577" y="2635581"/>
            <a:ext cx="6309360" cy="1015663"/>
          </a:xfrm>
          <a:prstGeom prst="rect">
            <a:avLst/>
          </a:prstGeom>
          <a:solidFill>
            <a:srgbClr val="5B80AD"/>
          </a:solidFill>
        </p:spPr>
        <p:txBody>
          <a:bodyPr wrap="square"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Results</a:t>
            </a:r>
            <a:endParaRPr lang="en-US" u="none" dirty="0">
              <a:solidFill>
                <a:schemeClr val="bg1"/>
              </a:solidFill>
            </a:endParaRPr>
          </a:p>
        </p:txBody>
      </p:sp>
      <p:sp>
        <p:nvSpPr>
          <p:cNvPr id="66" name="Text Placeholder 297">
            <a:extLst>
              <a:ext uri="{FF2B5EF4-FFF2-40B4-BE49-F238E27FC236}">
                <a16:creationId xmlns:a16="http://schemas.microsoft.com/office/drawing/2014/main" id="{6BE8710F-51F5-42B6-B23C-3D7B92A330B3}"/>
              </a:ext>
            </a:extLst>
          </p:cNvPr>
          <p:cNvSpPr txBox="1">
            <a:spLocks/>
          </p:cNvSpPr>
          <p:nvPr/>
        </p:nvSpPr>
        <p:spPr>
          <a:xfrm>
            <a:off x="23958998" y="3542097"/>
            <a:ext cx="2765398" cy="2978449"/>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a:t>Naïve Bayes classifies almost every description as level 1 or 3. NB is known to struggle when trained with unbalanced training classes.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429C670-22DF-40AD-BD0A-166FD478D682}"/>
                  </a:ext>
                </a:extLst>
              </p:cNvPr>
              <p:cNvSpPr txBox="1"/>
              <p:nvPr/>
            </p:nvSpPr>
            <p:spPr>
              <a:xfrm>
                <a:off x="16714480" y="5070931"/>
                <a:ext cx="3020763" cy="84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sz="2000" i="1" smtClean="0">
                              <a:latin typeface="Cambria Math" panose="02040503050406030204" pitchFamily="18" charset="0"/>
                              <a:cs typeface="Times New Roman" panose="02020603050405020304" pitchFamily="18" charset="0"/>
                            </a:rPr>
                          </m:ctrlPr>
                        </m:sSupPr>
                        <m:e>
                          <m:d>
                            <m:dPr>
                              <m:ctrlPr>
                                <a:rPr lang="pt-BR" sz="2000" i="1" smtClean="0">
                                  <a:latin typeface="Cambria Math" panose="02040503050406030204" pitchFamily="18" charset="0"/>
                                  <a:cs typeface="Times New Roman" panose="02020603050405020304" pitchFamily="18" charset="0"/>
                                </a:rPr>
                              </m:ctrlPr>
                            </m:dPr>
                            <m:e>
                              <m:r>
                                <a:rPr lang="pt-BR" sz="2000" i="1" smtClean="0">
                                  <a:latin typeface="Cambria Math" panose="02040503050406030204" pitchFamily="18" charset="0"/>
                                  <a:cs typeface="Times New Roman" panose="02020603050405020304" pitchFamily="18" charset="0"/>
                                </a:rPr>
                                <m:t>𝑥</m:t>
                              </m:r>
                              <m:r>
                                <a:rPr lang="pt-BR" sz="2000" i="1" smtClean="0">
                                  <a:latin typeface="Cambria Math" panose="02040503050406030204" pitchFamily="18" charset="0"/>
                                  <a:cs typeface="Times New Roman" panose="02020603050405020304" pitchFamily="18" charset="0"/>
                                </a:rPr>
                                <m:t>+</m:t>
                              </m:r>
                              <m:r>
                                <a:rPr lang="pt-BR" sz="2000" i="1" smtClean="0">
                                  <a:latin typeface="Cambria Math" panose="02040503050406030204" pitchFamily="18" charset="0"/>
                                  <a:cs typeface="Times New Roman" panose="02020603050405020304" pitchFamily="18" charset="0"/>
                                </a:rPr>
                                <m:t>𝑎</m:t>
                              </m:r>
                            </m:e>
                          </m:d>
                        </m:e>
                        <m:sup>
                          <m:r>
                            <a:rPr lang="pt-BR" sz="2000" i="1" smtClean="0">
                              <a:latin typeface="Cambria Math" panose="02040503050406030204" pitchFamily="18" charset="0"/>
                              <a:cs typeface="Times New Roman" panose="02020603050405020304" pitchFamily="18" charset="0"/>
                            </a:rPr>
                            <m:t>𝑛</m:t>
                          </m:r>
                        </m:sup>
                      </m:sSup>
                      <m:r>
                        <a:rPr lang="pt-BR" sz="2000" i="1" smtClean="0">
                          <a:latin typeface="Cambria Math" panose="02040503050406030204" pitchFamily="18" charset="0"/>
                          <a:cs typeface="Times New Roman" panose="02020603050405020304" pitchFamily="18" charset="0"/>
                        </a:rPr>
                        <m:t>=</m:t>
                      </m:r>
                      <m:nary>
                        <m:naryPr>
                          <m:chr m:val="∑"/>
                          <m:ctrlPr>
                            <a:rPr lang="pt-BR" sz="2000" i="1" smtClean="0">
                              <a:latin typeface="Cambria Math" panose="02040503050406030204" pitchFamily="18" charset="0"/>
                              <a:cs typeface="Times New Roman" panose="02020603050405020304" pitchFamily="18" charset="0"/>
                            </a:rPr>
                          </m:ctrlPr>
                        </m:naryPr>
                        <m:sub>
                          <m:r>
                            <a:rPr lang="pt-BR" sz="2000" i="1" smtClean="0">
                              <a:latin typeface="Cambria Math" panose="02040503050406030204" pitchFamily="18" charset="0"/>
                              <a:cs typeface="Times New Roman" panose="02020603050405020304" pitchFamily="18" charset="0"/>
                            </a:rPr>
                            <m:t>𝑘</m:t>
                          </m:r>
                          <m:r>
                            <a:rPr lang="pt-BR" sz="2000" i="1" smtClean="0">
                              <a:latin typeface="Cambria Math" panose="02040503050406030204" pitchFamily="18" charset="0"/>
                              <a:cs typeface="Times New Roman" panose="02020603050405020304" pitchFamily="18" charset="0"/>
                            </a:rPr>
                            <m:t>=0</m:t>
                          </m:r>
                        </m:sub>
                        <m:sup>
                          <m:r>
                            <a:rPr lang="pt-BR" sz="2000" i="1" smtClean="0">
                              <a:latin typeface="Cambria Math" panose="02040503050406030204" pitchFamily="18" charset="0"/>
                              <a:cs typeface="Times New Roman" panose="02020603050405020304" pitchFamily="18" charset="0"/>
                            </a:rPr>
                            <m:t>𝑛</m:t>
                          </m:r>
                        </m:sup>
                        <m:e>
                          <m:d>
                            <m:dPr>
                              <m:ctrlPr>
                                <a:rPr lang="pt-BR" sz="2000" i="1" smtClean="0">
                                  <a:latin typeface="Cambria Math" panose="02040503050406030204" pitchFamily="18" charset="0"/>
                                  <a:cs typeface="Times New Roman" panose="02020603050405020304" pitchFamily="18" charset="0"/>
                                </a:rPr>
                              </m:ctrlPr>
                            </m:dPr>
                            <m:e>
                              <m:f>
                                <m:fPr>
                                  <m:type m:val="noBar"/>
                                  <m:ctrlPr>
                                    <a:rPr lang="pt-BR" sz="2000" i="1" smtClean="0">
                                      <a:latin typeface="Cambria Math" panose="02040503050406030204" pitchFamily="18" charset="0"/>
                                      <a:cs typeface="Times New Roman" panose="02020603050405020304" pitchFamily="18" charset="0"/>
                                    </a:rPr>
                                  </m:ctrlPr>
                                </m:fPr>
                                <m:num>
                                  <m:r>
                                    <a:rPr lang="pt-BR" sz="2000" i="1" smtClean="0">
                                      <a:latin typeface="Cambria Math" panose="02040503050406030204" pitchFamily="18" charset="0"/>
                                      <a:cs typeface="Times New Roman" panose="02020603050405020304" pitchFamily="18" charset="0"/>
                                    </a:rPr>
                                    <m:t>𝑛</m:t>
                                  </m:r>
                                </m:num>
                                <m:den>
                                  <m:r>
                                    <a:rPr lang="pt-BR" sz="2000" i="1" smtClean="0">
                                      <a:latin typeface="Cambria Math" panose="02040503050406030204" pitchFamily="18" charset="0"/>
                                      <a:cs typeface="Times New Roman" panose="02020603050405020304" pitchFamily="18" charset="0"/>
                                    </a:rPr>
                                    <m:t>𝑘</m:t>
                                  </m:r>
                                </m:den>
                              </m:f>
                            </m:e>
                          </m:d>
                          <m:sSup>
                            <m:sSupPr>
                              <m:ctrlPr>
                                <a:rPr lang="pt-BR" sz="2000" i="1" smtClean="0">
                                  <a:latin typeface="Cambria Math" panose="02040503050406030204" pitchFamily="18" charset="0"/>
                                  <a:cs typeface="Times New Roman" panose="02020603050405020304" pitchFamily="18" charset="0"/>
                                </a:rPr>
                              </m:ctrlPr>
                            </m:sSupPr>
                            <m:e>
                              <m:r>
                                <a:rPr lang="pt-BR" sz="2000" i="1" smtClean="0">
                                  <a:latin typeface="Cambria Math" panose="02040503050406030204" pitchFamily="18" charset="0"/>
                                  <a:cs typeface="Times New Roman" panose="02020603050405020304" pitchFamily="18" charset="0"/>
                                </a:rPr>
                                <m:t>𝑥</m:t>
                              </m:r>
                            </m:e>
                            <m:sup>
                              <m:r>
                                <a:rPr lang="pt-BR" sz="2000" i="1" smtClean="0">
                                  <a:latin typeface="Cambria Math" panose="02040503050406030204" pitchFamily="18" charset="0"/>
                                  <a:cs typeface="Times New Roman" panose="02020603050405020304" pitchFamily="18" charset="0"/>
                                </a:rPr>
                                <m:t>𝑘</m:t>
                              </m:r>
                            </m:sup>
                          </m:sSup>
                          <m:sSup>
                            <m:sSupPr>
                              <m:ctrlPr>
                                <a:rPr lang="pt-BR" sz="2000" i="1" smtClean="0">
                                  <a:latin typeface="Cambria Math" panose="02040503050406030204" pitchFamily="18" charset="0"/>
                                  <a:cs typeface="Times New Roman" panose="02020603050405020304" pitchFamily="18" charset="0"/>
                                </a:rPr>
                              </m:ctrlPr>
                            </m:sSupPr>
                            <m:e>
                              <m:r>
                                <a:rPr lang="pt-BR" sz="2000" i="1" smtClean="0">
                                  <a:latin typeface="Cambria Math" panose="02040503050406030204" pitchFamily="18" charset="0"/>
                                  <a:cs typeface="Times New Roman" panose="02020603050405020304" pitchFamily="18" charset="0"/>
                                </a:rPr>
                                <m:t>𝑎</m:t>
                              </m:r>
                            </m:e>
                            <m:sup>
                              <m:r>
                                <a:rPr lang="pt-BR" sz="2000" i="1" smtClean="0">
                                  <a:latin typeface="Cambria Math" panose="02040503050406030204" pitchFamily="18" charset="0"/>
                                  <a:cs typeface="Times New Roman" panose="02020603050405020304" pitchFamily="18" charset="0"/>
                                </a:rPr>
                                <m:t>𝑛</m:t>
                              </m:r>
                              <m:r>
                                <a:rPr lang="pt-BR" sz="2000" i="1" smtClean="0">
                                  <a:latin typeface="Cambria Math" panose="02040503050406030204" pitchFamily="18" charset="0"/>
                                  <a:cs typeface="Times New Roman" panose="02020603050405020304" pitchFamily="18" charset="0"/>
                                </a:rPr>
                                <m:t>−</m:t>
                              </m:r>
                              <m:r>
                                <a:rPr lang="pt-BR" sz="2000" i="1" smtClean="0">
                                  <a:latin typeface="Cambria Math" panose="02040503050406030204" pitchFamily="18" charset="0"/>
                                  <a:cs typeface="Times New Roman" panose="02020603050405020304" pitchFamily="18" charset="0"/>
                                </a:rPr>
                                <m:t>𝑘</m:t>
                              </m:r>
                            </m:sup>
                          </m:sSup>
                        </m:e>
                      </m:nary>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2429C670-22DF-40AD-BD0A-166FD478D682}"/>
                  </a:ext>
                </a:extLst>
              </p:cNvPr>
              <p:cNvSpPr txBox="1">
                <a:spLocks noRot="1" noChangeAspect="1" noMove="1" noResize="1" noEditPoints="1" noAdjustHandles="1" noChangeArrowheads="1" noChangeShapeType="1" noTextEdit="1"/>
              </p:cNvSpPr>
              <p:nvPr/>
            </p:nvSpPr>
            <p:spPr>
              <a:xfrm>
                <a:off x="16714480" y="5070931"/>
                <a:ext cx="3020763" cy="840551"/>
              </a:xfrm>
              <a:prstGeom prst="rect">
                <a:avLst/>
              </a:prstGeom>
              <a:blipFill>
                <a:blip r:embed="rId7"/>
                <a:stretch>
                  <a:fillRect/>
                </a:stretch>
              </a:blipFill>
            </p:spPr>
            <p:txBody>
              <a:bodyPr/>
              <a:lstStyle/>
              <a:p>
                <a:r>
                  <a:rPr lang="en-US">
                    <a:noFill/>
                  </a:rPr>
                  <a:t> </a:t>
                </a:r>
              </a:p>
            </p:txBody>
          </p:sp>
        </mc:Fallback>
      </mc:AlternateContent>
      <p:sp>
        <p:nvSpPr>
          <p:cNvPr id="68" name="Text Placeholder 297">
            <a:extLst>
              <a:ext uri="{FF2B5EF4-FFF2-40B4-BE49-F238E27FC236}">
                <a16:creationId xmlns:a16="http://schemas.microsoft.com/office/drawing/2014/main" id="{3B77F525-D022-47E2-A2B0-42BE13C16971}"/>
              </a:ext>
            </a:extLst>
          </p:cNvPr>
          <p:cNvSpPr txBox="1">
            <a:spLocks/>
          </p:cNvSpPr>
          <p:nvPr/>
        </p:nvSpPr>
        <p:spPr>
          <a:xfrm>
            <a:off x="14742662" y="5031322"/>
            <a:ext cx="2311342" cy="760534"/>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400" b="1" dirty="0">
                <a:solidFill>
                  <a:prstClr val="black"/>
                </a:solidFill>
                <a:latin typeface="+mj-lt"/>
                <a:cs typeface="+mn-cs"/>
              </a:rPr>
              <a:t>Placeholder:</a:t>
            </a:r>
            <a:endParaRPr lang="en-US" sz="2400" dirty="0">
              <a:solidFill>
                <a:prstClr val="black"/>
              </a:solidFill>
              <a:latin typeface="+mn-lt"/>
              <a:cs typeface="+mn-cs"/>
            </a:endParaRPr>
          </a:p>
        </p:txBody>
      </p:sp>
      <p:sp>
        <p:nvSpPr>
          <p:cNvPr id="75" name="Text Placeholder 297">
            <a:extLst>
              <a:ext uri="{FF2B5EF4-FFF2-40B4-BE49-F238E27FC236}">
                <a16:creationId xmlns:a16="http://schemas.microsoft.com/office/drawing/2014/main" id="{88503CA4-8D15-41BA-98B9-D7AFFCD19331}"/>
              </a:ext>
            </a:extLst>
          </p:cNvPr>
          <p:cNvSpPr txBox="1">
            <a:spLocks/>
          </p:cNvSpPr>
          <p:nvPr/>
        </p:nvSpPr>
        <p:spPr>
          <a:xfrm>
            <a:off x="13930276" y="9150564"/>
            <a:ext cx="6285508" cy="92615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3200" b="1" dirty="0">
                <a:latin typeface="+mj-lt"/>
              </a:rPr>
              <a:t>Random Forest</a:t>
            </a:r>
            <a:endParaRPr lang="en-US" sz="3200" dirty="0">
              <a:solidFill>
                <a:prstClr val="black"/>
              </a:solidFill>
              <a:latin typeface="+mn-lt"/>
              <a:cs typeface="+mn-cs"/>
            </a:endParaRPr>
          </a:p>
        </p:txBody>
      </p:sp>
      <p:sp>
        <p:nvSpPr>
          <p:cNvPr id="82" name="Text Placeholder 297">
            <a:extLst>
              <a:ext uri="{FF2B5EF4-FFF2-40B4-BE49-F238E27FC236}">
                <a16:creationId xmlns:a16="http://schemas.microsoft.com/office/drawing/2014/main" id="{FCF056DC-0C9D-4E6F-9BE3-0F7FF9806CB1}"/>
              </a:ext>
            </a:extLst>
          </p:cNvPr>
          <p:cNvSpPr txBox="1">
            <a:spLocks/>
          </p:cNvSpPr>
          <p:nvPr/>
        </p:nvSpPr>
        <p:spPr>
          <a:xfrm>
            <a:off x="20560377" y="7014436"/>
            <a:ext cx="3133822" cy="2978449"/>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err="1"/>
              <a:t>kNN</a:t>
            </a:r>
            <a:r>
              <a:rPr lang="en-US" sz="2000" dirty="0"/>
              <a:t> struggles because of the curse of dimensionality. Even with removing stop words, there are just too many dimensions and not a large enough sample.</a:t>
            </a:r>
          </a:p>
        </p:txBody>
      </p:sp>
      <p:sp>
        <p:nvSpPr>
          <p:cNvPr id="84" name="Text Placeholder 297">
            <a:extLst>
              <a:ext uri="{FF2B5EF4-FFF2-40B4-BE49-F238E27FC236}">
                <a16:creationId xmlns:a16="http://schemas.microsoft.com/office/drawing/2014/main" id="{D977F60B-D6B2-4C14-895C-593005FF2682}"/>
              </a:ext>
            </a:extLst>
          </p:cNvPr>
          <p:cNvSpPr txBox="1">
            <a:spLocks/>
          </p:cNvSpPr>
          <p:nvPr/>
        </p:nvSpPr>
        <p:spPr>
          <a:xfrm>
            <a:off x="23875011" y="10252727"/>
            <a:ext cx="2765398" cy="1593455"/>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a:t>Discuss results, show heatmap. Still need to do this model </a:t>
            </a:r>
          </a:p>
        </p:txBody>
      </p:sp>
      <p:pic>
        <p:nvPicPr>
          <p:cNvPr id="36" name="Picture 35">
            <a:extLst>
              <a:ext uri="{FF2B5EF4-FFF2-40B4-BE49-F238E27FC236}">
                <a16:creationId xmlns:a16="http://schemas.microsoft.com/office/drawing/2014/main" id="{F707A95C-B6DF-4DAC-87D2-8E731CC4B0DE}"/>
              </a:ext>
            </a:extLst>
          </p:cNvPr>
          <p:cNvPicPr>
            <a:picLocks noChangeAspect="1"/>
          </p:cNvPicPr>
          <p:nvPr/>
        </p:nvPicPr>
        <p:blipFill>
          <a:blip r:embed="rId8"/>
          <a:stretch>
            <a:fillRect/>
          </a:stretch>
        </p:blipFill>
        <p:spPr>
          <a:xfrm>
            <a:off x="23704961" y="7171081"/>
            <a:ext cx="3133822" cy="2978450"/>
          </a:xfrm>
          <a:prstGeom prst="rect">
            <a:avLst/>
          </a:prstGeom>
        </p:spPr>
      </p:pic>
      <p:sp>
        <p:nvSpPr>
          <p:cNvPr id="90" name="Text Placeholder 297">
            <a:extLst>
              <a:ext uri="{FF2B5EF4-FFF2-40B4-BE49-F238E27FC236}">
                <a16:creationId xmlns:a16="http://schemas.microsoft.com/office/drawing/2014/main" id="{4C8B40B0-98D1-4C50-8E95-22FF61AA30AF}"/>
              </a:ext>
            </a:extLst>
          </p:cNvPr>
          <p:cNvSpPr txBox="1">
            <a:spLocks/>
          </p:cNvSpPr>
          <p:nvPr/>
        </p:nvSpPr>
        <p:spPr>
          <a:xfrm>
            <a:off x="13908121" y="6816257"/>
            <a:ext cx="6285508" cy="92615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3200" b="1" dirty="0">
                <a:latin typeface="+mj-lt"/>
              </a:rPr>
              <a:t>K-Nearest Neighbor</a:t>
            </a:r>
            <a:endParaRPr lang="en-US" sz="3200" dirty="0">
              <a:solidFill>
                <a:prstClr val="black"/>
              </a:solidFill>
              <a:latin typeface="+mn-lt"/>
              <a:cs typeface="+mn-cs"/>
            </a:endParaRPr>
          </a:p>
        </p:txBody>
      </p:sp>
      <p:sp>
        <p:nvSpPr>
          <p:cNvPr id="91" name="Text Placeholder 297">
            <a:extLst>
              <a:ext uri="{FF2B5EF4-FFF2-40B4-BE49-F238E27FC236}">
                <a16:creationId xmlns:a16="http://schemas.microsoft.com/office/drawing/2014/main" id="{601870E4-70BC-4BF8-A593-37798D204199}"/>
              </a:ext>
            </a:extLst>
          </p:cNvPr>
          <p:cNvSpPr txBox="1">
            <a:spLocks/>
          </p:cNvSpPr>
          <p:nvPr/>
        </p:nvSpPr>
        <p:spPr>
          <a:xfrm>
            <a:off x="13899324" y="7473030"/>
            <a:ext cx="5332105" cy="1131790"/>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a:t>Brief explanation of </a:t>
            </a:r>
            <a:r>
              <a:rPr lang="en-US" sz="2000" dirty="0" err="1"/>
              <a:t>kNN</a:t>
            </a:r>
            <a:r>
              <a:rPr lang="en-US" sz="2000" dirty="0"/>
              <a:t>, equation if there is room. High level, no equations.</a:t>
            </a:r>
          </a:p>
        </p:txBody>
      </p:sp>
      <p:grpSp>
        <p:nvGrpSpPr>
          <p:cNvPr id="2" name="Group 1">
            <a:extLst>
              <a:ext uri="{FF2B5EF4-FFF2-40B4-BE49-F238E27FC236}">
                <a16:creationId xmlns:a16="http://schemas.microsoft.com/office/drawing/2014/main" id="{19205A11-2BC4-43F8-A86B-5E41562BB2B9}"/>
              </a:ext>
            </a:extLst>
          </p:cNvPr>
          <p:cNvGrpSpPr>
            <a:grpSpLocks noChangeAspect="1"/>
          </p:cNvGrpSpPr>
          <p:nvPr/>
        </p:nvGrpSpPr>
        <p:grpSpPr>
          <a:xfrm>
            <a:off x="18224861" y="10656579"/>
            <a:ext cx="1820571" cy="1619471"/>
            <a:chOff x="16289480" y="12513635"/>
            <a:chExt cx="3870260" cy="3442753"/>
          </a:xfrm>
        </p:grpSpPr>
        <p:pic>
          <p:nvPicPr>
            <p:cNvPr id="1036" name="Picture 12">
              <a:extLst>
                <a:ext uri="{FF2B5EF4-FFF2-40B4-BE49-F238E27FC236}">
                  <a16:creationId xmlns:a16="http://schemas.microsoft.com/office/drawing/2014/main" id="{75FA6336-CCA1-4F3C-824D-5FA7B53D9B5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289480" y="13349519"/>
              <a:ext cx="1233538" cy="167176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2">
              <a:extLst>
                <a:ext uri="{FF2B5EF4-FFF2-40B4-BE49-F238E27FC236}">
                  <a16:creationId xmlns:a16="http://schemas.microsoft.com/office/drawing/2014/main" id="{ACA2A315-3CDC-4E94-AA8F-E6BB45D73C7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560082" y="12513635"/>
              <a:ext cx="1233538" cy="167176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2">
              <a:extLst>
                <a:ext uri="{FF2B5EF4-FFF2-40B4-BE49-F238E27FC236}">
                  <a16:creationId xmlns:a16="http://schemas.microsoft.com/office/drawing/2014/main" id="{4EC1C714-A6BD-4C0D-9C88-E1F8609B111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560082" y="14284619"/>
              <a:ext cx="1233538" cy="167176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2">
              <a:extLst>
                <a:ext uri="{FF2B5EF4-FFF2-40B4-BE49-F238E27FC236}">
                  <a16:creationId xmlns:a16="http://schemas.microsoft.com/office/drawing/2014/main" id="{FD60C2AD-DDA0-46CF-A03A-698E804FA06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926202" y="13448734"/>
              <a:ext cx="1233538" cy="1671769"/>
            </a:xfrm>
            <a:prstGeom prst="rect">
              <a:avLst/>
            </a:prstGeom>
            <a:noFill/>
            <a:extLst>
              <a:ext uri="{909E8E84-426E-40DD-AFC4-6F175D3DCCD1}">
                <a14:hiddenFill xmlns:a14="http://schemas.microsoft.com/office/drawing/2010/main">
                  <a:solidFill>
                    <a:srgbClr val="FFFFFF"/>
                  </a:solidFill>
                </a14:hiddenFill>
              </a:ext>
            </a:extLst>
          </p:spPr>
        </p:pic>
      </p:grpSp>
      <p:sp>
        <p:nvSpPr>
          <p:cNvPr id="100" name="Text Placeholder 297">
            <a:extLst>
              <a:ext uri="{FF2B5EF4-FFF2-40B4-BE49-F238E27FC236}">
                <a16:creationId xmlns:a16="http://schemas.microsoft.com/office/drawing/2014/main" id="{84D54E96-C065-4B7E-AFE7-49EB1A394C7E}"/>
              </a:ext>
            </a:extLst>
          </p:cNvPr>
          <p:cNvSpPr txBox="1">
            <a:spLocks/>
          </p:cNvSpPr>
          <p:nvPr/>
        </p:nvSpPr>
        <p:spPr>
          <a:xfrm>
            <a:off x="14081620" y="4017384"/>
            <a:ext cx="5332105" cy="1131790"/>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a:t>Brief explanation of Naïve Bayes, equation if there is room.</a:t>
            </a:r>
          </a:p>
        </p:txBody>
      </p:sp>
      <p:pic>
        <p:nvPicPr>
          <p:cNvPr id="101" name="Picture 100">
            <a:extLst>
              <a:ext uri="{FF2B5EF4-FFF2-40B4-BE49-F238E27FC236}">
                <a16:creationId xmlns:a16="http://schemas.microsoft.com/office/drawing/2014/main" id="{6945A450-9A45-4F3B-9723-D64C25903E1A}"/>
              </a:ext>
            </a:extLst>
          </p:cNvPr>
          <p:cNvPicPr>
            <a:picLocks noChangeAspect="1"/>
          </p:cNvPicPr>
          <p:nvPr/>
        </p:nvPicPr>
        <p:blipFill>
          <a:blip r:embed="rId8"/>
          <a:stretch>
            <a:fillRect/>
          </a:stretch>
        </p:blipFill>
        <p:spPr>
          <a:xfrm>
            <a:off x="20594700" y="10169504"/>
            <a:ext cx="3133822" cy="2978450"/>
          </a:xfrm>
          <a:prstGeom prst="rect">
            <a:avLst/>
          </a:prstGeom>
        </p:spPr>
      </p:pic>
      <p:sp>
        <p:nvSpPr>
          <p:cNvPr id="44" name="TextBox 43">
            <a:extLst>
              <a:ext uri="{FF2B5EF4-FFF2-40B4-BE49-F238E27FC236}">
                <a16:creationId xmlns:a16="http://schemas.microsoft.com/office/drawing/2014/main" id="{64805E8B-DB09-4DFC-850C-234806AF5294}"/>
              </a:ext>
            </a:extLst>
          </p:cNvPr>
          <p:cNvSpPr txBox="1"/>
          <p:nvPr/>
        </p:nvSpPr>
        <p:spPr>
          <a:xfrm>
            <a:off x="2186876" y="1813687"/>
            <a:ext cx="3958496" cy="646331"/>
          </a:xfrm>
          <a:prstGeom prst="rect">
            <a:avLst/>
          </a:prstGeom>
          <a:solidFill>
            <a:schemeClr val="accent4">
              <a:lumMod val="20000"/>
              <a:lumOff val="80000"/>
            </a:schemeClr>
          </a:solidFill>
        </p:spPr>
        <p:txBody>
          <a:bodyPr wrap="square" rtlCol="0">
            <a:spAutoFit/>
          </a:bodyPr>
          <a:lstStyle/>
          <a:p>
            <a:r>
              <a:rPr lang="en-US" sz="1800" dirty="0">
                <a:latin typeface="MV Boli" panose="02000500030200090000" pitchFamily="2" charset="0"/>
                <a:cs typeface="MV Boli" panose="02000500030200090000" pitchFamily="2" charset="0"/>
              </a:rPr>
              <a:t>TODO: Tighten up spacing to fit a couple more small sections </a:t>
            </a:r>
          </a:p>
        </p:txBody>
      </p:sp>
      <p:sp>
        <p:nvSpPr>
          <p:cNvPr id="103" name="TextBox 102">
            <a:extLst>
              <a:ext uri="{FF2B5EF4-FFF2-40B4-BE49-F238E27FC236}">
                <a16:creationId xmlns:a16="http://schemas.microsoft.com/office/drawing/2014/main" id="{DA5563B3-2B0D-4A70-BCC9-849F964F06D8}"/>
              </a:ext>
            </a:extLst>
          </p:cNvPr>
          <p:cNvSpPr txBox="1"/>
          <p:nvPr/>
        </p:nvSpPr>
        <p:spPr>
          <a:xfrm>
            <a:off x="7539767" y="5184408"/>
            <a:ext cx="4431793" cy="369332"/>
          </a:xfrm>
          <a:prstGeom prst="rect">
            <a:avLst/>
          </a:prstGeom>
          <a:solidFill>
            <a:schemeClr val="accent4">
              <a:lumMod val="20000"/>
              <a:lumOff val="80000"/>
            </a:schemeClr>
          </a:solidFill>
        </p:spPr>
        <p:txBody>
          <a:bodyPr wrap="square" rtlCol="0">
            <a:spAutoFit/>
          </a:bodyPr>
          <a:lstStyle/>
          <a:p>
            <a:r>
              <a:rPr lang="en-US" sz="1800" dirty="0">
                <a:latin typeface="MV Boli" panose="02000500030200090000" pitchFamily="2" charset="0"/>
                <a:cs typeface="MV Boli" panose="02000500030200090000" pitchFamily="2" charset="0"/>
              </a:rPr>
              <a:t>Make room for me in column 1?</a:t>
            </a:r>
          </a:p>
        </p:txBody>
      </p:sp>
      <p:sp>
        <p:nvSpPr>
          <p:cNvPr id="104" name="TextBox 103">
            <a:extLst>
              <a:ext uri="{FF2B5EF4-FFF2-40B4-BE49-F238E27FC236}">
                <a16:creationId xmlns:a16="http://schemas.microsoft.com/office/drawing/2014/main" id="{BA148EAF-1A41-442E-832A-74C8058B941E}"/>
              </a:ext>
            </a:extLst>
          </p:cNvPr>
          <p:cNvSpPr txBox="1"/>
          <p:nvPr/>
        </p:nvSpPr>
        <p:spPr>
          <a:xfrm>
            <a:off x="14142365" y="6124547"/>
            <a:ext cx="6017375" cy="369332"/>
          </a:xfrm>
          <a:prstGeom prst="rect">
            <a:avLst/>
          </a:prstGeom>
          <a:solidFill>
            <a:schemeClr val="accent4">
              <a:lumMod val="20000"/>
              <a:lumOff val="80000"/>
            </a:schemeClr>
          </a:solidFill>
        </p:spPr>
        <p:txBody>
          <a:bodyPr wrap="square" rtlCol="0">
            <a:spAutoFit/>
          </a:bodyPr>
          <a:lstStyle/>
          <a:p>
            <a:r>
              <a:rPr lang="en-US" sz="1800" dirty="0">
                <a:latin typeface="MV Boli" panose="02000500030200090000" pitchFamily="2" charset="0"/>
                <a:cs typeface="MV Boli" panose="02000500030200090000" pitchFamily="2" charset="0"/>
              </a:rPr>
              <a:t>TODO: Nail down concise explanations of each model. </a:t>
            </a:r>
          </a:p>
        </p:txBody>
      </p:sp>
      <p:sp>
        <p:nvSpPr>
          <p:cNvPr id="105" name="TextBox 104">
            <a:extLst>
              <a:ext uri="{FF2B5EF4-FFF2-40B4-BE49-F238E27FC236}">
                <a16:creationId xmlns:a16="http://schemas.microsoft.com/office/drawing/2014/main" id="{DCA37BA8-A8B8-48E4-BDB2-12286494CF27}"/>
              </a:ext>
            </a:extLst>
          </p:cNvPr>
          <p:cNvSpPr txBox="1"/>
          <p:nvPr/>
        </p:nvSpPr>
        <p:spPr>
          <a:xfrm>
            <a:off x="20623034" y="14711238"/>
            <a:ext cx="6017375" cy="923330"/>
          </a:xfrm>
          <a:prstGeom prst="rect">
            <a:avLst/>
          </a:prstGeom>
          <a:solidFill>
            <a:schemeClr val="accent4">
              <a:lumMod val="20000"/>
              <a:lumOff val="80000"/>
            </a:schemeClr>
          </a:solidFill>
        </p:spPr>
        <p:txBody>
          <a:bodyPr wrap="square" rtlCol="0">
            <a:spAutoFit/>
          </a:bodyPr>
          <a:lstStyle/>
          <a:p>
            <a:r>
              <a:rPr lang="en-US" sz="1800" dirty="0">
                <a:latin typeface="MV Boli" panose="02000500030200090000" pitchFamily="2" charset="0"/>
                <a:cs typeface="MV Boli" panose="02000500030200090000" pitchFamily="2" charset="0"/>
              </a:rPr>
              <a:t>TODO: </a:t>
            </a:r>
            <a:br>
              <a:rPr lang="en-US" sz="1800" dirty="0">
                <a:latin typeface="MV Boli" panose="02000500030200090000" pitchFamily="2" charset="0"/>
                <a:cs typeface="MV Boli" panose="02000500030200090000" pitchFamily="2" charset="0"/>
              </a:rPr>
            </a:br>
            <a:r>
              <a:rPr lang="en-US" sz="1800" dirty="0">
                <a:latin typeface="MV Boli" panose="02000500030200090000" pitchFamily="2" charset="0"/>
                <a:cs typeface="MV Boli" panose="02000500030200090000" pitchFamily="2" charset="0"/>
              </a:rPr>
              <a:t>Add overall conclusions (forest good, </a:t>
            </a:r>
            <a:r>
              <a:rPr lang="en-US" sz="1800" dirty="0" err="1">
                <a:latin typeface="MV Boli" panose="02000500030200090000" pitchFamily="2" charset="0"/>
                <a:cs typeface="MV Boli" panose="02000500030200090000" pitchFamily="2" charset="0"/>
              </a:rPr>
              <a:t>knn</a:t>
            </a:r>
            <a:r>
              <a:rPr lang="en-US" sz="1800" dirty="0">
                <a:latin typeface="MV Boli" panose="02000500030200090000" pitchFamily="2" charset="0"/>
                <a:cs typeface="MV Boli" panose="02000500030200090000" pitchFamily="2" charset="0"/>
              </a:rPr>
              <a:t> bad) </a:t>
            </a:r>
            <a:br>
              <a:rPr lang="en-US" sz="1800" dirty="0">
                <a:latin typeface="MV Boli" panose="02000500030200090000" pitchFamily="2" charset="0"/>
                <a:cs typeface="MV Boli" panose="02000500030200090000" pitchFamily="2" charset="0"/>
              </a:rPr>
            </a:br>
            <a:r>
              <a:rPr lang="en-US" sz="1800" dirty="0">
                <a:latin typeface="MV Boli" panose="02000500030200090000" pitchFamily="2" charset="0"/>
                <a:cs typeface="MV Boli" panose="02000500030200090000" pitchFamily="2" charset="0"/>
              </a:rPr>
              <a:t>Add Tools/References/Acknowledgments</a:t>
            </a:r>
          </a:p>
        </p:txBody>
      </p:sp>
      <p:sp>
        <p:nvSpPr>
          <p:cNvPr id="106" name="TextBox 105">
            <a:extLst>
              <a:ext uri="{FF2B5EF4-FFF2-40B4-BE49-F238E27FC236}">
                <a16:creationId xmlns:a16="http://schemas.microsoft.com/office/drawing/2014/main" id="{A4BC4585-2FFE-4D3B-BEDA-FD59B36061C2}"/>
              </a:ext>
            </a:extLst>
          </p:cNvPr>
          <p:cNvSpPr txBox="1"/>
          <p:nvPr/>
        </p:nvSpPr>
        <p:spPr>
          <a:xfrm>
            <a:off x="7373247" y="15490678"/>
            <a:ext cx="5952469" cy="369332"/>
          </a:xfrm>
          <a:prstGeom prst="rect">
            <a:avLst/>
          </a:prstGeom>
          <a:solidFill>
            <a:schemeClr val="accent4">
              <a:lumMod val="20000"/>
              <a:lumOff val="80000"/>
            </a:schemeClr>
          </a:solidFill>
        </p:spPr>
        <p:txBody>
          <a:bodyPr wrap="square" rtlCol="0">
            <a:spAutoFit/>
          </a:bodyPr>
          <a:lstStyle/>
          <a:p>
            <a:r>
              <a:rPr lang="en-US" sz="1800" dirty="0">
                <a:latin typeface="MV Boli" panose="02000500030200090000" pitchFamily="2" charset="0"/>
                <a:cs typeface="MV Boli" panose="02000500030200090000" pitchFamily="2" charset="0"/>
              </a:rPr>
              <a:t>TODO: Make room to fit NB explanation after this</a:t>
            </a:r>
          </a:p>
        </p:txBody>
      </p:sp>
      <p:sp>
        <p:nvSpPr>
          <p:cNvPr id="54" name="TextBox 53">
            <a:extLst>
              <a:ext uri="{FF2B5EF4-FFF2-40B4-BE49-F238E27FC236}">
                <a16:creationId xmlns:a16="http://schemas.microsoft.com/office/drawing/2014/main" id="{2AAA3645-09A4-4F2A-BB90-FEDA61EA3B41}"/>
              </a:ext>
            </a:extLst>
          </p:cNvPr>
          <p:cNvSpPr txBox="1"/>
          <p:nvPr/>
        </p:nvSpPr>
        <p:spPr>
          <a:xfrm>
            <a:off x="14133660" y="11119813"/>
            <a:ext cx="3331971" cy="646331"/>
          </a:xfrm>
          <a:prstGeom prst="rect">
            <a:avLst/>
          </a:prstGeom>
          <a:solidFill>
            <a:schemeClr val="accent4">
              <a:lumMod val="20000"/>
              <a:lumOff val="80000"/>
            </a:schemeClr>
          </a:solidFill>
        </p:spPr>
        <p:txBody>
          <a:bodyPr wrap="square" rtlCol="0">
            <a:spAutoFit/>
          </a:bodyPr>
          <a:lstStyle/>
          <a:p>
            <a:r>
              <a:rPr lang="en-US" sz="1800" dirty="0">
                <a:latin typeface="MV Boli" panose="02000500030200090000" pitchFamily="2" charset="0"/>
                <a:cs typeface="MV Boli" panose="02000500030200090000" pitchFamily="2" charset="0"/>
              </a:rPr>
              <a:t>Conceptual images would be nice if I can find room</a:t>
            </a:r>
          </a:p>
        </p:txBody>
      </p:sp>
      <p:sp>
        <p:nvSpPr>
          <p:cNvPr id="55" name="Text Placeholder 298">
            <a:extLst>
              <a:ext uri="{FF2B5EF4-FFF2-40B4-BE49-F238E27FC236}">
                <a16:creationId xmlns:a16="http://schemas.microsoft.com/office/drawing/2014/main" id="{CA05F63C-55BE-4F0B-B711-4260A8F88B4C}"/>
              </a:ext>
            </a:extLst>
          </p:cNvPr>
          <p:cNvSpPr txBox="1">
            <a:spLocks/>
          </p:cNvSpPr>
          <p:nvPr/>
        </p:nvSpPr>
        <p:spPr>
          <a:xfrm>
            <a:off x="20560577" y="13251150"/>
            <a:ext cx="6309360" cy="1015663"/>
          </a:xfrm>
          <a:prstGeom prst="rect">
            <a:avLst/>
          </a:prstGeom>
          <a:solidFill>
            <a:srgbClr val="5B80AD"/>
          </a:solidFill>
        </p:spPr>
        <p:txBody>
          <a:bodyPr wrap="square"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Conclusions</a:t>
            </a:r>
            <a:endParaRPr lang="en-US" u="none" dirty="0">
              <a:solidFill>
                <a:schemeClr val="bg1"/>
              </a:solidFill>
            </a:endParaRPr>
          </a:p>
        </p:txBody>
      </p:sp>
      <p:sp>
        <p:nvSpPr>
          <p:cNvPr id="59" name="Text Placeholder 298">
            <a:extLst>
              <a:ext uri="{FF2B5EF4-FFF2-40B4-BE49-F238E27FC236}">
                <a16:creationId xmlns:a16="http://schemas.microsoft.com/office/drawing/2014/main" id="{8416E739-2E7A-443A-BFC6-D376FB652BE5}"/>
              </a:ext>
            </a:extLst>
          </p:cNvPr>
          <p:cNvSpPr txBox="1">
            <a:spLocks/>
          </p:cNvSpPr>
          <p:nvPr/>
        </p:nvSpPr>
        <p:spPr>
          <a:xfrm>
            <a:off x="13884269" y="13251150"/>
            <a:ext cx="6309360" cy="1015663"/>
          </a:xfrm>
          <a:prstGeom prst="rect">
            <a:avLst/>
          </a:prstGeom>
          <a:solidFill>
            <a:srgbClr val="5B80AD"/>
          </a:solidFill>
        </p:spPr>
        <p:txBody>
          <a:bodyPr wrap="square"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References &amp; Tools</a:t>
            </a:r>
            <a:endParaRPr lang="en-US" u="none" dirty="0">
              <a:solidFill>
                <a:schemeClr val="bg1"/>
              </a:solidFill>
            </a:endParaRPr>
          </a:p>
        </p:txBody>
      </p:sp>
      <p:sp>
        <p:nvSpPr>
          <p:cNvPr id="60" name="Text Placeholder 297">
            <a:extLst>
              <a:ext uri="{FF2B5EF4-FFF2-40B4-BE49-F238E27FC236}">
                <a16:creationId xmlns:a16="http://schemas.microsoft.com/office/drawing/2014/main" id="{0B2C0B85-0E92-4811-AA4C-F0622DEF0E08}"/>
              </a:ext>
            </a:extLst>
          </p:cNvPr>
          <p:cNvSpPr txBox="1">
            <a:spLocks/>
          </p:cNvSpPr>
          <p:nvPr/>
        </p:nvSpPr>
        <p:spPr>
          <a:xfrm>
            <a:off x="13884268" y="14307821"/>
            <a:ext cx="6309359" cy="1679567"/>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ISLR </a:t>
            </a:r>
          </a:p>
          <a:p>
            <a:pPr marL="342900" indent="-342900">
              <a:buFont typeface="Arial" panose="020B0604020202020204" pitchFamily="34" charset="0"/>
              <a:buChar char="•"/>
            </a:pPr>
            <a:r>
              <a:rPr lang="en-US" sz="2000" dirty="0"/>
              <a:t>CHC</a:t>
            </a:r>
          </a:p>
          <a:p>
            <a:pPr marL="342900" indent="-342900">
              <a:buFont typeface="Arial" panose="020B0604020202020204" pitchFamily="34" charset="0"/>
              <a:buChar char="•"/>
            </a:pPr>
            <a:r>
              <a:rPr lang="en-US" sz="2000" dirty="0"/>
              <a:t>R, </a:t>
            </a:r>
            <a:r>
              <a:rPr lang="en-US" sz="2000" dirty="0" err="1"/>
              <a:t>Tidymodels</a:t>
            </a:r>
            <a:r>
              <a:rPr lang="en-US" sz="2000" dirty="0"/>
              <a:t>?</a:t>
            </a:r>
          </a:p>
          <a:p>
            <a:pPr marL="342900" indent="-342900">
              <a:buFont typeface="Arial" panose="020B0604020202020204" pitchFamily="34" charset="0"/>
              <a:buChar char="•"/>
            </a:pPr>
            <a:r>
              <a:rPr lang="en-US" sz="2000" dirty="0"/>
              <a:t>A couple blogs and tutorials</a:t>
            </a:r>
          </a:p>
        </p:txBody>
      </p:sp>
    </p:spTree>
    <p:extLst>
      <p:ext uri="{BB962C8B-B14F-4D97-AF65-F5344CB8AC3E}">
        <p14:creationId xmlns:p14="http://schemas.microsoft.com/office/powerpoint/2010/main" val="3234796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593217" y="3657540"/>
            <a:ext cx="6285508" cy="5123603"/>
          </a:xfrm>
        </p:spPr>
        <p:txBody>
          <a:bodyPr/>
          <a:lstStyle/>
          <a:p>
            <a:pPr>
              <a:lnSpc>
                <a:spcPct val="150000"/>
              </a:lnSpc>
            </a:pPr>
            <a:r>
              <a:rPr lang="en-US" sz="2000" dirty="0">
                <a:solidFill>
                  <a:schemeClr val="accent5">
                    <a:lumMod val="50000"/>
                  </a:schemeClr>
                </a:solidFill>
              </a:rPr>
              <a:t>The Center for Healthy Communities (CHC) is a leader in nutrition education, food security and physical activity programs and policies addressing the needs of diverse populations locally, regionally, and internationally. </a:t>
            </a:r>
          </a:p>
          <a:p>
            <a:endParaRPr lang="en-US" sz="2000" dirty="0">
              <a:solidFill>
                <a:schemeClr val="accent5">
                  <a:lumMod val="50000"/>
                </a:schemeClr>
              </a:solidFill>
            </a:endParaRPr>
          </a:p>
          <a:p>
            <a:pPr>
              <a:lnSpc>
                <a:spcPct val="150000"/>
              </a:lnSpc>
            </a:pPr>
            <a:r>
              <a:rPr lang="en-US" sz="2000" dirty="0">
                <a:solidFill>
                  <a:schemeClr val="accent5">
                    <a:lumMod val="50000"/>
                  </a:schemeClr>
                </a:solidFill>
              </a:rPr>
              <a:t>This research focuses on CalFresh Outreach, a CHC program to create awareness for Californians who may be eligible for CalFresh Food benefits, also known as SNAP. CFO meetings and training activities are reported back to CHC as written descriptions, then manually labeled as pertaining to level 1, level 2, level 3. </a:t>
            </a:r>
          </a:p>
        </p:txBody>
      </p:sp>
      <p:sp>
        <p:nvSpPr>
          <p:cNvPr id="351" name="Text Placeholder 350"/>
          <p:cNvSpPr>
            <a:spLocks noGrp="1"/>
          </p:cNvSpPr>
          <p:nvPr>
            <p:ph type="body" sz="quarter" idx="150"/>
          </p:nvPr>
        </p:nvSpPr>
        <p:spPr/>
        <p:txBody>
          <a:bodyPr>
            <a:normAutofit/>
          </a:bodyPr>
          <a:lstStyle/>
          <a:p>
            <a:r>
              <a:rPr lang="en-US" sz="2800" dirty="0">
                <a:solidFill>
                  <a:schemeClr val="accent5">
                    <a:lumMod val="50000"/>
                  </a:schemeClr>
                </a:solidFill>
              </a:rPr>
              <a:t>Derek Borders, Brandon </a:t>
            </a:r>
            <a:r>
              <a:rPr lang="en-US" sz="2800" dirty="0" err="1">
                <a:solidFill>
                  <a:schemeClr val="accent5">
                    <a:lumMod val="50000"/>
                  </a:schemeClr>
                </a:solidFill>
              </a:rPr>
              <a:t>Trahms</a:t>
            </a:r>
            <a:endParaRPr lang="en-US" sz="2800" dirty="0">
              <a:solidFill>
                <a:schemeClr val="accent5">
                  <a:lumMod val="50000"/>
                </a:schemeClr>
              </a:solidFill>
            </a:endParaRPr>
          </a:p>
        </p:txBody>
      </p:sp>
      <p:sp>
        <p:nvSpPr>
          <p:cNvPr id="352" name="Text Placeholder 351"/>
          <p:cNvSpPr>
            <a:spLocks noGrp="1"/>
          </p:cNvSpPr>
          <p:nvPr>
            <p:ph type="body" sz="quarter" idx="184"/>
          </p:nvPr>
        </p:nvSpPr>
        <p:spPr>
          <a:xfrm>
            <a:off x="3852862" y="1534423"/>
            <a:ext cx="20107276" cy="634555"/>
          </a:xfrm>
        </p:spPr>
        <p:txBody>
          <a:bodyPr>
            <a:normAutofit/>
          </a:bodyPr>
          <a:lstStyle/>
          <a:p>
            <a:r>
              <a:rPr lang="en-US" sz="2400" dirty="0">
                <a:solidFill>
                  <a:schemeClr val="accent5">
                    <a:lumMod val="50000"/>
                  </a:schemeClr>
                </a:solidFill>
              </a:rPr>
              <a:t>Dept. of Natural Sciences, University of California, Chico, CA</a:t>
            </a:r>
          </a:p>
        </p:txBody>
      </p:sp>
      <p:sp>
        <p:nvSpPr>
          <p:cNvPr id="353" name="Text Placeholder 352"/>
          <p:cNvSpPr>
            <a:spLocks noGrp="1"/>
          </p:cNvSpPr>
          <p:nvPr>
            <p:ph type="body" sz="quarter" idx="185"/>
          </p:nvPr>
        </p:nvSpPr>
        <p:spPr>
          <a:xfrm>
            <a:off x="3068829" y="408506"/>
            <a:ext cx="21675342" cy="691388"/>
          </a:xfrm>
        </p:spPr>
        <p:txBody>
          <a:bodyPr>
            <a:normAutofit/>
          </a:bodyPr>
          <a:lstStyle/>
          <a:p>
            <a:r>
              <a:rPr lang="en-US" sz="3600" b="1" dirty="0">
                <a:solidFill>
                  <a:srgbClr val="5B80AD"/>
                </a:solidFill>
              </a:rPr>
              <a:t>Outreach Activity Level Modeling using Naive Bayes, K-Nearest Neighbors, and Random Forest Text Classification</a:t>
            </a:r>
          </a:p>
        </p:txBody>
      </p:sp>
      <p:pic>
        <p:nvPicPr>
          <p:cNvPr id="1028" name="Picture 4" descr="California State University, Chico - Wikipedia">
            <a:extLst>
              <a:ext uri="{FF2B5EF4-FFF2-40B4-BE49-F238E27FC236}">
                <a16:creationId xmlns:a16="http://schemas.microsoft.com/office/drawing/2014/main" id="{DA3DF3C8-2ADD-4146-A549-6E99177D07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116" y="165564"/>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10;&#10;Description automatically generated">
            <a:extLst>
              <a:ext uri="{FF2B5EF4-FFF2-40B4-BE49-F238E27FC236}">
                <a16:creationId xmlns:a16="http://schemas.microsoft.com/office/drawing/2014/main" id="{536659CC-46FB-45B3-B34C-9B4435D910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38084" y="165564"/>
            <a:ext cx="1831853" cy="1828800"/>
          </a:xfrm>
          <a:prstGeom prst="rect">
            <a:avLst/>
          </a:prstGeom>
        </p:spPr>
      </p:pic>
      <p:sp>
        <p:nvSpPr>
          <p:cNvPr id="34" name="Text Placeholder 298">
            <a:extLst>
              <a:ext uri="{FF2B5EF4-FFF2-40B4-BE49-F238E27FC236}">
                <a16:creationId xmlns:a16="http://schemas.microsoft.com/office/drawing/2014/main" id="{76255BC2-FDF2-4E6F-93BE-290F1F8B4F17}"/>
              </a:ext>
            </a:extLst>
          </p:cNvPr>
          <p:cNvSpPr txBox="1">
            <a:spLocks/>
          </p:cNvSpPr>
          <p:nvPr/>
        </p:nvSpPr>
        <p:spPr>
          <a:xfrm>
            <a:off x="560041" y="9351326"/>
            <a:ext cx="6318683" cy="1015663"/>
          </a:xfrm>
          <a:prstGeom prst="rect">
            <a:avLst/>
          </a:prstGeom>
          <a:solidFill>
            <a:srgbClr val="5B80AD"/>
          </a:solidFill>
        </p:spPr>
        <p:txBody>
          <a:bodyPr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Objectives</a:t>
            </a:r>
            <a:endParaRPr lang="en-US" u="none" dirty="0">
              <a:solidFill>
                <a:schemeClr val="bg1"/>
              </a:solidFill>
            </a:endParaRPr>
          </a:p>
        </p:txBody>
      </p:sp>
      <p:sp>
        <p:nvSpPr>
          <p:cNvPr id="37" name="Text Placeholder 298">
            <a:extLst>
              <a:ext uri="{FF2B5EF4-FFF2-40B4-BE49-F238E27FC236}">
                <a16:creationId xmlns:a16="http://schemas.microsoft.com/office/drawing/2014/main" id="{A2554C54-8D8B-4FC6-A67B-9061E021EAE6}"/>
              </a:ext>
            </a:extLst>
          </p:cNvPr>
          <p:cNvSpPr txBox="1">
            <a:spLocks/>
          </p:cNvSpPr>
          <p:nvPr/>
        </p:nvSpPr>
        <p:spPr>
          <a:xfrm>
            <a:off x="560042" y="2635266"/>
            <a:ext cx="6318683" cy="1015663"/>
          </a:xfrm>
          <a:prstGeom prst="rect">
            <a:avLst/>
          </a:prstGeom>
          <a:solidFill>
            <a:srgbClr val="5B80AD"/>
          </a:solidFill>
        </p:spPr>
        <p:txBody>
          <a:bodyPr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Introduction</a:t>
            </a:r>
            <a:endParaRPr lang="en-US" u="none" dirty="0">
              <a:solidFill>
                <a:schemeClr val="bg1"/>
              </a:solidFill>
            </a:endParaRPr>
          </a:p>
        </p:txBody>
      </p:sp>
      <p:sp>
        <p:nvSpPr>
          <p:cNvPr id="39" name="Text Placeholder 297">
            <a:extLst>
              <a:ext uri="{FF2B5EF4-FFF2-40B4-BE49-F238E27FC236}">
                <a16:creationId xmlns:a16="http://schemas.microsoft.com/office/drawing/2014/main" id="{E0C8C59B-1673-494A-A286-ACB033EBCA38}"/>
              </a:ext>
            </a:extLst>
          </p:cNvPr>
          <p:cNvSpPr txBox="1">
            <a:spLocks/>
          </p:cNvSpPr>
          <p:nvPr/>
        </p:nvSpPr>
        <p:spPr>
          <a:xfrm>
            <a:off x="576628" y="10381504"/>
            <a:ext cx="6285508" cy="2516784"/>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a:t>The overall goal of this project was to the use text classification models to predict partnership levels based on activity record descriptions. Automating this level classification will allow for further analysis of the relative effectiveness of the various CFO contracts.</a:t>
            </a:r>
            <a:endParaRPr lang="en-US" sz="1600" dirty="0"/>
          </a:p>
        </p:txBody>
      </p:sp>
      <p:sp>
        <p:nvSpPr>
          <p:cNvPr id="42" name="Text Placeholder 298">
            <a:extLst>
              <a:ext uri="{FF2B5EF4-FFF2-40B4-BE49-F238E27FC236}">
                <a16:creationId xmlns:a16="http://schemas.microsoft.com/office/drawing/2014/main" id="{5365ECF8-884B-47C1-9D76-2F20774CF6FC}"/>
              </a:ext>
            </a:extLst>
          </p:cNvPr>
          <p:cNvSpPr txBox="1">
            <a:spLocks/>
          </p:cNvSpPr>
          <p:nvPr/>
        </p:nvSpPr>
        <p:spPr>
          <a:xfrm>
            <a:off x="7223318" y="2635581"/>
            <a:ext cx="6309360" cy="1015663"/>
          </a:xfrm>
          <a:prstGeom prst="rect">
            <a:avLst/>
          </a:prstGeom>
          <a:solidFill>
            <a:srgbClr val="5B80AD"/>
          </a:solidFill>
        </p:spPr>
        <p:txBody>
          <a:bodyPr wrap="square"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Methods</a:t>
            </a:r>
            <a:endParaRPr lang="en-US" u="none" dirty="0">
              <a:solidFill>
                <a:schemeClr val="bg1"/>
              </a:solidFill>
            </a:endParaRPr>
          </a:p>
        </p:txBody>
      </p:sp>
      <p:sp>
        <p:nvSpPr>
          <p:cNvPr id="43" name="Text Placeholder 297">
            <a:extLst>
              <a:ext uri="{FF2B5EF4-FFF2-40B4-BE49-F238E27FC236}">
                <a16:creationId xmlns:a16="http://schemas.microsoft.com/office/drawing/2014/main" id="{5165C2F1-2EF5-4B00-B6A6-817486F0F47E}"/>
              </a:ext>
            </a:extLst>
          </p:cNvPr>
          <p:cNvSpPr txBox="1">
            <a:spLocks/>
          </p:cNvSpPr>
          <p:nvPr/>
        </p:nvSpPr>
        <p:spPr>
          <a:xfrm>
            <a:off x="7223318" y="3385575"/>
            <a:ext cx="6285508" cy="92615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3200" b="1" dirty="0">
                <a:latin typeface="+mj-lt"/>
              </a:rPr>
              <a:t>General Approach</a:t>
            </a:r>
          </a:p>
        </p:txBody>
      </p:sp>
      <p:pic>
        <p:nvPicPr>
          <p:cNvPr id="1030" name="Picture 6">
            <a:extLst>
              <a:ext uri="{FF2B5EF4-FFF2-40B4-BE49-F238E27FC236}">
                <a16:creationId xmlns:a16="http://schemas.microsoft.com/office/drawing/2014/main" id="{B7A78B28-E47C-4562-861F-04D883339F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9924" y="4274683"/>
            <a:ext cx="5744650" cy="2268311"/>
          </a:xfrm>
          <a:prstGeom prst="rect">
            <a:avLst/>
          </a:prstGeom>
          <a:noFill/>
          <a:extLst>
            <a:ext uri="{909E8E84-426E-40DD-AFC4-6F175D3DCCD1}">
              <a14:hiddenFill xmlns:a14="http://schemas.microsoft.com/office/drawing/2010/main">
                <a:solidFill>
                  <a:srgbClr val="FFFFFF"/>
                </a:solidFill>
              </a14:hiddenFill>
            </a:ext>
          </a:extLst>
        </p:spPr>
      </p:pic>
      <p:sp>
        <p:nvSpPr>
          <p:cNvPr id="46" name="Text Placeholder 298">
            <a:extLst>
              <a:ext uri="{FF2B5EF4-FFF2-40B4-BE49-F238E27FC236}">
                <a16:creationId xmlns:a16="http://schemas.microsoft.com/office/drawing/2014/main" id="{4AE60237-7C14-4ABD-B330-3D24EE3B1FE4}"/>
              </a:ext>
            </a:extLst>
          </p:cNvPr>
          <p:cNvSpPr txBox="1">
            <a:spLocks/>
          </p:cNvSpPr>
          <p:nvPr/>
        </p:nvSpPr>
        <p:spPr>
          <a:xfrm>
            <a:off x="564189" y="12983714"/>
            <a:ext cx="6318683" cy="1015663"/>
          </a:xfrm>
          <a:prstGeom prst="rect">
            <a:avLst/>
          </a:prstGeom>
          <a:solidFill>
            <a:srgbClr val="5B80AD"/>
          </a:solidFill>
        </p:spPr>
        <p:txBody>
          <a:bodyPr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Data</a:t>
            </a:r>
            <a:endParaRPr lang="en-US" u="none" dirty="0">
              <a:solidFill>
                <a:schemeClr val="bg1"/>
              </a:solidFill>
            </a:endParaRPr>
          </a:p>
        </p:txBody>
      </p:sp>
      <p:sp>
        <p:nvSpPr>
          <p:cNvPr id="47" name="Text Placeholder 297">
            <a:extLst>
              <a:ext uri="{FF2B5EF4-FFF2-40B4-BE49-F238E27FC236}">
                <a16:creationId xmlns:a16="http://schemas.microsoft.com/office/drawing/2014/main" id="{7265BC5B-8399-477F-8EA1-350386C83345}"/>
              </a:ext>
            </a:extLst>
          </p:cNvPr>
          <p:cNvSpPr txBox="1">
            <a:spLocks/>
          </p:cNvSpPr>
          <p:nvPr/>
        </p:nvSpPr>
        <p:spPr>
          <a:xfrm>
            <a:off x="560041" y="14177675"/>
            <a:ext cx="6285508" cy="1716565"/>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000" dirty="0"/>
              <a:t>1000 activity record descriptions (660 unique)</a:t>
            </a:r>
          </a:p>
          <a:p>
            <a:pPr marL="342900" indent="-342900">
              <a:lnSpc>
                <a:spcPct val="150000"/>
              </a:lnSpc>
              <a:buFont typeface="Arial" panose="020B0604020202020204" pitchFamily="34" charset="0"/>
              <a:buChar char="•"/>
            </a:pPr>
            <a:r>
              <a:rPr lang="en-US" sz="2000" dirty="0"/>
              <a:t>50 hand-labeled by CFO staff</a:t>
            </a:r>
          </a:p>
          <a:p>
            <a:pPr marL="342900" indent="-342900">
              <a:lnSpc>
                <a:spcPct val="150000"/>
              </a:lnSpc>
              <a:buFont typeface="Arial" panose="020B0604020202020204" pitchFamily="34" charset="0"/>
              <a:buChar char="•"/>
            </a:pPr>
            <a:r>
              <a:rPr lang="en-US" sz="2000" dirty="0"/>
              <a:t>38 Keywords associated with levels 1, 2, 3</a:t>
            </a:r>
            <a:r>
              <a:rPr lang="en-US" sz="1600" dirty="0"/>
              <a:t> </a:t>
            </a:r>
            <a:endParaRPr lang="en-US" sz="2000" dirty="0"/>
          </a:p>
        </p:txBody>
      </p:sp>
      <p:sp>
        <p:nvSpPr>
          <p:cNvPr id="48" name="Text Placeholder 297">
            <a:extLst>
              <a:ext uri="{FF2B5EF4-FFF2-40B4-BE49-F238E27FC236}">
                <a16:creationId xmlns:a16="http://schemas.microsoft.com/office/drawing/2014/main" id="{C7D15AA1-1100-481B-A04E-1F785CAD9EE5}"/>
              </a:ext>
            </a:extLst>
          </p:cNvPr>
          <p:cNvSpPr txBox="1">
            <a:spLocks/>
          </p:cNvSpPr>
          <p:nvPr/>
        </p:nvSpPr>
        <p:spPr>
          <a:xfrm>
            <a:off x="7255673" y="6739164"/>
            <a:ext cx="6285508" cy="92615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3200" b="1" dirty="0">
                <a:latin typeface="+mj-lt"/>
              </a:rPr>
              <a:t>Cleaning &amp; Preprocessing</a:t>
            </a:r>
            <a:endParaRPr lang="en-US" sz="3200" dirty="0">
              <a:solidFill>
                <a:prstClr val="black"/>
              </a:solidFill>
              <a:latin typeface="+mn-lt"/>
              <a:cs typeface="+mn-cs"/>
            </a:endParaRPr>
          </a:p>
        </p:txBody>
      </p:sp>
      <p:sp>
        <p:nvSpPr>
          <p:cNvPr id="49" name="Text Placeholder 297">
            <a:extLst>
              <a:ext uri="{FF2B5EF4-FFF2-40B4-BE49-F238E27FC236}">
                <a16:creationId xmlns:a16="http://schemas.microsoft.com/office/drawing/2014/main" id="{A902BFB4-22CC-45E8-A140-929CA7239D17}"/>
              </a:ext>
            </a:extLst>
          </p:cNvPr>
          <p:cNvSpPr txBox="1">
            <a:spLocks/>
          </p:cNvSpPr>
          <p:nvPr/>
        </p:nvSpPr>
        <p:spPr>
          <a:xfrm>
            <a:off x="7223317" y="7515864"/>
            <a:ext cx="6285508" cy="1716565"/>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000" dirty="0"/>
              <a:t>Convert to all lowercase</a:t>
            </a:r>
          </a:p>
          <a:p>
            <a:pPr marL="342900" indent="-342900">
              <a:lnSpc>
                <a:spcPct val="150000"/>
              </a:lnSpc>
              <a:buFont typeface="Arial" panose="020B0604020202020204" pitchFamily="34" charset="0"/>
              <a:buChar char="•"/>
            </a:pPr>
            <a:r>
              <a:rPr lang="en-US" sz="2000" dirty="0"/>
              <a:t>Remove excess whitespace and punctuation</a:t>
            </a:r>
          </a:p>
          <a:p>
            <a:pPr marL="342900" indent="-342900">
              <a:lnSpc>
                <a:spcPct val="150000"/>
              </a:lnSpc>
              <a:buFont typeface="Arial" panose="020B0604020202020204" pitchFamily="34" charset="0"/>
              <a:buChar char="•"/>
            </a:pPr>
            <a:r>
              <a:rPr lang="en-US" sz="2000" dirty="0"/>
              <a:t>Remove common ‘stop words’ (using snowball list)</a:t>
            </a:r>
          </a:p>
        </p:txBody>
      </p:sp>
      <p:sp>
        <p:nvSpPr>
          <p:cNvPr id="50" name="Text Placeholder 297">
            <a:extLst>
              <a:ext uri="{FF2B5EF4-FFF2-40B4-BE49-F238E27FC236}">
                <a16:creationId xmlns:a16="http://schemas.microsoft.com/office/drawing/2014/main" id="{05266670-54E5-4304-A071-01C278E319C6}"/>
              </a:ext>
            </a:extLst>
          </p:cNvPr>
          <p:cNvSpPr txBox="1">
            <a:spLocks/>
          </p:cNvSpPr>
          <p:nvPr/>
        </p:nvSpPr>
        <p:spPr>
          <a:xfrm>
            <a:off x="7239084" y="9213602"/>
            <a:ext cx="6285508" cy="92615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3200" b="1" dirty="0">
                <a:latin typeface="+mj-lt"/>
              </a:rPr>
              <a:t>Training Data</a:t>
            </a:r>
            <a:endParaRPr lang="en-US" sz="3200" dirty="0">
              <a:solidFill>
                <a:prstClr val="black"/>
              </a:solidFill>
              <a:latin typeface="+mn-lt"/>
              <a:cs typeface="+mn-cs"/>
            </a:endParaRPr>
          </a:p>
        </p:txBody>
      </p:sp>
      <p:sp>
        <p:nvSpPr>
          <p:cNvPr id="51" name="Text Placeholder 297">
            <a:extLst>
              <a:ext uri="{FF2B5EF4-FFF2-40B4-BE49-F238E27FC236}">
                <a16:creationId xmlns:a16="http://schemas.microsoft.com/office/drawing/2014/main" id="{42277AEA-A755-4DDE-AE61-8A623F424D16}"/>
              </a:ext>
            </a:extLst>
          </p:cNvPr>
          <p:cNvSpPr txBox="1">
            <a:spLocks/>
          </p:cNvSpPr>
          <p:nvPr/>
        </p:nvSpPr>
        <p:spPr>
          <a:xfrm>
            <a:off x="7206728" y="9990302"/>
            <a:ext cx="6285508" cy="2701450"/>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000" dirty="0"/>
              <a:t>Filter using keyword lists to find descriptions having words from only one level’s list. (Exclusive Match)</a:t>
            </a:r>
          </a:p>
          <a:p>
            <a:pPr marL="342900" indent="-342900">
              <a:lnSpc>
                <a:spcPct val="150000"/>
              </a:lnSpc>
              <a:buFont typeface="Arial" panose="020B0604020202020204" pitchFamily="34" charset="0"/>
              <a:buChar char="•"/>
            </a:pPr>
            <a:r>
              <a:rPr lang="en-US" sz="2000" dirty="0"/>
              <a:t>Find long (&gt;7 word) descriptions having no keywords</a:t>
            </a:r>
          </a:p>
          <a:p>
            <a:pPr marL="342900" indent="-342900">
              <a:lnSpc>
                <a:spcPct val="150000"/>
              </a:lnSpc>
              <a:buFont typeface="Arial" panose="020B0604020202020204" pitchFamily="34" charset="0"/>
              <a:buChar char="•"/>
            </a:pPr>
            <a:r>
              <a:rPr lang="en-US" sz="2000" dirty="0"/>
              <a:t>Have non-match list labeled manually (Hand Labeled)</a:t>
            </a:r>
          </a:p>
          <a:p>
            <a:pPr marL="342900" indent="-342900">
              <a:lnSpc>
                <a:spcPct val="150000"/>
              </a:lnSpc>
              <a:buFont typeface="Arial" panose="020B0604020202020204" pitchFamily="34" charset="0"/>
              <a:buChar char="•"/>
            </a:pPr>
            <a:r>
              <a:rPr lang="en-US" sz="2000" dirty="0"/>
              <a:t>Training = Exclusive Match + Hand Labeled</a:t>
            </a:r>
          </a:p>
        </p:txBody>
      </p:sp>
      <p:sp>
        <p:nvSpPr>
          <p:cNvPr id="52" name="Text Placeholder 297">
            <a:extLst>
              <a:ext uri="{FF2B5EF4-FFF2-40B4-BE49-F238E27FC236}">
                <a16:creationId xmlns:a16="http://schemas.microsoft.com/office/drawing/2014/main" id="{AA331B8A-D9DE-4B4D-BD88-9FBED460AE29}"/>
              </a:ext>
            </a:extLst>
          </p:cNvPr>
          <p:cNvSpPr txBox="1">
            <a:spLocks/>
          </p:cNvSpPr>
          <p:nvPr/>
        </p:nvSpPr>
        <p:spPr>
          <a:xfrm>
            <a:off x="7255673" y="12721158"/>
            <a:ext cx="6285508" cy="92615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3200" b="1" dirty="0">
                <a:latin typeface="+mj-lt"/>
              </a:rPr>
              <a:t>Word Frequency</a:t>
            </a:r>
            <a:endParaRPr lang="en-US" sz="3200" dirty="0">
              <a:solidFill>
                <a:prstClr val="black"/>
              </a:solidFill>
              <a:latin typeface="+mn-lt"/>
              <a:cs typeface="+mn-cs"/>
            </a:endParaRPr>
          </a:p>
        </p:txBody>
      </p:sp>
      <p:sp>
        <p:nvSpPr>
          <p:cNvPr id="53" name="Text Placeholder 297">
            <a:extLst>
              <a:ext uri="{FF2B5EF4-FFF2-40B4-BE49-F238E27FC236}">
                <a16:creationId xmlns:a16="http://schemas.microsoft.com/office/drawing/2014/main" id="{D7CB1BBB-723A-4E3B-99CA-9166AE2A6ED2}"/>
              </a:ext>
            </a:extLst>
          </p:cNvPr>
          <p:cNvSpPr txBox="1">
            <a:spLocks/>
          </p:cNvSpPr>
          <p:nvPr/>
        </p:nvSpPr>
        <p:spPr>
          <a:xfrm>
            <a:off x="7276409" y="13532591"/>
            <a:ext cx="6285508" cy="2055119"/>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a:t>Though three different models were employed, each followed the basic approach of comparing word frequency in a test description to word frequency in the different levels of the descriptions in the training data. </a:t>
            </a:r>
          </a:p>
        </p:txBody>
      </p:sp>
      <p:sp>
        <p:nvSpPr>
          <p:cNvPr id="56" name="Text Placeholder 298">
            <a:extLst>
              <a:ext uri="{FF2B5EF4-FFF2-40B4-BE49-F238E27FC236}">
                <a16:creationId xmlns:a16="http://schemas.microsoft.com/office/drawing/2014/main" id="{EF77F33F-BBE6-4E1C-B804-5F4F84AF57D3}"/>
              </a:ext>
            </a:extLst>
          </p:cNvPr>
          <p:cNvSpPr txBox="1">
            <a:spLocks/>
          </p:cNvSpPr>
          <p:nvPr/>
        </p:nvSpPr>
        <p:spPr>
          <a:xfrm>
            <a:off x="13884810" y="2635581"/>
            <a:ext cx="6309360" cy="1015663"/>
          </a:xfrm>
          <a:prstGeom prst="rect">
            <a:avLst/>
          </a:prstGeom>
          <a:solidFill>
            <a:srgbClr val="5B80AD"/>
          </a:solidFill>
        </p:spPr>
        <p:txBody>
          <a:bodyPr wrap="square"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Models</a:t>
            </a:r>
            <a:endParaRPr lang="en-US" u="none" dirty="0">
              <a:solidFill>
                <a:schemeClr val="bg1"/>
              </a:solidFill>
            </a:endParaRPr>
          </a:p>
        </p:txBody>
      </p:sp>
      <p:sp>
        <p:nvSpPr>
          <p:cNvPr id="57" name="Text Placeholder 297">
            <a:extLst>
              <a:ext uri="{FF2B5EF4-FFF2-40B4-BE49-F238E27FC236}">
                <a16:creationId xmlns:a16="http://schemas.microsoft.com/office/drawing/2014/main" id="{FF3FC66A-7702-498F-AAA2-C6802EFECBE6}"/>
              </a:ext>
            </a:extLst>
          </p:cNvPr>
          <p:cNvSpPr txBox="1">
            <a:spLocks/>
          </p:cNvSpPr>
          <p:nvPr/>
        </p:nvSpPr>
        <p:spPr>
          <a:xfrm>
            <a:off x="13923176" y="3360645"/>
            <a:ext cx="6285508" cy="92615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3200" b="1" dirty="0">
                <a:latin typeface="+mj-lt"/>
              </a:rPr>
              <a:t>Naïve Bayes</a:t>
            </a:r>
            <a:endParaRPr lang="en-US" sz="3200" dirty="0">
              <a:solidFill>
                <a:prstClr val="black"/>
              </a:solidFill>
              <a:latin typeface="+mn-lt"/>
              <a:cs typeface="+mn-cs"/>
            </a:endParaRPr>
          </a:p>
        </p:txBody>
      </p:sp>
      <p:sp>
        <p:nvSpPr>
          <p:cNvPr id="58" name="Text Placeholder 297">
            <a:extLst>
              <a:ext uri="{FF2B5EF4-FFF2-40B4-BE49-F238E27FC236}">
                <a16:creationId xmlns:a16="http://schemas.microsoft.com/office/drawing/2014/main" id="{D41BDF18-D3FB-4369-8791-8C7D83D16FFB}"/>
              </a:ext>
            </a:extLst>
          </p:cNvPr>
          <p:cNvSpPr txBox="1">
            <a:spLocks/>
          </p:cNvSpPr>
          <p:nvPr/>
        </p:nvSpPr>
        <p:spPr>
          <a:xfrm>
            <a:off x="13972120" y="11412169"/>
            <a:ext cx="5332105" cy="1131790"/>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a:t>Brief explanation of decision trees and random forest. </a:t>
            </a:r>
          </a:p>
        </p:txBody>
      </p:sp>
      <p:pic>
        <p:nvPicPr>
          <p:cNvPr id="26" name="Picture 25" descr="Chart, background pattern, bar chart&#10;&#10;Description automatically generated">
            <a:extLst>
              <a:ext uri="{FF2B5EF4-FFF2-40B4-BE49-F238E27FC236}">
                <a16:creationId xmlns:a16="http://schemas.microsoft.com/office/drawing/2014/main" id="{38E0229E-B3E8-460C-BAD6-5A4E9EF8F0E7}"/>
              </a:ext>
            </a:extLst>
          </p:cNvPr>
          <p:cNvPicPr>
            <a:picLocks noChangeAspect="1"/>
          </p:cNvPicPr>
          <p:nvPr/>
        </p:nvPicPr>
        <p:blipFill rotWithShape="1">
          <a:blip r:embed="rId6">
            <a:extLst>
              <a:ext uri="{28A0092B-C50C-407E-A947-70E740481C1C}">
                <a14:useLocalDpi xmlns:a14="http://schemas.microsoft.com/office/drawing/2010/main" val="0"/>
              </a:ext>
            </a:extLst>
          </a:blip>
          <a:srcRect t="6888"/>
          <a:stretch/>
        </p:blipFill>
        <p:spPr>
          <a:xfrm>
            <a:off x="20623034" y="3690368"/>
            <a:ext cx="3468502" cy="3460258"/>
          </a:xfrm>
          <a:prstGeom prst="rect">
            <a:avLst/>
          </a:prstGeom>
        </p:spPr>
      </p:pic>
      <p:sp>
        <p:nvSpPr>
          <p:cNvPr id="65" name="Text Placeholder 298">
            <a:extLst>
              <a:ext uri="{FF2B5EF4-FFF2-40B4-BE49-F238E27FC236}">
                <a16:creationId xmlns:a16="http://schemas.microsoft.com/office/drawing/2014/main" id="{F6CC12AF-509A-4E6C-A254-D392AF25DA95}"/>
              </a:ext>
            </a:extLst>
          </p:cNvPr>
          <p:cNvSpPr txBox="1">
            <a:spLocks/>
          </p:cNvSpPr>
          <p:nvPr/>
        </p:nvSpPr>
        <p:spPr>
          <a:xfrm>
            <a:off x="20560577" y="2635581"/>
            <a:ext cx="6309360" cy="1015663"/>
          </a:xfrm>
          <a:prstGeom prst="rect">
            <a:avLst/>
          </a:prstGeom>
          <a:solidFill>
            <a:srgbClr val="5B80AD"/>
          </a:solidFill>
        </p:spPr>
        <p:txBody>
          <a:bodyPr wrap="square" lIns="228600" tIns="228600" rIns="228600" bIns="228600"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spcBef>
                <a:spcPts val="1800"/>
              </a:spcBef>
              <a:spcAft>
                <a:spcPts val="1800"/>
              </a:spcAft>
            </a:pPr>
            <a:r>
              <a:rPr lang="en-US" sz="3600" u="none" dirty="0">
                <a:solidFill>
                  <a:schemeClr val="bg1"/>
                </a:solidFill>
              </a:rPr>
              <a:t>Results</a:t>
            </a:r>
            <a:endParaRPr lang="en-US" u="none" dirty="0">
              <a:solidFill>
                <a:schemeClr val="bg1"/>
              </a:solidFill>
            </a:endParaRPr>
          </a:p>
        </p:txBody>
      </p:sp>
      <p:sp>
        <p:nvSpPr>
          <p:cNvPr id="66" name="Text Placeholder 297">
            <a:extLst>
              <a:ext uri="{FF2B5EF4-FFF2-40B4-BE49-F238E27FC236}">
                <a16:creationId xmlns:a16="http://schemas.microsoft.com/office/drawing/2014/main" id="{6BE8710F-51F5-42B6-B23C-3D7B92A330B3}"/>
              </a:ext>
            </a:extLst>
          </p:cNvPr>
          <p:cNvSpPr txBox="1">
            <a:spLocks/>
          </p:cNvSpPr>
          <p:nvPr/>
        </p:nvSpPr>
        <p:spPr>
          <a:xfrm>
            <a:off x="23958998" y="3542097"/>
            <a:ext cx="2765398" cy="2978449"/>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a:t>Naïve Bayes classifies almost every description as level 1 or 3. NB is known to struggle when trained with unbalanced training classes.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429C670-22DF-40AD-BD0A-166FD478D682}"/>
                  </a:ext>
                </a:extLst>
              </p:cNvPr>
              <p:cNvSpPr txBox="1"/>
              <p:nvPr/>
            </p:nvSpPr>
            <p:spPr>
              <a:xfrm>
                <a:off x="16714480" y="5070931"/>
                <a:ext cx="3020763" cy="840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sz="2000" i="1" smtClean="0">
                              <a:latin typeface="Cambria Math" panose="02040503050406030204" pitchFamily="18" charset="0"/>
                              <a:cs typeface="Times New Roman" panose="02020603050405020304" pitchFamily="18" charset="0"/>
                            </a:rPr>
                          </m:ctrlPr>
                        </m:sSupPr>
                        <m:e>
                          <m:d>
                            <m:dPr>
                              <m:ctrlPr>
                                <a:rPr lang="pt-BR" sz="2000" i="1" smtClean="0">
                                  <a:latin typeface="Cambria Math" panose="02040503050406030204" pitchFamily="18" charset="0"/>
                                  <a:cs typeface="Times New Roman" panose="02020603050405020304" pitchFamily="18" charset="0"/>
                                </a:rPr>
                              </m:ctrlPr>
                            </m:dPr>
                            <m:e>
                              <m:r>
                                <a:rPr lang="pt-BR" sz="2000" i="1" smtClean="0">
                                  <a:latin typeface="Cambria Math" panose="02040503050406030204" pitchFamily="18" charset="0"/>
                                  <a:cs typeface="Times New Roman" panose="02020603050405020304" pitchFamily="18" charset="0"/>
                                </a:rPr>
                                <m:t>𝑥</m:t>
                              </m:r>
                              <m:r>
                                <a:rPr lang="pt-BR" sz="2000" i="1" smtClean="0">
                                  <a:latin typeface="Cambria Math" panose="02040503050406030204" pitchFamily="18" charset="0"/>
                                  <a:cs typeface="Times New Roman" panose="02020603050405020304" pitchFamily="18" charset="0"/>
                                </a:rPr>
                                <m:t>+</m:t>
                              </m:r>
                              <m:r>
                                <a:rPr lang="pt-BR" sz="2000" i="1" smtClean="0">
                                  <a:latin typeface="Cambria Math" panose="02040503050406030204" pitchFamily="18" charset="0"/>
                                  <a:cs typeface="Times New Roman" panose="02020603050405020304" pitchFamily="18" charset="0"/>
                                </a:rPr>
                                <m:t>𝑎</m:t>
                              </m:r>
                            </m:e>
                          </m:d>
                        </m:e>
                        <m:sup>
                          <m:r>
                            <a:rPr lang="pt-BR" sz="2000" i="1" smtClean="0">
                              <a:latin typeface="Cambria Math" panose="02040503050406030204" pitchFamily="18" charset="0"/>
                              <a:cs typeface="Times New Roman" panose="02020603050405020304" pitchFamily="18" charset="0"/>
                            </a:rPr>
                            <m:t>𝑛</m:t>
                          </m:r>
                        </m:sup>
                      </m:sSup>
                      <m:r>
                        <a:rPr lang="pt-BR" sz="2000" i="1" smtClean="0">
                          <a:latin typeface="Cambria Math" panose="02040503050406030204" pitchFamily="18" charset="0"/>
                          <a:cs typeface="Times New Roman" panose="02020603050405020304" pitchFamily="18" charset="0"/>
                        </a:rPr>
                        <m:t>=</m:t>
                      </m:r>
                      <m:nary>
                        <m:naryPr>
                          <m:chr m:val="∑"/>
                          <m:ctrlPr>
                            <a:rPr lang="pt-BR" sz="2000" i="1" smtClean="0">
                              <a:latin typeface="Cambria Math" panose="02040503050406030204" pitchFamily="18" charset="0"/>
                              <a:cs typeface="Times New Roman" panose="02020603050405020304" pitchFamily="18" charset="0"/>
                            </a:rPr>
                          </m:ctrlPr>
                        </m:naryPr>
                        <m:sub>
                          <m:r>
                            <a:rPr lang="pt-BR" sz="2000" i="1" smtClean="0">
                              <a:latin typeface="Cambria Math" panose="02040503050406030204" pitchFamily="18" charset="0"/>
                              <a:cs typeface="Times New Roman" panose="02020603050405020304" pitchFamily="18" charset="0"/>
                            </a:rPr>
                            <m:t>𝑘</m:t>
                          </m:r>
                          <m:r>
                            <a:rPr lang="pt-BR" sz="2000" i="1" smtClean="0">
                              <a:latin typeface="Cambria Math" panose="02040503050406030204" pitchFamily="18" charset="0"/>
                              <a:cs typeface="Times New Roman" panose="02020603050405020304" pitchFamily="18" charset="0"/>
                            </a:rPr>
                            <m:t>=0</m:t>
                          </m:r>
                        </m:sub>
                        <m:sup>
                          <m:r>
                            <a:rPr lang="pt-BR" sz="2000" i="1" smtClean="0">
                              <a:latin typeface="Cambria Math" panose="02040503050406030204" pitchFamily="18" charset="0"/>
                              <a:cs typeface="Times New Roman" panose="02020603050405020304" pitchFamily="18" charset="0"/>
                            </a:rPr>
                            <m:t>𝑛</m:t>
                          </m:r>
                        </m:sup>
                        <m:e>
                          <m:d>
                            <m:dPr>
                              <m:ctrlPr>
                                <a:rPr lang="pt-BR" sz="2000" i="1" smtClean="0">
                                  <a:latin typeface="Cambria Math" panose="02040503050406030204" pitchFamily="18" charset="0"/>
                                  <a:cs typeface="Times New Roman" panose="02020603050405020304" pitchFamily="18" charset="0"/>
                                </a:rPr>
                              </m:ctrlPr>
                            </m:dPr>
                            <m:e>
                              <m:f>
                                <m:fPr>
                                  <m:type m:val="noBar"/>
                                  <m:ctrlPr>
                                    <a:rPr lang="pt-BR" sz="2000" i="1" smtClean="0">
                                      <a:latin typeface="Cambria Math" panose="02040503050406030204" pitchFamily="18" charset="0"/>
                                      <a:cs typeface="Times New Roman" panose="02020603050405020304" pitchFamily="18" charset="0"/>
                                    </a:rPr>
                                  </m:ctrlPr>
                                </m:fPr>
                                <m:num>
                                  <m:r>
                                    <a:rPr lang="pt-BR" sz="2000" i="1" smtClean="0">
                                      <a:latin typeface="Cambria Math" panose="02040503050406030204" pitchFamily="18" charset="0"/>
                                      <a:cs typeface="Times New Roman" panose="02020603050405020304" pitchFamily="18" charset="0"/>
                                    </a:rPr>
                                    <m:t>𝑛</m:t>
                                  </m:r>
                                </m:num>
                                <m:den>
                                  <m:r>
                                    <a:rPr lang="pt-BR" sz="2000" i="1" smtClean="0">
                                      <a:latin typeface="Cambria Math" panose="02040503050406030204" pitchFamily="18" charset="0"/>
                                      <a:cs typeface="Times New Roman" panose="02020603050405020304" pitchFamily="18" charset="0"/>
                                    </a:rPr>
                                    <m:t>𝑘</m:t>
                                  </m:r>
                                </m:den>
                              </m:f>
                            </m:e>
                          </m:d>
                          <m:sSup>
                            <m:sSupPr>
                              <m:ctrlPr>
                                <a:rPr lang="pt-BR" sz="2000" i="1" smtClean="0">
                                  <a:latin typeface="Cambria Math" panose="02040503050406030204" pitchFamily="18" charset="0"/>
                                  <a:cs typeface="Times New Roman" panose="02020603050405020304" pitchFamily="18" charset="0"/>
                                </a:rPr>
                              </m:ctrlPr>
                            </m:sSupPr>
                            <m:e>
                              <m:r>
                                <a:rPr lang="pt-BR" sz="2000" i="1" smtClean="0">
                                  <a:latin typeface="Cambria Math" panose="02040503050406030204" pitchFamily="18" charset="0"/>
                                  <a:cs typeface="Times New Roman" panose="02020603050405020304" pitchFamily="18" charset="0"/>
                                </a:rPr>
                                <m:t>𝑥</m:t>
                              </m:r>
                            </m:e>
                            <m:sup>
                              <m:r>
                                <a:rPr lang="pt-BR" sz="2000" i="1" smtClean="0">
                                  <a:latin typeface="Cambria Math" panose="02040503050406030204" pitchFamily="18" charset="0"/>
                                  <a:cs typeface="Times New Roman" panose="02020603050405020304" pitchFamily="18" charset="0"/>
                                </a:rPr>
                                <m:t>𝑘</m:t>
                              </m:r>
                            </m:sup>
                          </m:sSup>
                          <m:sSup>
                            <m:sSupPr>
                              <m:ctrlPr>
                                <a:rPr lang="pt-BR" sz="2000" i="1" smtClean="0">
                                  <a:latin typeface="Cambria Math" panose="02040503050406030204" pitchFamily="18" charset="0"/>
                                  <a:cs typeface="Times New Roman" panose="02020603050405020304" pitchFamily="18" charset="0"/>
                                </a:rPr>
                              </m:ctrlPr>
                            </m:sSupPr>
                            <m:e>
                              <m:r>
                                <a:rPr lang="pt-BR" sz="2000" i="1" smtClean="0">
                                  <a:latin typeface="Cambria Math" panose="02040503050406030204" pitchFamily="18" charset="0"/>
                                  <a:cs typeface="Times New Roman" panose="02020603050405020304" pitchFamily="18" charset="0"/>
                                </a:rPr>
                                <m:t>𝑎</m:t>
                              </m:r>
                            </m:e>
                            <m:sup>
                              <m:r>
                                <a:rPr lang="pt-BR" sz="2000" i="1" smtClean="0">
                                  <a:latin typeface="Cambria Math" panose="02040503050406030204" pitchFamily="18" charset="0"/>
                                  <a:cs typeface="Times New Roman" panose="02020603050405020304" pitchFamily="18" charset="0"/>
                                </a:rPr>
                                <m:t>𝑛</m:t>
                              </m:r>
                              <m:r>
                                <a:rPr lang="pt-BR" sz="2000" i="1" smtClean="0">
                                  <a:latin typeface="Cambria Math" panose="02040503050406030204" pitchFamily="18" charset="0"/>
                                  <a:cs typeface="Times New Roman" panose="02020603050405020304" pitchFamily="18" charset="0"/>
                                </a:rPr>
                                <m:t>−</m:t>
                              </m:r>
                              <m:r>
                                <a:rPr lang="pt-BR" sz="2000" i="1" smtClean="0">
                                  <a:latin typeface="Cambria Math" panose="02040503050406030204" pitchFamily="18" charset="0"/>
                                  <a:cs typeface="Times New Roman" panose="02020603050405020304" pitchFamily="18" charset="0"/>
                                </a:rPr>
                                <m:t>𝑘</m:t>
                              </m:r>
                            </m:sup>
                          </m:sSup>
                        </m:e>
                      </m:nary>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2429C670-22DF-40AD-BD0A-166FD478D682}"/>
                  </a:ext>
                </a:extLst>
              </p:cNvPr>
              <p:cNvSpPr txBox="1">
                <a:spLocks noRot="1" noChangeAspect="1" noMove="1" noResize="1" noEditPoints="1" noAdjustHandles="1" noChangeArrowheads="1" noChangeShapeType="1" noTextEdit="1"/>
              </p:cNvSpPr>
              <p:nvPr/>
            </p:nvSpPr>
            <p:spPr>
              <a:xfrm>
                <a:off x="16714480" y="5070931"/>
                <a:ext cx="3020763" cy="840551"/>
              </a:xfrm>
              <a:prstGeom prst="rect">
                <a:avLst/>
              </a:prstGeom>
              <a:blipFill>
                <a:blip r:embed="rId7"/>
                <a:stretch>
                  <a:fillRect/>
                </a:stretch>
              </a:blipFill>
            </p:spPr>
            <p:txBody>
              <a:bodyPr/>
              <a:lstStyle/>
              <a:p>
                <a:r>
                  <a:rPr lang="en-US">
                    <a:noFill/>
                  </a:rPr>
                  <a:t> </a:t>
                </a:r>
              </a:p>
            </p:txBody>
          </p:sp>
        </mc:Fallback>
      </mc:AlternateContent>
      <p:sp>
        <p:nvSpPr>
          <p:cNvPr id="68" name="Text Placeholder 297">
            <a:extLst>
              <a:ext uri="{FF2B5EF4-FFF2-40B4-BE49-F238E27FC236}">
                <a16:creationId xmlns:a16="http://schemas.microsoft.com/office/drawing/2014/main" id="{3B77F525-D022-47E2-A2B0-42BE13C16971}"/>
              </a:ext>
            </a:extLst>
          </p:cNvPr>
          <p:cNvSpPr txBox="1">
            <a:spLocks/>
          </p:cNvSpPr>
          <p:nvPr/>
        </p:nvSpPr>
        <p:spPr>
          <a:xfrm>
            <a:off x="14742662" y="5031322"/>
            <a:ext cx="2311342" cy="760534"/>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400" b="1" dirty="0">
                <a:solidFill>
                  <a:prstClr val="black"/>
                </a:solidFill>
                <a:latin typeface="+mj-lt"/>
                <a:cs typeface="+mn-cs"/>
              </a:rPr>
              <a:t>Placeholder:</a:t>
            </a:r>
            <a:endParaRPr lang="en-US" sz="2400" dirty="0">
              <a:solidFill>
                <a:prstClr val="black"/>
              </a:solidFill>
              <a:latin typeface="+mn-lt"/>
              <a:cs typeface="+mn-cs"/>
            </a:endParaRPr>
          </a:p>
        </p:txBody>
      </p:sp>
      <p:sp>
        <p:nvSpPr>
          <p:cNvPr id="75" name="Text Placeholder 297">
            <a:extLst>
              <a:ext uri="{FF2B5EF4-FFF2-40B4-BE49-F238E27FC236}">
                <a16:creationId xmlns:a16="http://schemas.microsoft.com/office/drawing/2014/main" id="{88503CA4-8D15-41BA-98B9-D7AFFCD19331}"/>
              </a:ext>
            </a:extLst>
          </p:cNvPr>
          <p:cNvSpPr txBox="1">
            <a:spLocks/>
          </p:cNvSpPr>
          <p:nvPr/>
        </p:nvSpPr>
        <p:spPr>
          <a:xfrm>
            <a:off x="13874232" y="10713740"/>
            <a:ext cx="6285508" cy="92615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3200" b="1" dirty="0">
                <a:latin typeface="+mj-lt"/>
              </a:rPr>
              <a:t>Random Forest</a:t>
            </a:r>
            <a:endParaRPr lang="en-US" sz="3200" dirty="0">
              <a:solidFill>
                <a:prstClr val="black"/>
              </a:solidFill>
              <a:latin typeface="+mn-lt"/>
              <a:cs typeface="+mn-cs"/>
            </a:endParaRPr>
          </a:p>
        </p:txBody>
      </p:sp>
      <p:sp>
        <p:nvSpPr>
          <p:cNvPr id="82" name="Text Placeholder 297">
            <a:extLst>
              <a:ext uri="{FF2B5EF4-FFF2-40B4-BE49-F238E27FC236}">
                <a16:creationId xmlns:a16="http://schemas.microsoft.com/office/drawing/2014/main" id="{FCF056DC-0C9D-4E6F-9BE3-0F7FF9806CB1}"/>
              </a:ext>
            </a:extLst>
          </p:cNvPr>
          <p:cNvSpPr txBox="1">
            <a:spLocks/>
          </p:cNvSpPr>
          <p:nvPr/>
        </p:nvSpPr>
        <p:spPr>
          <a:xfrm>
            <a:off x="13939766" y="7403376"/>
            <a:ext cx="3133822" cy="2978449"/>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err="1"/>
              <a:t>kNN</a:t>
            </a:r>
            <a:r>
              <a:rPr lang="en-US" sz="2000" dirty="0"/>
              <a:t> struggles because of the curse of dimensionality. Even with removing stop words, there are just too many dimensions and not a large enough sample.</a:t>
            </a:r>
          </a:p>
        </p:txBody>
      </p:sp>
      <p:sp>
        <p:nvSpPr>
          <p:cNvPr id="84" name="Text Placeholder 297">
            <a:extLst>
              <a:ext uri="{FF2B5EF4-FFF2-40B4-BE49-F238E27FC236}">
                <a16:creationId xmlns:a16="http://schemas.microsoft.com/office/drawing/2014/main" id="{D977F60B-D6B2-4C14-895C-593005FF2682}"/>
              </a:ext>
            </a:extLst>
          </p:cNvPr>
          <p:cNvSpPr txBox="1">
            <a:spLocks/>
          </p:cNvSpPr>
          <p:nvPr/>
        </p:nvSpPr>
        <p:spPr>
          <a:xfrm>
            <a:off x="24239127" y="11208224"/>
            <a:ext cx="2765398" cy="1593455"/>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a:t>Discuss results, show heatmap. Still need to do this model </a:t>
            </a:r>
          </a:p>
        </p:txBody>
      </p:sp>
      <p:pic>
        <p:nvPicPr>
          <p:cNvPr id="36" name="Picture 35">
            <a:extLst>
              <a:ext uri="{FF2B5EF4-FFF2-40B4-BE49-F238E27FC236}">
                <a16:creationId xmlns:a16="http://schemas.microsoft.com/office/drawing/2014/main" id="{F707A95C-B6DF-4DAC-87D2-8E731CC4B0DE}"/>
              </a:ext>
            </a:extLst>
          </p:cNvPr>
          <p:cNvPicPr>
            <a:picLocks noChangeAspect="1"/>
          </p:cNvPicPr>
          <p:nvPr/>
        </p:nvPicPr>
        <p:blipFill>
          <a:blip r:embed="rId8"/>
          <a:stretch>
            <a:fillRect/>
          </a:stretch>
        </p:blipFill>
        <p:spPr>
          <a:xfrm>
            <a:off x="16930401" y="7403376"/>
            <a:ext cx="3133822" cy="2978450"/>
          </a:xfrm>
          <a:prstGeom prst="rect">
            <a:avLst/>
          </a:prstGeom>
        </p:spPr>
      </p:pic>
      <p:cxnSp>
        <p:nvCxnSpPr>
          <p:cNvPr id="41" name="Straight Connector 40">
            <a:extLst>
              <a:ext uri="{FF2B5EF4-FFF2-40B4-BE49-F238E27FC236}">
                <a16:creationId xmlns:a16="http://schemas.microsoft.com/office/drawing/2014/main" id="{E88738CB-4ADE-41CC-A13E-52A9ECDE4923}"/>
              </a:ext>
            </a:extLst>
          </p:cNvPr>
          <p:cNvCxnSpPr/>
          <p:nvPr/>
        </p:nvCxnSpPr>
        <p:spPr>
          <a:xfrm>
            <a:off x="14339337" y="7223196"/>
            <a:ext cx="545318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562A4B5-A68E-42A2-885B-2962E001BB14}"/>
              </a:ext>
            </a:extLst>
          </p:cNvPr>
          <p:cNvCxnSpPr/>
          <p:nvPr/>
        </p:nvCxnSpPr>
        <p:spPr>
          <a:xfrm>
            <a:off x="20835955" y="7223196"/>
            <a:ext cx="5453186" cy="0"/>
          </a:xfrm>
          <a:prstGeom prst="line">
            <a:avLst/>
          </a:prstGeom>
        </p:spPr>
        <p:style>
          <a:lnRef idx="2">
            <a:schemeClr val="accent1"/>
          </a:lnRef>
          <a:fillRef idx="0">
            <a:schemeClr val="accent1"/>
          </a:fillRef>
          <a:effectRef idx="1">
            <a:schemeClr val="accent1"/>
          </a:effectRef>
          <a:fontRef idx="minor">
            <a:schemeClr val="tx1"/>
          </a:fontRef>
        </p:style>
      </p:cxnSp>
      <p:sp>
        <p:nvSpPr>
          <p:cNvPr id="90" name="Text Placeholder 297">
            <a:extLst>
              <a:ext uri="{FF2B5EF4-FFF2-40B4-BE49-F238E27FC236}">
                <a16:creationId xmlns:a16="http://schemas.microsoft.com/office/drawing/2014/main" id="{4C8B40B0-98D1-4C50-8E95-22FF61AA30AF}"/>
              </a:ext>
            </a:extLst>
          </p:cNvPr>
          <p:cNvSpPr txBox="1">
            <a:spLocks/>
          </p:cNvSpPr>
          <p:nvPr/>
        </p:nvSpPr>
        <p:spPr>
          <a:xfrm>
            <a:off x="20577130" y="6971816"/>
            <a:ext cx="6285508" cy="92615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3200" b="1" dirty="0">
                <a:latin typeface="+mj-lt"/>
              </a:rPr>
              <a:t>K-Nearest Neighbor</a:t>
            </a:r>
            <a:endParaRPr lang="en-US" sz="3200" dirty="0">
              <a:solidFill>
                <a:prstClr val="black"/>
              </a:solidFill>
              <a:latin typeface="+mn-lt"/>
              <a:cs typeface="+mn-cs"/>
            </a:endParaRPr>
          </a:p>
        </p:txBody>
      </p:sp>
      <p:sp>
        <p:nvSpPr>
          <p:cNvPr id="91" name="Text Placeholder 297">
            <a:extLst>
              <a:ext uri="{FF2B5EF4-FFF2-40B4-BE49-F238E27FC236}">
                <a16:creationId xmlns:a16="http://schemas.microsoft.com/office/drawing/2014/main" id="{601870E4-70BC-4BF8-A593-37798D204199}"/>
              </a:ext>
            </a:extLst>
          </p:cNvPr>
          <p:cNvSpPr txBox="1">
            <a:spLocks/>
          </p:cNvSpPr>
          <p:nvPr/>
        </p:nvSpPr>
        <p:spPr>
          <a:xfrm>
            <a:off x="20785506" y="7659893"/>
            <a:ext cx="5332105" cy="1131790"/>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a:t>Brief explanation of </a:t>
            </a:r>
            <a:r>
              <a:rPr lang="en-US" sz="2000" dirty="0" err="1"/>
              <a:t>kNN</a:t>
            </a:r>
            <a:r>
              <a:rPr lang="en-US" sz="2000" dirty="0"/>
              <a:t>, equation if there is room. High level, no equations.</a:t>
            </a:r>
          </a:p>
        </p:txBody>
      </p:sp>
      <p:pic>
        <p:nvPicPr>
          <p:cNvPr id="1036" name="Picture 12">
            <a:extLst>
              <a:ext uri="{FF2B5EF4-FFF2-40B4-BE49-F238E27FC236}">
                <a16:creationId xmlns:a16="http://schemas.microsoft.com/office/drawing/2014/main" id="{75FA6336-CCA1-4F3C-824D-5FA7B53D9B5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326544" y="13297006"/>
            <a:ext cx="1233538" cy="1671769"/>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Connector 94">
            <a:extLst>
              <a:ext uri="{FF2B5EF4-FFF2-40B4-BE49-F238E27FC236}">
                <a16:creationId xmlns:a16="http://schemas.microsoft.com/office/drawing/2014/main" id="{CB19A36F-0399-44C7-95F0-A29FA7AF1302}"/>
              </a:ext>
            </a:extLst>
          </p:cNvPr>
          <p:cNvCxnSpPr/>
          <p:nvPr/>
        </p:nvCxnSpPr>
        <p:spPr>
          <a:xfrm>
            <a:off x="14339337" y="10721139"/>
            <a:ext cx="545318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E50D8430-AACD-45CC-9B16-3AB4D123A682}"/>
              </a:ext>
            </a:extLst>
          </p:cNvPr>
          <p:cNvCxnSpPr/>
          <p:nvPr/>
        </p:nvCxnSpPr>
        <p:spPr>
          <a:xfrm>
            <a:off x="20835955" y="10721139"/>
            <a:ext cx="5453186" cy="0"/>
          </a:xfrm>
          <a:prstGeom prst="line">
            <a:avLst/>
          </a:prstGeom>
        </p:spPr>
        <p:style>
          <a:lnRef idx="2">
            <a:schemeClr val="accent1"/>
          </a:lnRef>
          <a:fillRef idx="0">
            <a:schemeClr val="accent1"/>
          </a:fillRef>
          <a:effectRef idx="1">
            <a:schemeClr val="accent1"/>
          </a:effectRef>
          <a:fontRef idx="minor">
            <a:schemeClr val="tx1"/>
          </a:fontRef>
        </p:style>
      </p:cxnSp>
      <p:pic>
        <p:nvPicPr>
          <p:cNvPr id="97" name="Picture 12">
            <a:extLst>
              <a:ext uri="{FF2B5EF4-FFF2-40B4-BE49-F238E27FC236}">
                <a16:creationId xmlns:a16="http://schemas.microsoft.com/office/drawing/2014/main" id="{ACA2A315-3CDC-4E94-AA8F-E6BB45D73C7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560082" y="12513635"/>
            <a:ext cx="1233538" cy="167176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2">
            <a:extLst>
              <a:ext uri="{FF2B5EF4-FFF2-40B4-BE49-F238E27FC236}">
                <a16:creationId xmlns:a16="http://schemas.microsoft.com/office/drawing/2014/main" id="{4EC1C714-A6BD-4C0D-9C88-E1F8609B111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560082" y="14284619"/>
            <a:ext cx="1233538" cy="167176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2">
            <a:extLst>
              <a:ext uri="{FF2B5EF4-FFF2-40B4-BE49-F238E27FC236}">
                <a16:creationId xmlns:a16="http://schemas.microsoft.com/office/drawing/2014/main" id="{FD60C2AD-DDA0-46CF-A03A-698E804FA06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926202" y="13448734"/>
            <a:ext cx="1233538" cy="1671769"/>
          </a:xfrm>
          <a:prstGeom prst="rect">
            <a:avLst/>
          </a:prstGeom>
          <a:noFill/>
          <a:extLst>
            <a:ext uri="{909E8E84-426E-40DD-AFC4-6F175D3DCCD1}">
              <a14:hiddenFill xmlns:a14="http://schemas.microsoft.com/office/drawing/2010/main">
                <a:solidFill>
                  <a:srgbClr val="FFFFFF"/>
                </a:solidFill>
              </a14:hiddenFill>
            </a:ext>
          </a:extLst>
        </p:spPr>
      </p:pic>
      <p:sp>
        <p:nvSpPr>
          <p:cNvPr id="100" name="Text Placeholder 297">
            <a:extLst>
              <a:ext uri="{FF2B5EF4-FFF2-40B4-BE49-F238E27FC236}">
                <a16:creationId xmlns:a16="http://schemas.microsoft.com/office/drawing/2014/main" id="{84D54E96-C065-4B7E-AFE7-49EB1A394C7E}"/>
              </a:ext>
            </a:extLst>
          </p:cNvPr>
          <p:cNvSpPr txBox="1">
            <a:spLocks/>
          </p:cNvSpPr>
          <p:nvPr/>
        </p:nvSpPr>
        <p:spPr>
          <a:xfrm>
            <a:off x="14081620" y="4017384"/>
            <a:ext cx="5332105" cy="1131790"/>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nSpc>
                <a:spcPct val="150000"/>
              </a:lnSpc>
            </a:pPr>
            <a:r>
              <a:rPr lang="en-US" sz="2000" dirty="0"/>
              <a:t>Brief explanation of Naïve Bayes, equation if there is room.</a:t>
            </a:r>
          </a:p>
        </p:txBody>
      </p:sp>
      <p:pic>
        <p:nvPicPr>
          <p:cNvPr id="101" name="Picture 100">
            <a:extLst>
              <a:ext uri="{FF2B5EF4-FFF2-40B4-BE49-F238E27FC236}">
                <a16:creationId xmlns:a16="http://schemas.microsoft.com/office/drawing/2014/main" id="{6945A450-9A45-4F3B-9723-D64C25903E1A}"/>
              </a:ext>
            </a:extLst>
          </p:cNvPr>
          <p:cNvPicPr>
            <a:picLocks noChangeAspect="1"/>
          </p:cNvPicPr>
          <p:nvPr/>
        </p:nvPicPr>
        <p:blipFill>
          <a:blip r:embed="rId8"/>
          <a:stretch>
            <a:fillRect/>
          </a:stretch>
        </p:blipFill>
        <p:spPr>
          <a:xfrm>
            <a:off x="20767079" y="11020927"/>
            <a:ext cx="3133822" cy="2978450"/>
          </a:xfrm>
          <a:prstGeom prst="rect">
            <a:avLst/>
          </a:prstGeom>
        </p:spPr>
      </p:pic>
      <p:sp>
        <p:nvSpPr>
          <p:cNvPr id="44" name="TextBox 43">
            <a:extLst>
              <a:ext uri="{FF2B5EF4-FFF2-40B4-BE49-F238E27FC236}">
                <a16:creationId xmlns:a16="http://schemas.microsoft.com/office/drawing/2014/main" id="{64805E8B-DB09-4DFC-850C-234806AF5294}"/>
              </a:ext>
            </a:extLst>
          </p:cNvPr>
          <p:cNvSpPr txBox="1"/>
          <p:nvPr/>
        </p:nvSpPr>
        <p:spPr>
          <a:xfrm>
            <a:off x="2186876" y="1813687"/>
            <a:ext cx="3331971" cy="646331"/>
          </a:xfrm>
          <a:prstGeom prst="rect">
            <a:avLst/>
          </a:prstGeom>
          <a:solidFill>
            <a:schemeClr val="accent4">
              <a:lumMod val="20000"/>
              <a:lumOff val="80000"/>
            </a:schemeClr>
          </a:solidFill>
        </p:spPr>
        <p:txBody>
          <a:bodyPr wrap="square" rtlCol="0">
            <a:spAutoFit/>
          </a:bodyPr>
          <a:lstStyle/>
          <a:p>
            <a:r>
              <a:rPr lang="en-US" sz="1800" dirty="0">
                <a:latin typeface="MV Boli" panose="02000500030200090000" pitchFamily="2" charset="0"/>
                <a:cs typeface="MV Boli" panose="02000500030200090000" pitchFamily="2" charset="0"/>
              </a:rPr>
              <a:t>TODO: Tighten up spacing to fit more small sections.</a:t>
            </a:r>
          </a:p>
        </p:txBody>
      </p:sp>
      <p:sp>
        <p:nvSpPr>
          <p:cNvPr id="103" name="TextBox 102">
            <a:extLst>
              <a:ext uri="{FF2B5EF4-FFF2-40B4-BE49-F238E27FC236}">
                <a16:creationId xmlns:a16="http://schemas.microsoft.com/office/drawing/2014/main" id="{DA5563B3-2B0D-4A70-BCC9-849F964F06D8}"/>
              </a:ext>
            </a:extLst>
          </p:cNvPr>
          <p:cNvSpPr txBox="1"/>
          <p:nvPr/>
        </p:nvSpPr>
        <p:spPr>
          <a:xfrm>
            <a:off x="7539767" y="5184408"/>
            <a:ext cx="4431793" cy="369332"/>
          </a:xfrm>
          <a:prstGeom prst="rect">
            <a:avLst/>
          </a:prstGeom>
          <a:solidFill>
            <a:schemeClr val="accent4">
              <a:lumMod val="20000"/>
              <a:lumOff val="80000"/>
            </a:schemeClr>
          </a:solidFill>
        </p:spPr>
        <p:txBody>
          <a:bodyPr wrap="square" rtlCol="0">
            <a:spAutoFit/>
          </a:bodyPr>
          <a:lstStyle/>
          <a:p>
            <a:r>
              <a:rPr lang="en-US" sz="1800" dirty="0">
                <a:latin typeface="MV Boli" panose="02000500030200090000" pitchFamily="2" charset="0"/>
                <a:cs typeface="MV Boli" panose="02000500030200090000" pitchFamily="2" charset="0"/>
              </a:rPr>
              <a:t>Make room for me in column 1?</a:t>
            </a:r>
          </a:p>
        </p:txBody>
      </p:sp>
      <p:sp>
        <p:nvSpPr>
          <p:cNvPr id="104" name="TextBox 103">
            <a:extLst>
              <a:ext uri="{FF2B5EF4-FFF2-40B4-BE49-F238E27FC236}">
                <a16:creationId xmlns:a16="http://schemas.microsoft.com/office/drawing/2014/main" id="{BA148EAF-1A41-442E-832A-74C8058B941E}"/>
              </a:ext>
            </a:extLst>
          </p:cNvPr>
          <p:cNvSpPr txBox="1"/>
          <p:nvPr/>
        </p:nvSpPr>
        <p:spPr>
          <a:xfrm>
            <a:off x="14142365" y="6124547"/>
            <a:ext cx="6017375" cy="369332"/>
          </a:xfrm>
          <a:prstGeom prst="rect">
            <a:avLst/>
          </a:prstGeom>
          <a:solidFill>
            <a:schemeClr val="accent4">
              <a:lumMod val="20000"/>
              <a:lumOff val="80000"/>
            </a:schemeClr>
          </a:solidFill>
        </p:spPr>
        <p:txBody>
          <a:bodyPr wrap="square" rtlCol="0">
            <a:spAutoFit/>
          </a:bodyPr>
          <a:lstStyle/>
          <a:p>
            <a:r>
              <a:rPr lang="en-US" sz="1800" dirty="0">
                <a:latin typeface="MV Boli" panose="02000500030200090000" pitchFamily="2" charset="0"/>
                <a:cs typeface="MV Boli" panose="02000500030200090000" pitchFamily="2" charset="0"/>
              </a:rPr>
              <a:t>TODO: Nail down concise explanations of each model. </a:t>
            </a:r>
          </a:p>
        </p:txBody>
      </p:sp>
      <p:sp>
        <p:nvSpPr>
          <p:cNvPr id="105" name="TextBox 104">
            <a:extLst>
              <a:ext uri="{FF2B5EF4-FFF2-40B4-BE49-F238E27FC236}">
                <a16:creationId xmlns:a16="http://schemas.microsoft.com/office/drawing/2014/main" id="{DCA37BA8-A8B8-48E4-BDB2-12286494CF27}"/>
              </a:ext>
            </a:extLst>
          </p:cNvPr>
          <p:cNvSpPr txBox="1"/>
          <p:nvPr/>
        </p:nvSpPr>
        <p:spPr>
          <a:xfrm>
            <a:off x="20623034" y="14711238"/>
            <a:ext cx="6017375" cy="923330"/>
          </a:xfrm>
          <a:prstGeom prst="rect">
            <a:avLst/>
          </a:prstGeom>
          <a:solidFill>
            <a:schemeClr val="accent4">
              <a:lumMod val="20000"/>
              <a:lumOff val="80000"/>
            </a:schemeClr>
          </a:solidFill>
        </p:spPr>
        <p:txBody>
          <a:bodyPr wrap="square" rtlCol="0">
            <a:spAutoFit/>
          </a:bodyPr>
          <a:lstStyle/>
          <a:p>
            <a:r>
              <a:rPr lang="en-US" sz="1800" dirty="0">
                <a:latin typeface="MV Boli" panose="02000500030200090000" pitchFamily="2" charset="0"/>
                <a:cs typeface="MV Boli" panose="02000500030200090000" pitchFamily="2" charset="0"/>
              </a:rPr>
              <a:t>TODO: </a:t>
            </a:r>
            <a:br>
              <a:rPr lang="en-US" sz="1800" dirty="0">
                <a:latin typeface="MV Boli" panose="02000500030200090000" pitchFamily="2" charset="0"/>
                <a:cs typeface="MV Boli" panose="02000500030200090000" pitchFamily="2" charset="0"/>
              </a:rPr>
            </a:br>
            <a:r>
              <a:rPr lang="en-US" sz="1800" dirty="0">
                <a:latin typeface="MV Boli" panose="02000500030200090000" pitchFamily="2" charset="0"/>
                <a:cs typeface="MV Boli" panose="02000500030200090000" pitchFamily="2" charset="0"/>
              </a:rPr>
              <a:t>Add overall conclusions (forest good, </a:t>
            </a:r>
            <a:r>
              <a:rPr lang="en-US" sz="1800" dirty="0" err="1">
                <a:latin typeface="MV Boli" panose="02000500030200090000" pitchFamily="2" charset="0"/>
                <a:cs typeface="MV Boli" panose="02000500030200090000" pitchFamily="2" charset="0"/>
              </a:rPr>
              <a:t>knn</a:t>
            </a:r>
            <a:r>
              <a:rPr lang="en-US" sz="1800" dirty="0">
                <a:latin typeface="MV Boli" panose="02000500030200090000" pitchFamily="2" charset="0"/>
                <a:cs typeface="MV Boli" panose="02000500030200090000" pitchFamily="2" charset="0"/>
              </a:rPr>
              <a:t> bad) </a:t>
            </a:r>
            <a:br>
              <a:rPr lang="en-US" sz="1800" dirty="0">
                <a:latin typeface="MV Boli" panose="02000500030200090000" pitchFamily="2" charset="0"/>
                <a:cs typeface="MV Boli" panose="02000500030200090000" pitchFamily="2" charset="0"/>
              </a:rPr>
            </a:br>
            <a:r>
              <a:rPr lang="en-US" sz="1800" dirty="0">
                <a:latin typeface="MV Boli" panose="02000500030200090000" pitchFamily="2" charset="0"/>
                <a:cs typeface="MV Boli" panose="02000500030200090000" pitchFamily="2" charset="0"/>
              </a:rPr>
              <a:t>Add Tools/References/Acknowledgments</a:t>
            </a:r>
          </a:p>
        </p:txBody>
      </p:sp>
      <p:sp>
        <p:nvSpPr>
          <p:cNvPr id="106" name="TextBox 105">
            <a:extLst>
              <a:ext uri="{FF2B5EF4-FFF2-40B4-BE49-F238E27FC236}">
                <a16:creationId xmlns:a16="http://schemas.microsoft.com/office/drawing/2014/main" id="{A4BC4585-2FFE-4D3B-BEDA-FD59B36061C2}"/>
              </a:ext>
            </a:extLst>
          </p:cNvPr>
          <p:cNvSpPr txBox="1"/>
          <p:nvPr/>
        </p:nvSpPr>
        <p:spPr>
          <a:xfrm>
            <a:off x="7373247" y="15490678"/>
            <a:ext cx="5952469" cy="369332"/>
          </a:xfrm>
          <a:prstGeom prst="rect">
            <a:avLst/>
          </a:prstGeom>
          <a:solidFill>
            <a:schemeClr val="accent4">
              <a:lumMod val="20000"/>
              <a:lumOff val="80000"/>
            </a:schemeClr>
          </a:solidFill>
        </p:spPr>
        <p:txBody>
          <a:bodyPr wrap="square" rtlCol="0">
            <a:spAutoFit/>
          </a:bodyPr>
          <a:lstStyle/>
          <a:p>
            <a:r>
              <a:rPr lang="en-US" sz="1800" dirty="0">
                <a:latin typeface="MV Boli" panose="02000500030200090000" pitchFamily="2" charset="0"/>
                <a:cs typeface="MV Boli" panose="02000500030200090000" pitchFamily="2" charset="0"/>
              </a:rPr>
              <a:t>TODO: Make room to fit NB explanation after this</a:t>
            </a:r>
          </a:p>
        </p:txBody>
      </p:sp>
      <p:sp>
        <p:nvSpPr>
          <p:cNvPr id="107" name="TextBox 106">
            <a:extLst>
              <a:ext uri="{FF2B5EF4-FFF2-40B4-BE49-F238E27FC236}">
                <a16:creationId xmlns:a16="http://schemas.microsoft.com/office/drawing/2014/main" id="{7904F68D-A9E8-4AEB-A699-3A3DE5EF9F9A}"/>
              </a:ext>
            </a:extLst>
          </p:cNvPr>
          <p:cNvSpPr txBox="1"/>
          <p:nvPr/>
        </p:nvSpPr>
        <p:spPr>
          <a:xfrm>
            <a:off x="17293926" y="2000024"/>
            <a:ext cx="8125158" cy="954107"/>
          </a:xfrm>
          <a:prstGeom prst="rect">
            <a:avLst/>
          </a:prstGeom>
          <a:solidFill>
            <a:schemeClr val="accent4">
              <a:lumMod val="20000"/>
              <a:lumOff val="80000"/>
            </a:schemeClr>
          </a:solidFill>
        </p:spPr>
        <p:txBody>
          <a:bodyPr wrap="square" rtlCol="0">
            <a:spAutoFit/>
          </a:bodyPr>
          <a:lstStyle/>
          <a:p>
            <a:r>
              <a:rPr lang="en-US" sz="2800" dirty="0">
                <a:latin typeface="MV Boli" panose="02000500030200090000" pitchFamily="2" charset="0"/>
                <a:cs typeface="MV Boli" panose="02000500030200090000" pitchFamily="2" charset="0"/>
              </a:rPr>
              <a:t>Saved for layout idea on right two columns</a:t>
            </a:r>
            <a:br>
              <a:rPr lang="en-US" sz="2800" dirty="0">
                <a:latin typeface="MV Boli" panose="02000500030200090000" pitchFamily="2" charset="0"/>
                <a:cs typeface="MV Boli" panose="02000500030200090000" pitchFamily="2" charset="0"/>
              </a:rPr>
            </a:br>
            <a:r>
              <a:rPr lang="en-US" sz="2800" dirty="0">
                <a:latin typeface="MV Boli" panose="02000500030200090000" pitchFamily="2" charset="0"/>
                <a:cs typeface="MV Boli" panose="02000500030200090000" pitchFamily="2" charset="0"/>
              </a:rPr>
              <a:t>See next slide for current version</a:t>
            </a:r>
          </a:p>
        </p:txBody>
      </p:sp>
    </p:spTree>
    <p:extLst>
      <p:ext uri="{BB962C8B-B14F-4D97-AF65-F5344CB8AC3E}">
        <p14:creationId xmlns:p14="http://schemas.microsoft.com/office/powerpoint/2010/main" val="1703811875"/>
      </p:ext>
    </p:extLst>
  </p:cSld>
  <p:clrMapOvr>
    <a:masterClrMapping/>
  </p:clrMapOvr>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Template>
  <TotalTime>1</TotalTime>
  <Words>1634</Words>
  <Application>Microsoft Office PowerPoint</Application>
  <PresentationFormat>Custom</PresentationFormat>
  <Paragraphs>150</Paragraphs>
  <Slides>3</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vt:i4>
      </vt:variant>
    </vt:vector>
  </HeadingPairs>
  <TitlesOfParts>
    <vt:vector size="13" baseType="lpstr">
      <vt:lpstr>Arial</vt:lpstr>
      <vt:lpstr>Arial Black</vt:lpstr>
      <vt:lpstr>Calibri</vt:lpstr>
      <vt:lpstr>Cambria Math</vt:lpstr>
      <vt:lpstr>MV Boli</vt:lpstr>
      <vt:lpstr>Times New Roman</vt:lpstr>
      <vt:lpstr>Trebuchet MS</vt:lpstr>
      <vt:lpstr>PosterPresentations.com-36x60-Template-V3</vt:lpstr>
      <vt:lpstr>1_Classic 3 Columns</vt:lpstr>
      <vt:lpstr>Classic - Wide Center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Borders</dc:creator>
  <cp:lastModifiedBy>Derek Borders</cp:lastModifiedBy>
  <cp:revision>1</cp:revision>
  <cp:lastPrinted>2022-04-28T09:31:50Z</cp:lastPrinted>
  <dcterms:created xsi:type="dcterms:W3CDTF">2022-12-07T05:07:52Z</dcterms:created>
  <dcterms:modified xsi:type="dcterms:W3CDTF">2022-12-07T05:09:07Z</dcterms:modified>
</cp:coreProperties>
</file>