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nanoG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606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Chen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76FE-5276-2CAB-7098-237AF51E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Comparisons</a:t>
            </a:r>
          </a:p>
        </p:txBody>
      </p:sp>
      <p:pic>
        <p:nvPicPr>
          <p:cNvPr id="5" name="Content Placeholder 4" descr="A graph of distribution of data&#10;&#10;Description automatically generated">
            <a:extLst>
              <a:ext uri="{FF2B5EF4-FFF2-40B4-BE49-F238E27FC236}">
                <a16:creationId xmlns:a16="http://schemas.microsoft.com/office/drawing/2014/main" id="{B40854D2-1BF5-F39E-147E-EE97AE65E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703" y="1271239"/>
            <a:ext cx="5763571" cy="3687337"/>
          </a:xfrm>
        </p:spPr>
      </p:pic>
    </p:spTree>
    <p:extLst>
      <p:ext uri="{BB962C8B-B14F-4D97-AF65-F5344CB8AC3E}">
        <p14:creationId xmlns:p14="http://schemas.microsoft.com/office/powerpoint/2010/main" val="150050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EE19-E48E-CCD9-765D-322669D2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Comparisons</a:t>
            </a:r>
          </a:p>
        </p:txBody>
      </p:sp>
      <p:pic>
        <p:nvPicPr>
          <p:cNvPr id="5" name="Content Placeholder 4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689C2A37-B280-59C5-86B8-D47267B2E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3" y="1546225"/>
            <a:ext cx="3820690" cy="3167063"/>
          </a:xfrm>
        </p:spPr>
      </p:pic>
      <p:pic>
        <p:nvPicPr>
          <p:cNvPr id="7" name="Picture 6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F405323A-E49A-0584-7B2A-B2BB9EBF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13" y="1546225"/>
            <a:ext cx="3829504" cy="31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4D2A-AA3A-D090-EEEA-F7633C50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FF1D-D6D8-323B-D0E2-A0DD73A7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355"/>
            <a:ext cx="8229600" cy="3678774"/>
          </a:xfrm>
        </p:spPr>
        <p:txBody>
          <a:bodyPr>
            <a:noAutofit/>
          </a:bodyPr>
          <a:lstStyle/>
          <a:p>
            <a:r>
              <a:rPr lang="en-US" sz="1500" dirty="0"/>
              <a:t>Valid New Molecules: Demonstrated strong capability in generating valid, new molecules, highlighting its promise in molecular design.</a:t>
            </a:r>
          </a:p>
          <a:p>
            <a:endParaRPr lang="en-US" sz="1500" dirty="0"/>
          </a:p>
          <a:p>
            <a:r>
              <a:rPr lang="en-US" sz="1500" dirty="0"/>
              <a:t>Diversity Challenge: The model tends to produce less diverse molecules compared to the training set, signaling a need for further refinement.</a:t>
            </a:r>
          </a:p>
          <a:p>
            <a:endParaRPr lang="en-US" sz="1500" dirty="0"/>
          </a:p>
          <a:p>
            <a:r>
              <a:rPr lang="en-US" sz="1500" dirty="0"/>
              <a:t>Chemical Property Shift: Noted a shift in chemical properties in generated molecules, opening possibilities for unique molecular discoveries.</a:t>
            </a:r>
          </a:p>
          <a:p>
            <a:endParaRPr lang="en-US" sz="1500" dirty="0"/>
          </a:p>
          <a:p>
            <a:r>
              <a:rPr lang="en-US" sz="1500" dirty="0"/>
              <a:t>Application: Offers potential as a brainstorming aid for molecule design, useful in accelerating drug development and biochemical research.</a:t>
            </a:r>
          </a:p>
          <a:p>
            <a:endParaRPr lang="en-US" sz="1500" dirty="0"/>
          </a:p>
          <a:p>
            <a:r>
              <a:rPr lang="en-US" sz="1500" dirty="0"/>
              <a:t>Future Focus</a:t>
            </a:r>
            <a:r>
              <a:rPr lang="en-US" sz="1500"/>
              <a:t>: Improve </a:t>
            </a:r>
            <a:r>
              <a:rPr lang="en-US" sz="1500" dirty="0"/>
              <a:t>diversity in generation and align chemical properties more closely with targeted outcomes.</a:t>
            </a:r>
          </a:p>
        </p:txBody>
      </p:sp>
    </p:spTree>
    <p:extLst>
      <p:ext uri="{BB962C8B-B14F-4D97-AF65-F5344CB8AC3E}">
        <p14:creationId xmlns:p14="http://schemas.microsoft.com/office/powerpoint/2010/main" val="199332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898-276F-A573-13DA-931DD326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Molecule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7D1D-C0E4-224D-2CCD-483F4C01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9659"/>
            <a:ext cx="8229600" cy="3530115"/>
          </a:xfrm>
        </p:spPr>
        <p:txBody>
          <a:bodyPr>
            <a:noAutofit/>
          </a:bodyPr>
          <a:lstStyle/>
          <a:p>
            <a:r>
              <a:rPr lang="en-US" sz="1800" dirty="0"/>
              <a:t>GPT (Generative Pretrained Transformer): A powerful model for text generation, adept at learning complex patterns.</a:t>
            </a:r>
          </a:p>
          <a:p>
            <a:endParaRPr lang="en-US" sz="1800" dirty="0"/>
          </a:p>
          <a:p>
            <a:r>
              <a:rPr lang="en-US" sz="1800" dirty="0"/>
              <a:t>SMILES (Simplified Molecular-Input Line-Entry System): A method to represent molecules with strings, widely used in chemistry.</a:t>
            </a:r>
          </a:p>
          <a:p>
            <a:endParaRPr lang="en-US" sz="1800" dirty="0"/>
          </a:p>
          <a:p>
            <a:r>
              <a:rPr lang="en-US" sz="1800" dirty="0"/>
              <a:t>The Idea: Combining GPT's language processing with SMILES to generate new molecular structures.</a:t>
            </a:r>
          </a:p>
          <a:p>
            <a:endParaRPr lang="en-US" sz="1800" dirty="0"/>
          </a:p>
          <a:p>
            <a:r>
              <a:rPr lang="en-US" sz="1800" dirty="0"/>
              <a:t>Potential Impact: Aiding chemists in designing new molecules quickly, potentially accelerating drug development and discovery.</a:t>
            </a:r>
          </a:p>
        </p:txBody>
      </p:sp>
    </p:spTree>
    <p:extLst>
      <p:ext uri="{BB962C8B-B14F-4D97-AF65-F5344CB8AC3E}">
        <p14:creationId xmlns:p14="http://schemas.microsoft.com/office/powerpoint/2010/main" val="33461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144B-A3EF-8F20-3E79-3D7BBAD5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0102-2D1D-A0B8-3904-3288460C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0524"/>
            <a:ext cx="8229600" cy="3492920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nanoGPT</a:t>
            </a:r>
            <a:r>
              <a:rPr lang="en-US" sz="1800" dirty="0"/>
              <a:t>: A small GPT model from </a:t>
            </a:r>
            <a:r>
              <a:rPr lang="en-US" sz="1800" dirty="0">
                <a:hlinkClick r:id="rId2"/>
              </a:rPr>
              <a:t>https://github.com/karpathy/nanoGPT</a:t>
            </a:r>
            <a:r>
              <a:rPr lang="en-US" sz="1800" dirty="0"/>
              <a:t>, balancing efficiency and learning capability.</a:t>
            </a:r>
          </a:p>
          <a:p>
            <a:endParaRPr lang="en-US" sz="1800" dirty="0"/>
          </a:p>
          <a:p>
            <a:r>
              <a:rPr lang="en-US" sz="1800" dirty="0"/>
              <a:t>Training Data: The model was trained on the entire LIPID MAPS structure database, a comprehensive resource for lipid molecular structures (LIPID MAPS).</a:t>
            </a:r>
          </a:p>
          <a:p>
            <a:endParaRPr lang="en-US" sz="1800" dirty="0"/>
          </a:p>
          <a:p>
            <a:r>
              <a:rPr lang="en-US" sz="1800" dirty="0"/>
              <a:t>Tokenization Approach: Used character-by-character tokenization, treating each character in SMILES as a separate token for precise structure generation.</a:t>
            </a:r>
          </a:p>
          <a:p>
            <a:endParaRPr lang="en-US" sz="1800" dirty="0"/>
          </a:p>
          <a:p>
            <a:r>
              <a:rPr lang="en-US" sz="1800" dirty="0"/>
              <a:t>Generation Process: The model predicts subsequent tokens sequentially, constructing the SMILES string until a stop token is reached, indicating the completion of a molecule.</a:t>
            </a:r>
          </a:p>
        </p:txBody>
      </p:sp>
    </p:spTree>
    <p:extLst>
      <p:ext uri="{BB962C8B-B14F-4D97-AF65-F5344CB8AC3E}">
        <p14:creationId xmlns:p14="http://schemas.microsoft.com/office/powerpoint/2010/main" val="38435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FAAE-7FB9-66D7-906D-4B6E1EED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Lipid Data</a:t>
            </a:r>
          </a:p>
        </p:txBody>
      </p:sp>
      <p:pic>
        <p:nvPicPr>
          <p:cNvPr id="9" name="Content Placeholder 8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77CC6A44-51C9-CE33-6A5D-E2566F5F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08" y="1609725"/>
            <a:ext cx="7765384" cy="2984500"/>
          </a:xfrm>
        </p:spPr>
      </p:pic>
    </p:spTree>
    <p:extLst>
      <p:ext uri="{BB962C8B-B14F-4D97-AF65-F5344CB8AC3E}">
        <p14:creationId xmlns:p14="http://schemas.microsoft.com/office/powerpoint/2010/main" val="40868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5132-E2B1-1DD8-86A3-F7C1583A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Lipid Data</a:t>
            </a:r>
          </a:p>
        </p:txBody>
      </p:sp>
      <p:pic>
        <p:nvPicPr>
          <p:cNvPr id="5" name="Content Placeholder 4" descr="A green graph with white text&#10;&#10;Description automatically generated">
            <a:extLst>
              <a:ext uri="{FF2B5EF4-FFF2-40B4-BE49-F238E27FC236}">
                <a16:creationId xmlns:a16="http://schemas.microsoft.com/office/drawing/2014/main" id="{0364440E-916A-8CC3-01CD-D0025B30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08" y="1609725"/>
            <a:ext cx="7765384" cy="2984500"/>
          </a:xfrm>
        </p:spPr>
      </p:pic>
    </p:spTree>
    <p:extLst>
      <p:ext uri="{BB962C8B-B14F-4D97-AF65-F5344CB8AC3E}">
        <p14:creationId xmlns:p14="http://schemas.microsoft.com/office/powerpoint/2010/main" val="95460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3B0A-5D8D-DCEA-2386-275CF5AC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35BD-FC22-8D91-039F-69FBE790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Validity Rate: Of the 100,000 generated lipids, 97.94% were valid SMILES, demonstrating high accuracy of the model.</a:t>
            </a:r>
          </a:p>
          <a:p>
            <a:endParaRPr lang="en-US" sz="1800" dirty="0"/>
          </a:p>
          <a:p>
            <a:r>
              <a:rPr lang="en-US" sz="1800" dirty="0"/>
              <a:t>Uniqueness Rate: Among these valid SMILES, 44.69% are unique, showing the model's capability to produce a variety of lipid structures.</a:t>
            </a:r>
          </a:p>
          <a:p>
            <a:endParaRPr lang="en-US" sz="1800" dirty="0"/>
          </a:p>
          <a:p>
            <a:r>
              <a:rPr lang="en-US" sz="1800" dirty="0"/>
              <a:t>Novelty Rate: 51.67% of the unique valid SMILES are new. 23.05% of the new SMILES are neither substrings nor superstrings of any SMILES in the training set. Highlighting the model's potential in discovering previously unknown lipids.</a:t>
            </a:r>
          </a:p>
        </p:txBody>
      </p:sp>
    </p:spTree>
    <p:extLst>
      <p:ext uri="{BB962C8B-B14F-4D97-AF65-F5344CB8AC3E}">
        <p14:creationId xmlns:p14="http://schemas.microsoft.com/office/powerpoint/2010/main" val="357434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F32F-A45F-02A3-A495-7ED60DA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Comparisons</a:t>
            </a:r>
          </a:p>
        </p:txBody>
      </p:sp>
      <p:pic>
        <p:nvPicPr>
          <p:cNvPr id="5" name="Content Placeholder 4" descr="A graph of a graph of a person's average smile&#10;&#10;Description automatically generated with medium confidence">
            <a:extLst>
              <a:ext uri="{FF2B5EF4-FFF2-40B4-BE49-F238E27FC236}">
                <a16:creationId xmlns:a16="http://schemas.microsoft.com/office/drawing/2014/main" id="{49F3E219-100C-8D6A-9B23-75DCD5700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951" y="1263805"/>
            <a:ext cx="6408661" cy="3750105"/>
          </a:xfrm>
        </p:spPr>
      </p:pic>
    </p:spTree>
    <p:extLst>
      <p:ext uri="{BB962C8B-B14F-4D97-AF65-F5344CB8AC3E}">
        <p14:creationId xmlns:p14="http://schemas.microsoft.com/office/powerpoint/2010/main" val="384295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A636-0C42-A3FC-735F-19D92724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Comparisons</a:t>
            </a:r>
          </a:p>
        </p:txBody>
      </p:sp>
      <p:pic>
        <p:nvPicPr>
          <p:cNvPr id="5" name="Content Placeholder 4" descr="A graph of distribution of energy&#10;&#10;Description automatically generated">
            <a:extLst>
              <a:ext uri="{FF2B5EF4-FFF2-40B4-BE49-F238E27FC236}">
                <a16:creationId xmlns:a16="http://schemas.microsoft.com/office/drawing/2014/main" id="{607A3B30-7F37-D201-A584-64F37E1B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80" y="1274345"/>
            <a:ext cx="6058830" cy="3723799"/>
          </a:xfrm>
        </p:spPr>
      </p:pic>
    </p:spTree>
    <p:extLst>
      <p:ext uri="{BB962C8B-B14F-4D97-AF65-F5344CB8AC3E}">
        <p14:creationId xmlns:p14="http://schemas.microsoft.com/office/powerpoint/2010/main" val="428526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4EBC-BBC8-60CD-C142-0D3C24AF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Comparisons</a:t>
            </a:r>
          </a:p>
        </p:txBody>
      </p:sp>
      <p:pic>
        <p:nvPicPr>
          <p:cNvPr id="5" name="Content Placeholder 4" descr="A graph with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1BDFD3F-DC7B-F8C3-D1CA-D9688F3AE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05" y="1252102"/>
            <a:ext cx="5842838" cy="3738050"/>
          </a:xfrm>
        </p:spPr>
      </p:pic>
    </p:spTree>
    <p:extLst>
      <p:ext uri="{BB962C8B-B14F-4D97-AF65-F5344CB8AC3E}">
        <p14:creationId xmlns:p14="http://schemas.microsoft.com/office/powerpoint/2010/main" val="331326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384</Words>
  <Application>Microsoft Office PowerPoint</Application>
  <PresentationFormat>On-screen Show (16:9)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 606 Final Presentation</vt:lpstr>
      <vt:lpstr>Molecule GPT</vt:lpstr>
      <vt:lpstr>The Model</vt:lpstr>
      <vt:lpstr>Lipid Data</vt:lpstr>
      <vt:lpstr>Lipid Data</vt:lpstr>
      <vt:lpstr>Results</vt:lpstr>
      <vt:lpstr>Comparisons</vt:lpstr>
      <vt:lpstr>Comparisons</vt:lpstr>
      <vt:lpstr>Comparisons</vt:lpstr>
      <vt:lpstr>Comparisons</vt:lpstr>
      <vt:lpstr>Comparisons</vt:lpstr>
      <vt:lpstr>Conclusion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Ben Chen</cp:lastModifiedBy>
  <cp:revision>34</cp:revision>
  <dcterms:created xsi:type="dcterms:W3CDTF">2019-02-27T15:38:32Z</dcterms:created>
  <dcterms:modified xsi:type="dcterms:W3CDTF">2023-11-20T22:02:07Z</dcterms:modified>
</cp:coreProperties>
</file>