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8"/>
  </p:notesMasterIdLst>
  <p:sldIdLst>
    <p:sldId id="256" r:id="rId5"/>
    <p:sldId id="257" r:id="rId6"/>
    <p:sldId id="258" r:id="rId7"/>
    <p:sldId id="267" r:id="rId8"/>
    <p:sldId id="269" r:id="rId9"/>
    <p:sldId id="259" r:id="rId10"/>
    <p:sldId id="268" r:id="rId11"/>
    <p:sldId id="270" r:id="rId12"/>
    <p:sldId id="271" r:id="rId13"/>
    <p:sldId id="263" r:id="rId14"/>
    <p:sldId id="264" r:id="rId15"/>
    <p:sldId id="265" r:id="rId16"/>
    <p:sldId id="26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255"/>
  </p:normalViewPr>
  <p:slideViewPr>
    <p:cSldViewPr snapToGrid="0">
      <p:cViewPr varScale="1">
        <p:scale>
          <a:sx n="166" d="100"/>
          <a:sy n="166" d="100"/>
        </p:scale>
        <p:origin x="3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noordeen/insurance-premium-prediction?datasetId=23321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37000"/>
          </a:stretch>
        </a:blipFill>
        <a:effectLst/>
      </p:bgPr>
    </p:bg>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4572000" y="1600200"/>
            <a:ext cx="4379569" cy="1438689"/>
          </a:xfrm>
        </p:spPr>
        <p:txBody>
          <a:bodyPr/>
          <a:lstStyle/>
          <a:p>
            <a:r>
              <a:rPr lang="en-US" sz="4000" dirty="0">
                <a:solidFill>
                  <a:schemeClr val="tx1"/>
                </a:solidFill>
                <a:latin typeface="Times New Roman" panose="02020603050405020304" pitchFamily="18" charset="0"/>
                <a:cs typeface="Times New Roman" panose="02020603050405020304" pitchFamily="18" charset="0"/>
              </a:rPr>
              <a:t>Medical Insurance Price Prediction</a:t>
            </a:r>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a:xfrm>
            <a:off x="6728792" y="4224130"/>
            <a:ext cx="2063752" cy="732451"/>
          </a:xfrm>
        </p:spPr>
        <p:txBody>
          <a:bodyPr/>
          <a:lstStyle/>
          <a:p>
            <a:r>
              <a:rPr lang="en-US" sz="1600" dirty="0">
                <a:solidFill>
                  <a:schemeClr val="tx1"/>
                </a:solidFill>
                <a:latin typeface="Times New Roman" panose="02020603050405020304" pitchFamily="18" charset="0"/>
                <a:cs typeface="Times New Roman" panose="02020603050405020304" pitchFamily="18" charset="0"/>
              </a:rPr>
              <a:t>Karthik Kanaparthi</a:t>
            </a:r>
          </a:p>
          <a:p>
            <a:r>
              <a:rPr lang="en-US" sz="1600" dirty="0">
                <a:solidFill>
                  <a:schemeClr val="tx1"/>
                </a:solidFill>
                <a:latin typeface="Times New Roman" panose="02020603050405020304" pitchFamily="18" charset="0"/>
                <a:cs typeface="Times New Roman" panose="02020603050405020304" pitchFamily="18" charset="0"/>
              </a:rPr>
              <a:t>FO62975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92E6-E333-452A-FD30-FD3CC70662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Comparison of all models:</a:t>
            </a:r>
          </a:p>
        </p:txBody>
      </p:sp>
      <p:pic>
        <p:nvPicPr>
          <p:cNvPr id="6" name="Picture 5" descr="A table with numbers and text&#10;&#10;Description automatically generated">
            <a:extLst>
              <a:ext uri="{FF2B5EF4-FFF2-40B4-BE49-F238E27FC236}">
                <a16:creationId xmlns:a16="http://schemas.microsoft.com/office/drawing/2014/main" id="{CF0BBFA6-FF15-0F42-351D-879B955B5392}"/>
              </a:ext>
            </a:extLst>
          </p:cNvPr>
          <p:cNvPicPr>
            <a:picLocks noChangeAspect="1"/>
          </p:cNvPicPr>
          <p:nvPr/>
        </p:nvPicPr>
        <p:blipFill>
          <a:blip r:embed="rId2"/>
          <a:stretch>
            <a:fillRect/>
          </a:stretch>
        </p:blipFill>
        <p:spPr>
          <a:xfrm>
            <a:off x="508532" y="1327204"/>
            <a:ext cx="7772400" cy="1926397"/>
          </a:xfrm>
          <a:prstGeom prst="rect">
            <a:avLst/>
          </a:prstGeom>
        </p:spPr>
      </p:pic>
      <p:sp>
        <p:nvSpPr>
          <p:cNvPr id="7" name="TextBox 6">
            <a:extLst>
              <a:ext uri="{FF2B5EF4-FFF2-40B4-BE49-F238E27FC236}">
                <a16:creationId xmlns:a16="http://schemas.microsoft.com/office/drawing/2014/main" id="{B99AFC03-9DC3-14F3-A3E8-84096C385461}"/>
              </a:ext>
            </a:extLst>
          </p:cNvPr>
          <p:cNvSpPr txBox="1"/>
          <p:nvPr/>
        </p:nvSpPr>
        <p:spPr>
          <a:xfrm>
            <a:off x="508532" y="3358356"/>
            <a:ext cx="7982325" cy="523220"/>
          </a:xfrm>
          <a:prstGeom prst="rect">
            <a:avLst/>
          </a:prstGeom>
          <a:noFill/>
        </p:spPr>
        <p:txBody>
          <a:bodyPr wrap="square" rtlCol="0">
            <a:spAutoFit/>
          </a:bodyPr>
          <a:lstStyle/>
          <a:p>
            <a:r>
              <a:rPr lang="en-US" dirty="0"/>
              <a:t>Out of all models compared, XGBoost regressor has the highest accuracy for all the parameters which gives you consistency in predicting the expenses.</a:t>
            </a:r>
          </a:p>
        </p:txBody>
      </p:sp>
    </p:spTree>
    <p:extLst>
      <p:ext uri="{BB962C8B-B14F-4D97-AF65-F5344CB8AC3E}">
        <p14:creationId xmlns:p14="http://schemas.microsoft.com/office/powerpoint/2010/main" val="402512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92E6-E333-452A-FD30-FD3CC70662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Prediction:</a:t>
            </a:r>
          </a:p>
        </p:txBody>
      </p:sp>
      <p:pic>
        <p:nvPicPr>
          <p:cNvPr id="5" name="Picture 4" descr="A screenshot of a computer&#10;&#10;Description automatically generated">
            <a:extLst>
              <a:ext uri="{FF2B5EF4-FFF2-40B4-BE49-F238E27FC236}">
                <a16:creationId xmlns:a16="http://schemas.microsoft.com/office/drawing/2014/main" id="{3F1FA6B4-ECD8-512E-6792-F129096068E0}"/>
              </a:ext>
            </a:extLst>
          </p:cNvPr>
          <p:cNvPicPr>
            <a:picLocks noChangeAspect="1"/>
          </p:cNvPicPr>
          <p:nvPr/>
        </p:nvPicPr>
        <p:blipFill>
          <a:blip r:embed="rId2"/>
          <a:stretch>
            <a:fillRect/>
          </a:stretch>
        </p:blipFill>
        <p:spPr>
          <a:xfrm>
            <a:off x="311700" y="1629015"/>
            <a:ext cx="8260125" cy="1536807"/>
          </a:xfrm>
          <a:prstGeom prst="rect">
            <a:avLst/>
          </a:prstGeom>
        </p:spPr>
      </p:pic>
      <p:sp>
        <p:nvSpPr>
          <p:cNvPr id="6" name="TextBox 5">
            <a:extLst>
              <a:ext uri="{FF2B5EF4-FFF2-40B4-BE49-F238E27FC236}">
                <a16:creationId xmlns:a16="http://schemas.microsoft.com/office/drawing/2014/main" id="{050D990F-8869-26B3-5825-DF7ABD3E6E31}"/>
              </a:ext>
            </a:extLst>
          </p:cNvPr>
          <p:cNvSpPr txBox="1"/>
          <p:nvPr/>
        </p:nvSpPr>
        <p:spPr>
          <a:xfrm>
            <a:off x="427893" y="3421865"/>
            <a:ext cx="6254802"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18295.182 shows the price prediction of the above defined parameters.</a:t>
            </a:r>
          </a:p>
        </p:txBody>
      </p:sp>
    </p:spTree>
    <p:extLst>
      <p:ext uri="{BB962C8B-B14F-4D97-AF65-F5344CB8AC3E}">
        <p14:creationId xmlns:p14="http://schemas.microsoft.com/office/powerpoint/2010/main" val="169479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306E-E661-A5F5-9D2C-5E5960B3DC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r>
              <a:rPr lang="en-US" dirty="0"/>
              <a:t>:</a:t>
            </a:r>
          </a:p>
        </p:txBody>
      </p:sp>
      <p:sp>
        <p:nvSpPr>
          <p:cNvPr id="3" name="Text Placeholder 2">
            <a:extLst>
              <a:ext uri="{FF2B5EF4-FFF2-40B4-BE49-F238E27FC236}">
                <a16:creationId xmlns:a16="http://schemas.microsoft.com/office/drawing/2014/main" id="{18148950-C046-4FC3-D283-D8F4531262C8}"/>
              </a:ext>
            </a:extLst>
          </p:cNvPr>
          <p:cNvSpPr>
            <a:spLocks noGrp="1"/>
          </p:cNvSpPr>
          <p:nvPr>
            <p:ph type="body" idx="1"/>
          </p:nvPr>
        </p:nvSpPr>
        <p:spPr/>
        <p:txBody>
          <a:bodyPr/>
          <a:lstStyle/>
          <a:p>
            <a:pPr marL="114300" indent="0">
              <a:buNone/>
            </a:pPr>
            <a:endParaRPr lang="en-US" sz="1200" dirty="0">
              <a:solidFill>
                <a:schemeClr val="tx1"/>
              </a:solidFill>
            </a:endParaRPr>
          </a:p>
          <a:p>
            <a:pPr>
              <a:buFont typeface="Arial" panose="020B0604020202020204" pitchFamily="34" charset="0"/>
              <a:buChar char="•"/>
            </a:pPr>
            <a:r>
              <a:rPr lang="en-US" sz="1200" dirty="0">
                <a:solidFill>
                  <a:schemeClr val="tx1"/>
                </a:solidFill>
              </a:rPr>
              <a:t>The XGBoost model has the highest accuracy of all the models, which indicates that its predictions are more accurate than those of the other models.</a:t>
            </a:r>
          </a:p>
          <a:p>
            <a:pPr marL="114300" indent="0">
              <a:buNone/>
            </a:pPr>
            <a:endParaRPr lang="en-US" sz="1200" dirty="0">
              <a:solidFill>
                <a:schemeClr val="tx1"/>
              </a:solidFill>
            </a:endParaRPr>
          </a:p>
          <a:p>
            <a:pPr>
              <a:buFont typeface="Arial" panose="020B0604020202020204" pitchFamily="34" charset="0"/>
              <a:buChar char="•"/>
            </a:pPr>
            <a:r>
              <a:rPr lang="en-US" sz="1200" dirty="0">
                <a:solidFill>
                  <a:schemeClr val="tx1"/>
                </a:solidFill>
              </a:rPr>
              <a:t>In summary, the combination of Python and machine learning models for predicting medical insurance prices has shown to be a game-changer, radically improving the precision and effectiveness of premium estimates. These models, which are powered by complex algorithms, have proven to be more adept at analyzing a wide range of datasets and taking into account several factors, leading to more accurate and customized insurance pricing.</a:t>
            </a:r>
          </a:p>
        </p:txBody>
      </p:sp>
    </p:spTree>
    <p:extLst>
      <p:ext uri="{BB962C8B-B14F-4D97-AF65-F5344CB8AC3E}">
        <p14:creationId xmlns:p14="http://schemas.microsoft.com/office/powerpoint/2010/main" val="260008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0351-1BBA-C400-3B44-82AD1121520C}"/>
              </a:ext>
            </a:extLst>
          </p:cNvPr>
          <p:cNvSpPr>
            <a:spLocks noGrp="1"/>
          </p:cNvSpPr>
          <p:nvPr>
            <p:ph type="title"/>
          </p:nvPr>
        </p:nvSpPr>
        <p:spPr>
          <a:xfrm>
            <a:off x="3419061" y="2007704"/>
            <a:ext cx="2280699" cy="727876"/>
          </a:xfrm>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6174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E5AF-3CA2-DD50-7A66-B281F13817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r>
              <a:rPr lang="en-US" dirty="0"/>
              <a:t>:</a:t>
            </a:r>
          </a:p>
        </p:txBody>
      </p:sp>
      <p:sp>
        <p:nvSpPr>
          <p:cNvPr id="3" name="Text Placeholder 2">
            <a:extLst>
              <a:ext uri="{FF2B5EF4-FFF2-40B4-BE49-F238E27FC236}">
                <a16:creationId xmlns:a16="http://schemas.microsoft.com/office/drawing/2014/main" id="{5BD94110-6882-2C2F-511D-C52F1140223B}"/>
              </a:ext>
            </a:extLst>
          </p:cNvPr>
          <p:cNvSpPr>
            <a:spLocks noGrp="1"/>
          </p:cNvSpPr>
          <p:nvPr>
            <p:ph type="body" idx="1"/>
          </p:nvPr>
        </p:nvSpPr>
        <p:spPr/>
        <p:txBody>
          <a:bodyPr/>
          <a:lstStyle/>
          <a:p>
            <a:pPr>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Medical insurance is essential because it shields people from the exorbitant expenses of healthcare. It guarantees that people can receive essential medical care without having to worry about paying excessive costs, which improves health and financial stability.</a:t>
            </a:r>
          </a:p>
          <a:p>
            <a:pPr marL="114300" indent="0">
              <a:buNone/>
            </a:pPr>
            <a:endParaRPr lang="en-US" sz="1200" dirty="0">
              <a:solidFill>
                <a:srgbClr val="0F0F0F"/>
              </a:solidFill>
              <a:latin typeface="Times New Roman" panose="02020603050405020304" pitchFamily="18" charset="0"/>
              <a:cs typeface="Times New Roman" panose="02020603050405020304" pitchFamily="18" charset="0"/>
            </a:endParaRPr>
          </a:p>
          <a:p>
            <a:pPr marL="114300" indent="0">
              <a:buNone/>
            </a:pPr>
            <a:r>
              <a:rPr lang="en-US" sz="1200" dirty="0">
                <a:solidFill>
                  <a:srgbClr val="0F0F0F"/>
                </a:solidFill>
                <a:latin typeface="Times New Roman" panose="02020603050405020304" pitchFamily="18" charset="0"/>
                <a:cs typeface="Times New Roman" panose="02020603050405020304" pitchFamily="18" charset="0"/>
              </a:rPr>
              <a:t>H</a:t>
            </a:r>
            <a:r>
              <a:rPr lang="en-US" sz="1200" b="0" i="0" dirty="0">
                <a:solidFill>
                  <a:srgbClr val="0F0F0F"/>
                </a:solidFill>
                <a:effectLst/>
                <a:latin typeface="Times New Roman" panose="02020603050405020304" pitchFamily="18" charset="0"/>
                <a:cs typeface="Times New Roman" panose="02020603050405020304" pitchFamily="18" charset="0"/>
              </a:rPr>
              <a:t>ow medical insurance helps mitigate financial risks associated with healthcare costs?</a:t>
            </a:r>
          </a:p>
          <a:p>
            <a:pPr marL="114300" indent="0">
              <a:buNone/>
            </a:pPr>
            <a:endParaRPr lang="en-US" sz="1200" b="0" i="0" dirty="0">
              <a:solidFill>
                <a:srgbClr val="0F0F0F"/>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Financial Coverage for Expensive Treatments: A variety of medical costs, such as pricey procedures, treatments, and hospital stays, are covered by medical insurance. Insurance protects people from the potentially disastrous financial effects of unforeseen medical issues by paying for these costs.</a:t>
            </a:r>
            <a:endParaRPr lang="en-US" sz="1200" dirty="0">
              <a:solidFill>
                <a:srgbClr val="0F0F0F"/>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Predictable Expense Management: Medical insurance helps people better plan and manage their finances by converting unpredictable and potentially enormous medical costs into regular, manageable insurance premium payments. This lowers the risk of financial instability due to health-related expenses.</a:t>
            </a:r>
          </a:p>
        </p:txBody>
      </p:sp>
    </p:spTree>
    <p:extLst>
      <p:ext uri="{BB962C8B-B14F-4D97-AF65-F5344CB8AC3E}">
        <p14:creationId xmlns:p14="http://schemas.microsoft.com/office/powerpoint/2010/main" val="146722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E5AF-3CA2-DD50-7A66-B281F13817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Source:</a:t>
            </a:r>
          </a:p>
        </p:txBody>
      </p:sp>
      <p:sp>
        <p:nvSpPr>
          <p:cNvPr id="3" name="Text Placeholder 2">
            <a:extLst>
              <a:ext uri="{FF2B5EF4-FFF2-40B4-BE49-F238E27FC236}">
                <a16:creationId xmlns:a16="http://schemas.microsoft.com/office/drawing/2014/main" id="{5BD94110-6882-2C2F-511D-C52F1140223B}"/>
              </a:ext>
            </a:extLst>
          </p:cNvPr>
          <p:cNvSpPr>
            <a:spLocks noGrp="1"/>
          </p:cNvSpPr>
          <p:nvPr>
            <p:ph type="body" idx="1"/>
          </p:nvPr>
        </p:nvSpPr>
        <p:spPr>
          <a:xfrm>
            <a:off x="311700" y="1222450"/>
            <a:ext cx="8520600" cy="3733752"/>
          </a:xfrm>
        </p:spPr>
        <p:txBody>
          <a:bodyPr/>
          <a:lstStyle/>
          <a:p>
            <a:pPr>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Data set: </a:t>
            </a:r>
            <a:r>
              <a:rPr lang="en-US" sz="1200" dirty="0">
                <a:solidFill>
                  <a:schemeClr val="tx1"/>
                </a:solidFill>
                <a:latin typeface="Times New Roman" panose="02020603050405020304" pitchFamily="18" charset="0"/>
                <a:cs typeface="Times New Roman" panose="02020603050405020304" pitchFamily="18" charset="0"/>
                <a:hlinkClick r:id="rId2"/>
              </a:rPr>
              <a:t>Kaggle</a:t>
            </a:r>
            <a:r>
              <a:rPr lang="en-US" sz="1200" dirty="0">
                <a:solidFill>
                  <a:schemeClr val="tx1"/>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Size and shape of Data set: 51 KB, </a:t>
            </a:r>
            <a:r>
              <a:rPr lang="en-US" sz="1200" b="0" i="0" dirty="0">
                <a:solidFill>
                  <a:srgbClr val="1F2328"/>
                </a:solidFill>
                <a:effectLst/>
                <a:latin typeface="Times New Roman" panose="02020603050405020304" pitchFamily="18" charset="0"/>
                <a:cs typeface="Times New Roman" panose="02020603050405020304" pitchFamily="18" charset="0"/>
              </a:rPr>
              <a:t>1388(rows) x 7(columns/features)</a:t>
            </a:r>
            <a:endParaRPr lang="en-US" sz="12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Time period of data set: 2012 – 2016</a:t>
            </a:r>
          </a:p>
          <a:p>
            <a:pPr algn="l">
              <a:buFont typeface="Arial" panose="020B0604020202020204" pitchFamily="34" charset="0"/>
              <a:buChar char="•"/>
            </a:pPr>
            <a:r>
              <a:rPr lang="en-US" sz="1200" b="1" i="0" dirty="0">
                <a:solidFill>
                  <a:srgbClr val="1F2328"/>
                </a:solidFill>
                <a:effectLst/>
                <a:latin typeface="Times New Roman" panose="02020603050405020304" pitchFamily="18" charset="0"/>
                <a:cs typeface="Times New Roman" panose="02020603050405020304" pitchFamily="18" charset="0"/>
              </a:rPr>
              <a:t>Data Contains the following columns:</a:t>
            </a:r>
            <a:endParaRPr lang="en-US" sz="1200" b="1" dirty="0">
              <a:solidFill>
                <a:srgbClr val="1F2328"/>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000" i="0" dirty="0">
                <a:solidFill>
                  <a:srgbClr val="1F2328"/>
                </a:solidFill>
                <a:effectLst/>
                <a:latin typeface="Times New Roman" panose="02020603050405020304" pitchFamily="18" charset="0"/>
                <a:cs typeface="Times New Roman" panose="02020603050405020304" pitchFamily="18" charset="0"/>
              </a:rPr>
              <a:t>Age</a:t>
            </a:r>
          </a:p>
          <a:p>
            <a:pPr lvl="1">
              <a:buFont typeface="Arial" panose="020B0604020202020204" pitchFamily="34" charset="0"/>
              <a:buChar char="•"/>
            </a:pPr>
            <a:r>
              <a:rPr lang="en-US" sz="1000" i="0" dirty="0">
                <a:solidFill>
                  <a:srgbClr val="1F2328"/>
                </a:solidFill>
                <a:effectLst/>
                <a:latin typeface="Times New Roman" panose="02020603050405020304" pitchFamily="18" charset="0"/>
                <a:cs typeface="Times New Roman" panose="02020603050405020304" pitchFamily="18" charset="0"/>
              </a:rPr>
              <a:t>Sex</a:t>
            </a:r>
          </a:p>
          <a:p>
            <a:pPr lvl="1">
              <a:buFont typeface="Arial" panose="020B0604020202020204" pitchFamily="34" charset="0"/>
              <a:buChar char="•"/>
            </a:pPr>
            <a:r>
              <a:rPr lang="en-US" sz="1000" i="0" dirty="0">
                <a:solidFill>
                  <a:srgbClr val="1F2328"/>
                </a:solidFill>
                <a:effectLst/>
                <a:latin typeface="Times New Roman" panose="02020603050405020304" pitchFamily="18" charset="0"/>
                <a:cs typeface="Times New Roman" panose="02020603050405020304" pitchFamily="18" charset="0"/>
              </a:rPr>
              <a:t>BMI (Body Mass Index)</a:t>
            </a:r>
          </a:p>
          <a:p>
            <a:pPr lvl="1">
              <a:buFont typeface="Arial" panose="020B0604020202020204" pitchFamily="34" charset="0"/>
              <a:buChar char="•"/>
            </a:pPr>
            <a:r>
              <a:rPr lang="en-US" sz="1000" i="0" dirty="0">
                <a:solidFill>
                  <a:srgbClr val="1F2328"/>
                </a:solidFill>
                <a:effectLst/>
                <a:latin typeface="Times New Roman" panose="02020603050405020304" pitchFamily="18" charset="0"/>
                <a:cs typeface="Times New Roman" panose="02020603050405020304" pitchFamily="18" charset="0"/>
              </a:rPr>
              <a:t>Children</a:t>
            </a:r>
          </a:p>
          <a:p>
            <a:pPr lvl="1">
              <a:buFont typeface="Arial" panose="020B0604020202020204" pitchFamily="34" charset="0"/>
              <a:buChar char="•"/>
            </a:pPr>
            <a:r>
              <a:rPr lang="en-US" sz="1000" i="0" dirty="0">
                <a:solidFill>
                  <a:srgbClr val="1F2328"/>
                </a:solidFill>
                <a:effectLst/>
                <a:latin typeface="Times New Roman" panose="02020603050405020304" pitchFamily="18" charset="0"/>
                <a:cs typeface="Times New Roman" panose="02020603050405020304" pitchFamily="18" charset="0"/>
              </a:rPr>
              <a:t>Region</a:t>
            </a:r>
          </a:p>
          <a:p>
            <a:pPr lvl="1">
              <a:buFont typeface="Arial" panose="020B0604020202020204" pitchFamily="34" charset="0"/>
              <a:buChar char="•"/>
            </a:pPr>
            <a:r>
              <a:rPr lang="en-US" sz="1000" i="0" dirty="0">
                <a:solidFill>
                  <a:srgbClr val="1F2328"/>
                </a:solidFill>
                <a:effectLst/>
                <a:latin typeface="Times New Roman" panose="02020603050405020304" pitchFamily="18" charset="0"/>
                <a:cs typeface="Times New Roman" panose="02020603050405020304" pitchFamily="18" charset="0"/>
              </a:rPr>
              <a:t>Expenses</a:t>
            </a:r>
            <a:endParaRPr lang="en-US" sz="10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41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E5AF-3CA2-DD50-7A66-B281F13817CF}"/>
              </a:ext>
            </a:extLst>
          </p:cNvPr>
          <p:cNvSpPr>
            <a:spLocks noGrp="1"/>
          </p:cNvSpPr>
          <p:nvPr>
            <p:ph type="title"/>
          </p:nvPr>
        </p:nvSpPr>
        <p:spPr/>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Data Source:</a:t>
            </a:r>
          </a:p>
        </p:txBody>
      </p:sp>
      <p:pic>
        <p:nvPicPr>
          <p:cNvPr id="5" name="Picture 4" descr="A screenshot of a computer&#10;&#10;Description automatically generated">
            <a:extLst>
              <a:ext uri="{FF2B5EF4-FFF2-40B4-BE49-F238E27FC236}">
                <a16:creationId xmlns:a16="http://schemas.microsoft.com/office/drawing/2014/main" id="{01368232-0D66-350E-89B0-12B96578F3D0}"/>
              </a:ext>
            </a:extLst>
          </p:cNvPr>
          <p:cNvPicPr>
            <a:picLocks noChangeAspect="1"/>
          </p:cNvPicPr>
          <p:nvPr/>
        </p:nvPicPr>
        <p:blipFill>
          <a:blip r:embed="rId2"/>
          <a:stretch>
            <a:fillRect/>
          </a:stretch>
        </p:blipFill>
        <p:spPr>
          <a:xfrm>
            <a:off x="449035" y="1476567"/>
            <a:ext cx="3543300" cy="262890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69E6AD0A-91EB-3BC2-5D22-64007C9AE776}"/>
              </a:ext>
            </a:extLst>
          </p:cNvPr>
          <p:cNvPicPr>
            <a:picLocks noChangeAspect="1"/>
          </p:cNvPicPr>
          <p:nvPr/>
        </p:nvPicPr>
        <p:blipFill>
          <a:blip r:embed="rId3"/>
          <a:stretch>
            <a:fillRect/>
          </a:stretch>
        </p:blipFill>
        <p:spPr>
          <a:xfrm>
            <a:off x="4572000" y="1419417"/>
            <a:ext cx="3633216" cy="2743200"/>
          </a:xfrm>
          <a:prstGeom prst="rect">
            <a:avLst/>
          </a:prstGeom>
        </p:spPr>
      </p:pic>
    </p:spTree>
    <p:extLst>
      <p:ext uri="{BB962C8B-B14F-4D97-AF65-F5344CB8AC3E}">
        <p14:creationId xmlns:p14="http://schemas.microsoft.com/office/powerpoint/2010/main" val="264111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E5AF-3CA2-DD50-7A66-B281F13817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a:t>
            </a:r>
          </a:p>
        </p:txBody>
      </p:sp>
      <p:pic>
        <p:nvPicPr>
          <p:cNvPr id="5" name="Picture 4" descr="A blue and orange pie chart&#10;&#10;Description automatically generated">
            <a:extLst>
              <a:ext uri="{FF2B5EF4-FFF2-40B4-BE49-F238E27FC236}">
                <a16:creationId xmlns:a16="http://schemas.microsoft.com/office/drawing/2014/main" id="{A8D5E021-8B60-2A1A-2F13-EB5B352440C0}"/>
              </a:ext>
            </a:extLst>
          </p:cNvPr>
          <p:cNvPicPr>
            <a:picLocks noChangeAspect="1"/>
          </p:cNvPicPr>
          <p:nvPr/>
        </p:nvPicPr>
        <p:blipFill>
          <a:blip r:embed="rId2"/>
          <a:stretch>
            <a:fillRect/>
          </a:stretch>
        </p:blipFill>
        <p:spPr>
          <a:xfrm>
            <a:off x="553251" y="1222450"/>
            <a:ext cx="7772400" cy="3071351"/>
          </a:xfrm>
          <a:prstGeom prst="rect">
            <a:avLst/>
          </a:prstGeom>
        </p:spPr>
      </p:pic>
    </p:spTree>
    <p:extLst>
      <p:ext uri="{BB962C8B-B14F-4D97-AF65-F5344CB8AC3E}">
        <p14:creationId xmlns:p14="http://schemas.microsoft.com/office/powerpoint/2010/main" val="247710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E5AF-3CA2-DD50-7A66-B281F13817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a:t>
            </a:r>
          </a:p>
        </p:txBody>
      </p:sp>
      <p:pic>
        <p:nvPicPr>
          <p:cNvPr id="5" name="Picture 4" descr="A group of blue bars&#10;&#10;Description automatically generated">
            <a:extLst>
              <a:ext uri="{FF2B5EF4-FFF2-40B4-BE49-F238E27FC236}">
                <a16:creationId xmlns:a16="http://schemas.microsoft.com/office/drawing/2014/main" id="{EB9C0F21-79FB-EB43-52A4-2F6D4F88C492}"/>
              </a:ext>
            </a:extLst>
          </p:cNvPr>
          <p:cNvPicPr>
            <a:picLocks noChangeAspect="1"/>
          </p:cNvPicPr>
          <p:nvPr/>
        </p:nvPicPr>
        <p:blipFill>
          <a:blip r:embed="rId2"/>
          <a:stretch>
            <a:fillRect/>
          </a:stretch>
        </p:blipFill>
        <p:spPr>
          <a:xfrm>
            <a:off x="2043953" y="863624"/>
            <a:ext cx="6504037" cy="3834112"/>
          </a:xfrm>
          <a:prstGeom prst="rect">
            <a:avLst/>
          </a:prstGeom>
        </p:spPr>
      </p:pic>
      <p:sp>
        <p:nvSpPr>
          <p:cNvPr id="6" name="TextBox 5">
            <a:extLst>
              <a:ext uri="{FF2B5EF4-FFF2-40B4-BE49-F238E27FC236}">
                <a16:creationId xmlns:a16="http://schemas.microsoft.com/office/drawing/2014/main" id="{2F5FE757-72D5-4788-A225-1847413F62DE}"/>
              </a:ext>
            </a:extLst>
          </p:cNvPr>
          <p:cNvSpPr txBox="1"/>
          <p:nvPr/>
        </p:nvSpPr>
        <p:spPr>
          <a:xfrm>
            <a:off x="230521" y="2351314"/>
            <a:ext cx="1813432" cy="1038715"/>
          </a:xfrm>
          <a:prstGeom prst="rect">
            <a:avLst/>
          </a:prstGeom>
          <a:noFill/>
        </p:spPr>
        <p:txBody>
          <a:bodyPr wrap="square" rtlCol="0">
            <a:spAutoFit/>
          </a:bodyPr>
          <a:lstStyle/>
          <a:p>
            <a:pPr algn="l"/>
            <a:r>
              <a:rPr lang="en-US" sz="1200" i="0" u="none" strike="noStrike" dirty="0">
                <a:solidFill>
                  <a:schemeClr val="tx1"/>
                </a:solidFill>
                <a:effectLst/>
                <a:latin typeface="Arial" panose="020B0604020202020204" pitchFamily="34" charset="0"/>
                <a:cs typeface="Arial" panose="020B0604020202020204" pitchFamily="34" charset="0"/>
              </a:rPr>
              <a:t>Comparison between expenses paid between different groups</a:t>
            </a:r>
          </a:p>
          <a:p>
            <a:br>
              <a:rPr lang="en-US" sz="1200" dirty="0">
                <a:solidFill>
                  <a:schemeClr val="tx1"/>
                </a:solidFill>
                <a:latin typeface="Arial" panose="020B0604020202020204" pitchFamily="34" charset="0"/>
                <a:cs typeface="Arial" panose="020B0604020202020204" pitchFamily="34" charset="0"/>
              </a:rPr>
            </a:b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393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E5AF-3CA2-DD50-7A66-B281F13817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a:t>
            </a:r>
            <a:r>
              <a:rPr lang="en-US" dirty="0"/>
              <a:t>:</a:t>
            </a:r>
          </a:p>
        </p:txBody>
      </p:sp>
      <p:sp>
        <p:nvSpPr>
          <p:cNvPr id="3" name="Text Placeholder 2">
            <a:extLst>
              <a:ext uri="{FF2B5EF4-FFF2-40B4-BE49-F238E27FC236}">
                <a16:creationId xmlns:a16="http://schemas.microsoft.com/office/drawing/2014/main" id="{5BD94110-6882-2C2F-511D-C52F1140223B}"/>
              </a:ext>
            </a:extLst>
          </p:cNvPr>
          <p:cNvSpPr>
            <a:spLocks noGrp="1"/>
          </p:cNvSpPr>
          <p:nvPr>
            <p:ph type="body" idx="1"/>
          </p:nvPr>
        </p:nvSpPr>
        <p:spPr>
          <a:xfrm>
            <a:off x="311700" y="2290531"/>
            <a:ext cx="1855197" cy="882975"/>
          </a:xfrm>
        </p:spPr>
        <p:txBody>
          <a:bodyPr/>
          <a:lstStyle/>
          <a:p>
            <a:pPr marL="114300" indent="0">
              <a:buNone/>
            </a:pPr>
            <a:r>
              <a:rPr lang="en-US" sz="1200" dirty="0">
                <a:solidFill>
                  <a:schemeClr val="tx1"/>
                </a:solidFill>
              </a:rPr>
              <a:t>Scatter plot of the expenses paid v/s age and BMI respectively</a:t>
            </a:r>
          </a:p>
        </p:txBody>
      </p:sp>
      <p:pic>
        <p:nvPicPr>
          <p:cNvPr id="5" name="Picture 4" descr="A screenshot of a graph&#10;&#10;Description automatically generated">
            <a:extLst>
              <a:ext uri="{FF2B5EF4-FFF2-40B4-BE49-F238E27FC236}">
                <a16:creationId xmlns:a16="http://schemas.microsoft.com/office/drawing/2014/main" id="{6C7575CA-D5C1-FF75-BAAF-84F31F5AA00E}"/>
              </a:ext>
            </a:extLst>
          </p:cNvPr>
          <p:cNvPicPr>
            <a:picLocks noChangeAspect="1"/>
          </p:cNvPicPr>
          <p:nvPr/>
        </p:nvPicPr>
        <p:blipFill>
          <a:blip r:embed="rId2"/>
          <a:stretch>
            <a:fillRect/>
          </a:stretch>
        </p:blipFill>
        <p:spPr>
          <a:xfrm>
            <a:off x="2259106" y="1109444"/>
            <a:ext cx="6573194" cy="3384306"/>
          </a:xfrm>
          <a:prstGeom prst="rect">
            <a:avLst/>
          </a:prstGeom>
        </p:spPr>
      </p:pic>
    </p:spTree>
    <p:extLst>
      <p:ext uri="{BB962C8B-B14F-4D97-AF65-F5344CB8AC3E}">
        <p14:creationId xmlns:p14="http://schemas.microsoft.com/office/powerpoint/2010/main" val="85482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B7BA-246D-044F-A835-A7FCE43C91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Development:</a:t>
            </a:r>
          </a:p>
        </p:txBody>
      </p:sp>
      <p:sp>
        <p:nvSpPr>
          <p:cNvPr id="3" name="Text Placeholder 2">
            <a:extLst>
              <a:ext uri="{FF2B5EF4-FFF2-40B4-BE49-F238E27FC236}">
                <a16:creationId xmlns:a16="http://schemas.microsoft.com/office/drawing/2014/main" id="{87100B3E-DB70-7195-F623-CEDD71F6411C}"/>
              </a:ext>
            </a:extLst>
          </p:cNvPr>
          <p:cNvSpPr>
            <a:spLocks noGrp="1"/>
          </p:cNvSpPr>
          <p:nvPr>
            <p:ph type="body" idx="1"/>
          </p:nvPr>
        </p:nvSpPr>
        <p:spPr/>
        <p:txBody>
          <a:bodyPr/>
          <a:lstStyle/>
          <a:p>
            <a:pPr marL="139700" indent="0">
              <a:buNone/>
            </a:pPr>
            <a:r>
              <a:rPr lang="en-US" dirty="0">
                <a:solidFill>
                  <a:schemeClr val="tx1"/>
                </a:solidFill>
              </a:rPr>
              <a:t>Linear regression:</a:t>
            </a:r>
          </a:p>
          <a:p>
            <a:pPr marL="139700" indent="0">
              <a:buNone/>
            </a:pPr>
            <a:endParaRPr lang="en-US" dirty="0">
              <a:solidFill>
                <a:schemeClr val="tx1"/>
              </a:solidFill>
            </a:endParaRPr>
          </a:p>
        </p:txBody>
      </p:sp>
      <p:sp>
        <p:nvSpPr>
          <p:cNvPr id="4" name="Text Placeholder 3">
            <a:extLst>
              <a:ext uri="{FF2B5EF4-FFF2-40B4-BE49-F238E27FC236}">
                <a16:creationId xmlns:a16="http://schemas.microsoft.com/office/drawing/2014/main" id="{C4430EA2-3B78-0397-62B3-5F66090BEB6F}"/>
              </a:ext>
            </a:extLst>
          </p:cNvPr>
          <p:cNvSpPr>
            <a:spLocks noGrp="1"/>
          </p:cNvSpPr>
          <p:nvPr>
            <p:ph type="body" idx="2"/>
          </p:nvPr>
        </p:nvSpPr>
        <p:spPr/>
        <p:txBody>
          <a:bodyPr/>
          <a:lstStyle/>
          <a:p>
            <a:pPr marL="139700" indent="0">
              <a:buNone/>
            </a:pPr>
            <a:r>
              <a:rPr lang="en-US" dirty="0">
                <a:solidFill>
                  <a:schemeClr val="tx1"/>
                </a:solidFill>
              </a:rPr>
              <a:t>SVM:</a:t>
            </a:r>
          </a:p>
          <a:p>
            <a:pPr marL="139700" indent="0">
              <a:buNone/>
            </a:pPr>
            <a:endParaRPr lang="en-US" dirty="0"/>
          </a:p>
        </p:txBody>
      </p:sp>
      <p:pic>
        <p:nvPicPr>
          <p:cNvPr id="6" name="Picture 5" descr="A screenshot of a computer&#10;&#10;Description automatically generated">
            <a:extLst>
              <a:ext uri="{FF2B5EF4-FFF2-40B4-BE49-F238E27FC236}">
                <a16:creationId xmlns:a16="http://schemas.microsoft.com/office/drawing/2014/main" id="{6C893476-5366-056B-37A7-9F95A939EB65}"/>
              </a:ext>
            </a:extLst>
          </p:cNvPr>
          <p:cNvPicPr>
            <a:picLocks noChangeAspect="1"/>
          </p:cNvPicPr>
          <p:nvPr/>
        </p:nvPicPr>
        <p:blipFill>
          <a:blip r:embed="rId2"/>
          <a:stretch>
            <a:fillRect/>
          </a:stretch>
        </p:blipFill>
        <p:spPr>
          <a:xfrm>
            <a:off x="370007" y="1988027"/>
            <a:ext cx="3999900" cy="107021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D052BA8-25A5-5F49-A13F-0E26A191A4B1}"/>
              </a:ext>
            </a:extLst>
          </p:cNvPr>
          <p:cNvPicPr>
            <a:picLocks noChangeAspect="1"/>
          </p:cNvPicPr>
          <p:nvPr/>
        </p:nvPicPr>
        <p:blipFill>
          <a:blip r:embed="rId3"/>
          <a:stretch>
            <a:fillRect/>
          </a:stretch>
        </p:blipFill>
        <p:spPr>
          <a:xfrm>
            <a:off x="4963886" y="1997109"/>
            <a:ext cx="3386414" cy="938191"/>
          </a:xfrm>
          <a:prstGeom prst="rect">
            <a:avLst/>
          </a:prstGeom>
        </p:spPr>
      </p:pic>
    </p:spTree>
    <p:extLst>
      <p:ext uri="{BB962C8B-B14F-4D97-AF65-F5344CB8AC3E}">
        <p14:creationId xmlns:p14="http://schemas.microsoft.com/office/powerpoint/2010/main" val="158017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B7BA-246D-044F-A835-A7FCE43C91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a:t>
            </a:r>
            <a:r>
              <a:rPr lang="en-US" dirty="0"/>
              <a:t>.</a:t>
            </a:r>
          </a:p>
        </p:txBody>
      </p:sp>
      <p:sp>
        <p:nvSpPr>
          <p:cNvPr id="3" name="Text Placeholder 2">
            <a:extLst>
              <a:ext uri="{FF2B5EF4-FFF2-40B4-BE49-F238E27FC236}">
                <a16:creationId xmlns:a16="http://schemas.microsoft.com/office/drawing/2014/main" id="{87100B3E-DB70-7195-F623-CEDD71F6411C}"/>
              </a:ext>
            </a:extLst>
          </p:cNvPr>
          <p:cNvSpPr>
            <a:spLocks noGrp="1"/>
          </p:cNvSpPr>
          <p:nvPr>
            <p:ph type="body" idx="1"/>
          </p:nvPr>
        </p:nvSpPr>
        <p:spPr>
          <a:xfrm>
            <a:off x="311700" y="1152475"/>
            <a:ext cx="3660945" cy="3416400"/>
          </a:xfrm>
        </p:spPr>
        <p:txBody>
          <a:bodyPr/>
          <a:lstStyle/>
          <a:p>
            <a:pPr marL="139700" indent="0">
              <a:buNone/>
            </a:pPr>
            <a:r>
              <a:rPr lang="en-US" dirty="0">
                <a:solidFill>
                  <a:schemeClr val="tx1"/>
                </a:solidFill>
              </a:rPr>
              <a:t>Random Forest Regressor:</a:t>
            </a:r>
          </a:p>
        </p:txBody>
      </p:sp>
      <p:sp>
        <p:nvSpPr>
          <p:cNvPr id="4" name="Text Placeholder 3">
            <a:extLst>
              <a:ext uri="{FF2B5EF4-FFF2-40B4-BE49-F238E27FC236}">
                <a16:creationId xmlns:a16="http://schemas.microsoft.com/office/drawing/2014/main" id="{C4430EA2-3B78-0397-62B3-5F66090BEB6F}"/>
              </a:ext>
            </a:extLst>
          </p:cNvPr>
          <p:cNvSpPr>
            <a:spLocks noGrp="1"/>
          </p:cNvSpPr>
          <p:nvPr>
            <p:ph type="body" idx="2"/>
          </p:nvPr>
        </p:nvSpPr>
        <p:spPr>
          <a:xfrm>
            <a:off x="4817889" y="1152475"/>
            <a:ext cx="4014411" cy="3416400"/>
          </a:xfrm>
        </p:spPr>
        <p:txBody>
          <a:bodyPr/>
          <a:lstStyle/>
          <a:p>
            <a:pPr marL="139700" indent="0">
              <a:buNone/>
            </a:pPr>
            <a:r>
              <a:rPr lang="en-US" dirty="0">
                <a:solidFill>
                  <a:schemeClr val="tx1"/>
                </a:solidFill>
              </a:rPr>
              <a:t>Gradient Boost regressor:</a:t>
            </a:r>
          </a:p>
          <a:p>
            <a:pPr marL="139700" indent="0">
              <a:buNone/>
            </a:pPr>
            <a:endParaRPr lang="en-US" dirty="0"/>
          </a:p>
        </p:txBody>
      </p:sp>
      <p:sp>
        <p:nvSpPr>
          <p:cNvPr id="5" name="TextBox 4">
            <a:extLst>
              <a:ext uri="{FF2B5EF4-FFF2-40B4-BE49-F238E27FC236}">
                <a16:creationId xmlns:a16="http://schemas.microsoft.com/office/drawing/2014/main" id="{1F15BD5C-04CB-BCD7-0238-75E79CE0C58E}"/>
              </a:ext>
            </a:extLst>
          </p:cNvPr>
          <p:cNvSpPr txBox="1"/>
          <p:nvPr/>
        </p:nvSpPr>
        <p:spPr>
          <a:xfrm>
            <a:off x="3692178" y="3119958"/>
            <a:ext cx="1759644" cy="307777"/>
          </a:xfrm>
          <a:prstGeom prst="rect">
            <a:avLst/>
          </a:prstGeom>
          <a:noFill/>
        </p:spPr>
        <p:txBody>
          <a:bodyPr wrap="square" rtlCol="0">
            <a:spAutoFit/>
          </a:bodyPr>
          <a:lstStyle/>
          <a:p>
            <a:r>
              <a:rPr lang="en-US" dirty="0"/>
              <a:t>XGB Regressor:</a:t>
            </a:r>
          </a:p>
        </p:txBody>
      </p:sp>
      <p:pic>
        <p:nvPicPr>
          <p:cNvPr id="9" name="Picture 8" descr="A white background with black numbers and text&#10;&#10;Description automatically generated">
            <a:extLst>
              <a:ext uri="{FF2B5EF4-FFF2-40B4-BE49-F238E27FC236}">
                <a16:creationId xmlns:a16="http://schemas.microsoft.com/office/drawing/2014/main" id="{648F15FE-076A-893F-B640-1025B2223457}"/>
              </a:ext>
            </a:extLst>
          </p:cNvPr>
          <p:cNvPicPr>
            <a:picLocks noChangeAspect="1"/>
          </p:cNvPicPr>
          <p:nvPr/>
        </p:nvPicPr>
        <p:blipFill>
          <a:blip r:embed="rId2"/>
          <a:stretch>
            <a:fillRect/>
          </a:stretch>
        </p:blipFill>
        <p:spPr>
          <a:xfrm>
            <a:off x="189386" y="1725175"/>
            <a:ext cx="4014411" cy="1059733"/>
          </a:xfrm>
          <a:prstGeom prst="rect">
            <a:avLst/>
          </a:prstGeom>
        </p:spPr>
      </p:pic>
      <p:pic>
        <p:nvPicPr>
          <p:cNvPr id="11" name="Picture 10" descr="A close-up of a number&#10;&#10;Description automatically generated">
            <a:extLst>
              <a:ext uri="{FF2B5EF4-FFF2-40B4-BE49-F238E27FC236}">
                <a16:creationId xmlns:a16="http://schemas.microsoft.com/office/drawing/2014/main" id="{ED2BBF88-37E1-4727-57E1-155B8A22A065}"/>
              </a:ext>
            </a:extLst>
          </p:cNvPr>
          <p:cNvPicPr>
            <a:picLocks noChangeAspect="1"/>
          </p:cNvPicPr>
          <p:nvPr/>
        </p:nvPicPr>
        <p:blipFill>
          <a:blip r:embed="rId3"/>
          <a:stretch>
            <a:fillRect/>
          </a:stretch>
        </p:blipFill>
        <p:spPr>
          <a:xfrm>
            <a:off x="4567527" y="1725175"/>
            <a:ext cx="4232369" cy="965719"/>
          </a:xfrm>
          <a:prstGeom prst="rect">
            <a:avLst/>
          </a:prstGeom>
        </p:spPr>
      </p:pic>
      <p:pic>
        <p:nvPicPr>
          <p:cNvPr id="13" name="Picture 12" descr="A screenshot of a computer code&#10;&#10;Description automatically generated">
            <a:extLst>
              <a:ext uri="{FF2B5EF4-FFF2-40B4-BE49-F238E27FC236}">
                <a16:creationId xmlns:a16="http://schemas.microsoft.com/office/drawing/2014/main" id="{1C8A71E2-DEA7-BF62-A5E9-2344F6871819}"/>
              </a:ext>
            </a:extLst>
          </p:cNvPr>
          <p:cNvPicPr>
            <a:picLocks noChangeAspect="1"/>
          </p:cNvPicPr>
          <p:nvPr/>
        </p:nvPicPr>
        <p:blipFill>
          <a:blip r:embed="rId4"/>
          <a:stretch>
            <a:fillRect/>
          </a:stretch>
        </p:blipFill>
        <p:spPr>
          <a:xfrm>
            <a:off x="2343629" y="3496210"/>
            <a:ext cx="4673319" cy="1092191"/>
          </a:xfrm>
          <a:prstGeom prst="rect">
            <a:avLst/>
          </a:prstGeom>
        </p:spPr>
      </p:pic>
    </p:spTree>
    <p:extLst>
      <p:ext uri="{BB962C8B-B14F-4D97-AF65-F5344CB8AC3E}">
        <p14:creationId xmlns:p14="http://schemas.microsoft.com/office/powerpoint/2010/main" val="8139734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041599-BA9E-401A-A3A4-229E012A7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3.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docProps/app.xml><?xml version="1.0" encoding="utf-8"?>
<Properties xmlns="http://schemas.openxmlformats.org/officeDocument/2006/extended-properties" xmlns:vt="http://schemas.openxmlformats.org/officeDocument/2006/docPropsVTypes">
  <Template>Simple Light</Template>
  <TotalTime>3268</TotalTime>
  <Words>402</Words>
  <Application>Microsoft Macintosh PowerPoint</Application>
  <PresentationFormat>On-screen Show (16:9)</PresentationFormat>
  <Paragraphs>45</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Simple Light</vt:lpstr>
      <vt:lpstr>Medical Insurance Price Prediction</vt:lpstr>
      <vt:lpstr>Introduction:</vt:lpstr>
      <vt:lpstr>Data Source:</vt:lpstr>
      <vt:lpstr>Data Source:</vt:lpstr>
      <vt:lpstr>EDA:</vt:lpstr>
      <vt:lpstr>EDA:</vt:lpstr>
      <vt:lpstr>EDA:</vt:lpstr>
      <vt:lpstr>Model Development:</vt:lpstr>
      <vt:lpstr>cont.</vt:lpstr>
      <vt:lpstr>Comparison of all models:</vt:lpstr>
      <vt:lpstr>Prediction: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Price Prediction</dc:title>
  <dc:creator>Karthik Kanaparthi</dc:creator>
  <cp:lastModifiedBy>Dheeraj Kandlagunta</cp:lastModifiedBy>
  <cp:revision>10</cp:revision>
  <cp:lastPrinted>2022-12-06T17:26:06Z</cp:lastPrinted>
  <dcterms:created xsi:type="dcterms:W3CDTF">2023-11-18T05:03:14Z</dcterms:created>
  <dcterms:modified xsi:type="dcterms:W3CDTF">2023-12-15T00:46:05Z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