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7"/>
  </p:notes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HK Grotesk" charset="1" panose="00000500000000000000"/>
      <p:regular r:id="rId16"/>
    </p:embeddedFont>
    <p:embeddedFont>
      <p:font typeface="HK Grotesk Bold" charset="1" panose="00000800000000000000"/>
      <p:regular r:id="rId17"/>
    </p:embeddedFont>
    <p:embeddedFont>
      <p:font typeface="HK Grotesk Italics" charset="1" panose="00000500000000000000"/>
      <p:regular r:id="rId18"/>
    </p:embeddedFont>
    <p:embeddedFont>
      <p:font typeface="HK Grotesk Bold Italics" charset="1" panose="00000800000000000000"/>
      <p:regular r:id="rId19"/>
    </p:embeddedFont>
    <p:embeddedFont>
      <p:font typeface="HK Grotesk Light" charset="1" panose="00000400000000000000"/>
      <p:regular r:id="rId20"/>
    </p:embeddedFont>
    <p:embeddedFont>
      <p:font typeface="HK Grotesk Light Italics" charset="1" panose="00000400000000000000"/>
      <p:regular r:id="rId21"/>
    </p:embeddedFont>
    <p:embeddedFont>
      <p:font typeface="HK Grotesk Medium" charset="1" panose="00000600000000000000"/>
      <p:regular r:id="rId22"/>
    </p:embeddedFont>
    <p:embeddedFont>
      <p:font typeface="HK Grotesk Medium Italics" charset="1" panose="00000600000000000000"/>
      <p:regular r:id="rId23"/>
    </p:embeddedFont>
    <p:embeddedFont>
      <p:font typeface="HK Grotesk Semi-Bold" charset="1" panose="00000700000000000000"/>
      <p:regular r:id="rId24"/>
    </p:embeddedFont>
    <p:embeddedFont>
      <p:font typeface="HK Grotesk Semi-Bold Italics" charset="1" panose="000007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notesMasters/notesMaster1.xml" Type="http://schemas.openxmlformats.org/officeDocument/2006/relationships/notesMaster"/><Relationship Id="rId38" Target="theme/theme2.xml" Type="http://schemas.openxmlformats.org/officeDocument/2006/relationships/theme"/><Relationship Id="rId39" Target="notesSlides/notesSlide1.xml" Type="http://schemas.openxmlformats.org/officeDocument/2006/relationships/notesSlide"/><Relationship Id="rId4" Target="theme/theme1.xml" Type="http://schemas.openxmlformats.org/officeDocument/2006/relationships/theme"/><Relationship Id="rId40" Target="notesSlides/notesSlide2.xml" Type="http://schemas.openxmlformats.org/officeDocument/2006/relationships/notesSlide"/><Relationship Id="rId41" Target="notesSlides/notesSlide3.xml" Type="http://schemas.openxmlformats.org/officeDocument/2006/relationships/notesSlide"/><Relationship Id="rId42" Target="notesSlides/notesSlide4.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A research has conducted in 2017 which revealed that</a:t>
            </a:r>
          </a:p>
          <a:p>
            <a:r>
              <a:rPr lang="en-US"/>
              <a:t>more than 50 million americans have chronic sleep disorders that is more than 7 percentage</a:t>
            </a:r>
          </a:p>
          <a:p>
            <a:r>
              <a:rPr lang="en-US"/>
              <a:t>Although most adults 7-9 hours of sleep per night , more than 35% all adults in the United States report sleeping less than the minimum. </a:t>
            </a:r>
          </a:p>
          <a:p>
            <a:r>
              <a:rPr lang="en-US"/>
              <a:t/>
            </a:r>
          </a:p>
          <a:p>
            <a:r>
              <a:rPr lang="en-US"/>
              <a:t>As many of us can relate, sleep is not just a luxury; it's a fundamental factor influencing our health and performance. So, how can we effectively track it? </a:t>
            </a:r>
          </a:p>
          <a:p>
            <a:r>
              <a:rPr lang="en-US"/>
              <a:t/>
            </a:r>
          </a:p>
          <a:p>
            <a:r>
              <a:rPr lang="en-US"/>
              <a:t>There are multiple ways to track sleep. The gold-standard method for quantifying sleep and quality is polysomnography (PSG).</a:t>
            </a:r>
          </a:p>
          <a:p>
            <a:r>
              <a:rPr lang="en-US"/>
              <a:t>PSG requires signals from multiple sensors, as well as expert input.</a:t>
            </a:r>
          </a:p>
          <a:p>
            <a:r>
              <a:rPr lang="en-US"/>
              <a:t/>
            </a:r>
          </a:p>
          <a:p>
            <a:r>
              <a:rPr lang="en-US"/>
              <a:t>Brain waves.</a:t>
            </a:r>
          </a:p>
          <a:p>
            <a:r>
              <a:rPr lang="en-US"/>
              <a:t>Eye movements.</a:t>
            </a:r>
          </a:p>
          <a:p>
            <a:r>
              <a:rPr lang="en-US"/>
              <a:t>Heart rate.</a:t>
            </a:r>
          </a:p>
          <a:p>
            <a:r>
              <a:rPr lang="en-US"/>
              <a:t>Breathing pattern.</a:t>
            </a:r>
          </a:p>
          <a:p>
            <a:r>
              <a:rPr lang="en-US"/>
              <a:t>Blood oxygen level.</a:t>
            </a:r>
          </a:p>
          <a:p>
            <a:r>
              <a:rPr lang="en-US"/>
              <a:t/>
            </a:r>
          </a:p>
          <a:p>
            <a:r>
              <a:rPr lang="en-US"/>
              <a:t>Prices can range from $1,000 to over $10,000</a:t>
            </a:r>
          </a:p>
          <a:p>
            <a:r>
              <a:rPr lang="en-US"/>
              <a:t/>
            </a:r>
          </a:p>
          <a:p>
            <a:r>
              <a:rPr lang="en-US"/>
              <a:t/>
            </a:r>
          </a:p>
          <a:p>
            <a:r>
              <a:rPr lang="en-US"/>
              <a:t>An alternative method, which is more practical and widely used, is actigraphy. This involves the use of motion sensors, often found in smartwatches, to detect sleeping patterns. By tracking hand movements, actigraphy provides valuable insights into sleep-wake cycles.</a:t>
            </a:r>
          </a:p>
          <a:p>
            <a:r>
              <a:rPr lang="en-US"/>
              <a:t/>
            </a:r>
          </a:p>
          <a:p>
            <a:r>
              <a:rPr lang="en-US"/>
              <a:t>EEG and Heart rate.</a:t>
            </a:r>
          </a:p>
          <a:p>
            <a:r>
              <a:rPr lang="en-US"/>
              <a:t/>
            </a:r>
          </a:p>
          <a:p>
            <a:r>
              <a:rPr lang="en-US"/>
              <a:t/>
            </a:r>
          </a:p>
          <a:p>
            <a:r>
              <a:rPr lang="en-US"/>
              <a:t>Dataset is from Healthy brain network. They have conducted a study on sleeping patterns. They had a subject who worn a accelorometer for over an year and collected data from it and a single row looks liks this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research has conducted in 2017 which revealed that</a:t>
            </a:r>
          </a:p>
          <a:p>
            <a:r>
              <a:rPr lang="en-US"/>
              <a:t>more than 50 million americans have chronic sleep disorders that is more than 7 percentage</a:t>
            </a:r>
          </a:p>
          <a:p>
            <a:r>
              <a:rPr lang="en-US"/>
              <a:t>Although most adults 7-9 hours of sleep per night , more than 35% all adults in the United States report sleeping less than the minimum. </a:t>
            </a:r>
          </a:p>
          <a:p>
            <a:r>
              <a:rPr lang="en-US"/>
              <a:t/>
            </a:r>
          </a:p>
          <a:p>
            <a:r>
              <a:rPr lang="en-US"/>
              <a:t>As many of us can relate, sleep is not just a luxury; it's a fundamental factor influencing our health and performance. So, how can we effectively track it?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There are multiple ways to track sleep. The gold-standard method for quantifying sleep and quality is polysomnography (PSG).</a:t>
            </a:r>
          </a:p>
          <a:p>
            <a:r>
              <a:rPr lang="en-US"/>
              <a:t>PSG requires signals from multiple sensors, as well as expert input.</a:t>
            </a:r>
          </a:p>
          <a:p>
            <a:r>
              <a:rPr lang="en-US"/>
              <a:t/>
            </a:r>
          </a:p>
          <a:p>
            <a:r>
              <a:rPr lang="en-US"/>
              <a:t>Brain waves.</a:t>
            </a:r>
          </a:p>
          <a:p>
            <a:r>
              <a:rPr lang="en-US"/>
              <a:t>Eye movements.</a:t>
            </a:r>
          </a:p>
          <a:p>
            <a:r>
              <a:rPr lang="en-US"/>
              <a:t>Heart rate.</a:t>
            </a:r>
          </a:p>
          <a:p>
            <a:r>
              <a:rPr lang="en-US"/>
              <a:t>Breathing pattern.</a:t>
            </a:r>
          </a:p>
          <a:p>
            <a:r>
              <a:rPr lang="en-US"/>
              <a:t>Blood oxygen level.</a:t>
            </a:r>
          </a:p>
          <a:p>
            <a:r>
              <a:rPr lang="en-US"/>
              <a:t/>
            </a:r>
          </a:p>
          <a:p>
            <a:r>
              <a:rPr lang="en-US"/>
              <a:t>Prices can range from $1,000 to over $10,000</a:t>
            </a:r>
          </a:p>
          <a:p>
            <a:r>
              <a:rPr lang="en-US"/>
              <a:t/>
            </a:r>
          </a:p>
          <a:p>
            <a:r>
              <a:rPr lang="en-US"/>
              <a:t/>
            </a:r>
          </a:p>
          <a:p>
            <a:r>
              <a:rPr lang="en-US"/>
              <a:t>An alternative method, which is more practical and widely used, is actigraphy. This involves the use of motion sensors, often found in smartwatches, to detect sleeping patterns. By tracking hand movements, actigraphy provides valuable insights into sleep-wake cycles.</a:t>
            </a:r>
          </a:p>
          <a:p>
            <a:r>
              <a:rPr lang="en-US"/>
              <a:t/>
            </a:r>
          </a:p>
          <a:p>
            <a:r>
              <a:rPr lang="en-US"/>
              <a:t>EEG and Heart rate.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Dataset is from Healthy brain network. They have conducted a study on sleeping patterns. They had a subject who worn a accelorometer for over an year and collected data from it and a single row looks liks this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164837" t="0" r="-164837" b="0"/>
            </a:stretch>
          </a:blipFill>
        </p:spPr>
      </p:sp>
      <p:sp>
        <p:nvSpPr>
          <p:cNvPr name="TextBox 3" id="3"/>
          <p:cNvSpPr txBox="true"/>
          <p:nvPr/>
        </p:nvSpPr>
        <p:spPr>
          <a:xfrm rot="0">
            <a:off x="9144000" y="8458486"/>
            <a:ext cx="8115300" cy="1277798"/>
          </a:xfrm>
          <a:prstGeom prst="rect">
            <a:avLst/>
          </a:prstGeom>
        </p:spPr>
        <p:txBody>
          <a:bodyPr anchor="t" rtlCol="false" tIns="0" lIns="0" bIns="0" rIns="0">
            <a:spAutoFit/>
          </a:bodyPr>
          <a:lstStyle/>
          <a:p>
            <a:pPr algn="r">
              <a:lnSpc>
                <a:spcPts val="2600"/>
              </a:lnSpc>
            </a:pPr>
            <a:r>
              <a:rPr lang="en-US" sz="2000" spc="100">
                <a:solidFill>
                  <a:srgbClr val="343434"/>
                </a:solidFill>
                <a:latin typeface="HK Grotesk Medium"/>
              </a:rPr>
              <a:t>PRESENTED BY</a:t>
            </a:r>
          </a:p>
          <a:p>
            <a:pPr algn="r">
              <a:lnSpc>
                <a:spcPts val="2600"/>
              </a:lnSpc>
            </a:pPr>
            <a:r>
              <a:rPr lang="en-US" sz="2000" spc="100">
                <a:solidFill>
                  <a:srgbClr val="343434"/>
                </a:solidFill>
                <a:latin typeface="HK Grotesk Medium"/>
              </a:rPr>
              <a:t>MANIKANTA PANUGANTI</a:t>
            </a:r>
          </a:p>
          <a:p>
            <a:pPr algn="r">
              <a:lnSpc>
                <a:spcPts val="2600"/>
              </a:lnSpc>
            </a:pPr>
            <a:r>
              <a:rPr lang="en-US" sz="2000" spc="100">
                <a:solidFill>
                  <a:srgbClr val="343434"/>
                </a:solidFill>
                <a:latin typeface="HK Grotesk Medium"/>
              </a:rPr>
              <a:t>UNDER THE GUIDANCE OF PROF.DR. CHAOJIE (JAY) WANG</a:t>
            </a:r>
          </a:p>
          <a:p>
            <a:pPr algn="r" marL="0" indent="0" lvl="0">
              <a:lnSpc>
                <a:spcPts val="2600"/>
              </a:lnSpc>
            </a:pPr>
            <a:r>
              <a:rPr lang="en-US" sz="2000" spc="100">
                <a:solidFill>
                  <a:srgbClr val="343434"/>
                </a:solidFill>
                <a:latin typeface="HK Grotesk Medium"/>
              </a:rPr>
              <a:t>NOVEMBER 27</a:t>
            </a:r>
            <a:r>
              <a:rPr lang="en-US" sz="2000" spc="100">
                <a:solidFill>
                  <a:srgbClr val="343434"/>
                </a:solidFill>
                <a:latin typeface="HK Grotesk Medium"/>
              </a:rPr>
              <a:t> 2023</a:t>
            </a:r>
          </a:p>
        </p:txBody>
      </p:sp>
      <p:sp>
        <p:nvSpPr>
          <p:cNvPr name="Freeform 4" id="4"/>
          <p:cNvSpPr/>
          <p:nvPr/>
        </p:nvSpPr>
        <p:spPr>
          <a:xfrm flipH="false" flipV="false" rot="-5400000">
            <a:off x="16257866" y="794883"/>
            <a:ext cx="987759" cy="987759"/>
          </a:xfrm>
          <a:custGeom>
            <a:avLst/>
            <a:gdLst/>
            <a:ahLst/>
            <a:cxnLst/>
            <a:rect r="r" b="b" t="t" l="l"/>
            <a:pathLst>
              <a:path h="987759" w="987759">
                <a:moveTo>
                  <a:pt x="0" y="0"/>
                </a:moveTo>
                <a:lnTo>
                  <a:pt x="987758" y="0"/>
                </a:lnTo>
                <a:lnTo>
                  <a:pt x="987758" y="987759"/>
                </a:lnTo>
                <a:lnTo>
                  <a:pt x="0" y="987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536255" y="4089708"/>
            <a:ext cx="15215490" cy="2710834"/>
            <a:chOff x="0" y="0"/>
            <a:chExt cx="20287320" cy="3614445"/>
          </a:xfrm>
        </p:grpSpPr>
        <p:sp>
          <p:nvSpPr>
            <p:cNvPr name="TextBox 6" id="6"/>
            <p:cNvSpPr txBox="true"/>
            <p:nvPr/>
          </p:nvSpPr>
          <p:spPr>
            <a:xfrm rot="0">
              <a:off x="0" y="123825"/>
              <a:ext cx="20287320" cy="2686288"/>
            </a:xfrm>
            <a:prstGeom prst="rect">
              <a:avLst/>
            </a:prstGeom>
          </p:spPr>
          <p:txBody>
            <a:bodyPr anchor="t" rtlCol="false" tIns="0" lIns="0" bIns="0" rIns="0">
              <a:spAutoFit/>
            </a:bodyPr>
            <a:lstStyle/>
            <a:p>
              <a:pPr algn="ctr" marL="0" indent="0" lvl="0">
                <a:lnSpc>
                  <a:spcPts val="15262"/>
                </a:lnSpc>
              </a:pPr>
              <a:r>
                <a:rPr lang="en-US" sz="13874">
                  <a:solidFill>
                    <a:srgbClr val="343434">
                      <a:alpha val="92941"/>
                    </a:srgbClr>
                  </a:solidFill>
                  <a:latin typeface="HK Grotesk Bold"/>
                </a:rPr>
                <a:t>Sleep Tracking</a:t>
              </a:r>
            </a:p>
          </p:txBody>
        </p:sp>
        <p:sp>
          <p:nvSpPr>
            <p:cNvPr name="TextBox 7" id="7"/>
            <p:cNvSpPr txBox="true"/>
            <p:nvPr/>
          </p:nvSpPr>
          <p:spPr>
            <a:xfrm rot="0">
              <a:off x="14354048" y="2724388"/>
              <a:ext cx="2887762" cy="890057"/>
            </a:xfrm>
            <a:prstGeom prst="rect">
              <a:avLst/>
            </a:prstGeom>
          </p:spPr>
          <p:txBody>
            <a:bodyPr anchor="t" rtlCol="false" tIns="0" lIns="0" bIns="0" rIns="0">
              <a:spAutoFit/>
            </a:bodyPr>
            <a:lstStyle/>
            <a:p>
              <a:pPr algn="ctr">
                <a:lnSpc>
                  <a:spcPts val="5600"/>
                </a:lnSpc>
              </a:pPr>
              <a:r>
                <a:rPr lang="en-US" sz="4000">
                  <a:solidFill>
                    <a:srgbClr val="343434"/>
                  </a:solidFill>
                  <a:latin typeface="Canva Sans"/>
                </a:rPr>
                <a:t>using ML</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629150" y="4629150"/>
            <a:ext cx="10287000" cy="1028700"/>
          </a:xfrm>
          <a:custGeom>
            <a:avLst/>
            <a:gdLst/>
            <a:ahLst/>
            <a:cxnLst/>
            <a:rect r="r" b="b" t="t" l="l"/>
            <a:pathLst>
              <a:path h="1028700" w="10287000">
                <a:moveTo>
                  <a:pt x="0" y="0"/>
                </a:moveTo>
                <a:lnTo>
                  <a:pt x="10287000" y="0"/>
                </a:lnTo>
                <a:lnTo>
                  <a:pt x="10287000" y="1028700"/>
                </a:lnTo>
                <a:lnTo>
                  <a:pt x="0" y="1028700"/>
                </a:lnTo>
                <a:lnTo>
                  <a:pt x="0" y="0"/>
                </a:lnTo>
                <a:close/>
              </a:path>
            </a:pathLst>
          </a:custGeom>
          <a:blipFill>
            <a:blip r:embed="rId2"/>
            <a:stretch>
              <a:fillRect l="0" t="0" r="-114837" b="-788888"/>
            </a:stretch>
          </a:blipFill>
        </p:spPr>
      </p:sp>
      <p:sp>
        <p:nvSpPr>
          <p:cNvPr name="Freeform 3" id="3"/>
          <p:cNvSpPr/>
          <p:nvPr/>
        </p:nvSpPr>
        <p:spPr>
          <a:xfrm flipH="false" flipV="false" rot="0">
            <a:off x="20471" y="1028700"/>
            <a:ext cx="987759" cy="987759"/>
          </a:xfrm>
          <a:custGeom>
            <a:avLst/>
            <a:gdLst/>
            <a:ahLst/>
            <a:cxnLst/>
            <a:rect r="r" b="b" t="t" l="l"/>
            <a:pathLst>
              <a:path h="987759" w="987759">
                <a:moveTo>
                  <a:pt x="0" y="0"/>
                </a:moveTo>
                <a:lnTo>
                  <a:pt x="987758" y="0"/>
                </a:lnTo>
                <a:lnTo>
                  <a:pt x="987758" y="987759"/>
                </a:lnTo>
                <a:lnTo>
                  <a:pt x="0" y="9877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65118" y="1596651"/>
            <a:ext cx="12083842" cy="4823128"/>
            <a:chOff x="0" y="0"/>
            <a:chExt cx="16111790" cy="6430837"/>
          </a:xfrm>
        </p:grpSpPr>
        <p:sp>
          <p:nvSpPr>
            <p:cNvPr name="TextBox 5" id="5"/>
            <p:cNvSpPr txBox="true"/>
            <p:nvPr/>
          </p:nvSpPr>
          <p:spPr>
            <a:xfrm rot="0">
              <a:off x="0" y="0"/>
              <a:ext cx="16111790" cy="1464157"/>
            </a:xfrm>
            <a:prstGeom prst="rect">
              <a:avLst/>
            </a:prstGeom>
          </p:spPr>
          <p:txBody>
            <a:bodyPr anchor="t" rtlCol="false" tIns="0" lIns="0" bIns="0" rIns="0">
              <a:spAutoFit/>
            </a:bodyPr>
            <a:lstStyle/>
            <a:p>
              <a:pPr marL="0" indent="0" lvl="0">
                <a:lnSpc>
                  <a:spcPts val="8678"/>
                </a:lnSpc>
              </a:pPr>
              <a:r>
                <a:rPr lang="en-US" sz="7232">
                  <a:solidFill>
                    <a:srgbClr val="343434"/>
                  </a:solidFill>
                  <a:latin typeface="HK Grotesk Bold"/>
                </a:rPr>
                <a:t>Conclusion</a:t>
              </a:r>
            </a:p>
          </p:txBody>
        </p:sp>
        <p:sp>
          <p:nvSpPr>
            <p:cNvPr name="TextBox 6" id="6"/>
            <p:cNvSpPr txBox="true"/>
            <p:nvPr/>
          </p:nvSpPr>
          <p:spPr>
            <a:xfrm rot="0">
              <a:off x="0" y="1948979"/>
              <a:ext cx="16111790" cy="4481858"/>
            </a:xfrm>
            <a:prstGeom prst="rect">
              <a:avLst/>
            </a:prstGeom>
          </p:spPr>
          <p:txBody>
            <a:bodyPr anchor="t" rtlCol="false" tIns="0" lIns="0" bIns="0" rIns="0">
              <a:spAutoFit/>
            </a:bodyPr>
            <a:lstStyle/>
            <a:p>
              <a:pPr marL="791976" indent="-395988" lvl="1">
                <a:lnSpc>
                  <a:spcPts val="4401"/>
                </a:lnSpc>
                <a:buFont typeface="Arial"/>
                <a:buChar char="•"/>
              </a:pPr>
              <a:r>
                <a:rPr lang="en-US" sz="3668">
                  <a:solidFill>
                    <a:srgbClr val="343434"/>
                  </a:solidFill>
                  <a:latin typeface="HK Grotesk"/>
                </a:rPr>
                <a:t>A system to track sleep.</a:t>
              </a:r>
            </a:p>
            <a:p>
              <a:pPr marL="791976" indent="-395988" lvl="1">
                <a:lnSpc>
                  <a:spcPts val="4401"/>
                </a:lnSpc>
                <a:buFont typeface="Arial"/>
                <a:buChar char="•"/>
              </a:pPr>
              <a:r>
                <a:rPr lang="en-US" sz="3668">
                  <a:solidFill>
                    <a:srgbClr val="343434"/>
                  </a:solidFill>
                  <a:latin typeface="HK Grotesk"/>
                </a:rPr>
                <a:t>Importance of feature Engineering.</a:t>
              </a:r>
            </a:p>
            <a:p>
              <a:pPr marL="791976" indent="-395988" lvl="1">
                <a:lnSpc>
                  <a:spcPts val="4401"/>
                </a:lnSpc>
                <a:buFont typeface="Arial"/>
                <a:buChar char="•"/>
              </a:pPr>
              <a:r>
                <a:rPr lang="en-US" sz="3668">
                  <a:solidFill>
                    <a:srgbClr val="343434"/>
                  </a:solidFill>
                  <a:latin typeface="HK Grotesk"/>
                </a:rPr>
                <a:t>Can improve the system to track sleeping stages.</a:t>
              </a:r>
            </a:p>
            <a:p>
              <a:pPr marL="791976" indent="-395988" lvl="1">
                <a:lnSpc>
                  <a:spcPts val="4401"/>
                </a:lnSpc>
                <a:buFont typeface="Arial"/>
                <a:buChar char="•"/>
              </a:pPr>
              <a:r>
                <a:rPr lang="en-US" sz="3668">
                  <a:solidFill>
                    <a:srgbClr val="343434"/>
                  </a:solidFill>
                  <a:latin typeface="HK Grotesk"/>
                </a:rPr>
                <a:t>Different models i.e Neural Networks RNN, LSTM, etc..</a:t>
              </a:r>
            </a:p>
            <a:p>
              <a:pPr marL="791976" indent="-395988" lvl="1">
                <a:lnSpc>
                  <a:spcPts val="4401"/>
                </a:lnSpc>
                <a:buFont typeface="Arial"/>
                <a:buChar char="•"/>
              </a:pPr>
              <a:r>
                <a:rPr lang="en-US" sz="3668">
                  <a:solidFill>
                    <a:srgbClr val="343434"/>
                  </a:solidFill>
                  <a:latin typeface="HK Grotesk"/>
                </a:rPr>
                <a:t>We can add different data sources.</a:t>
              </a:r>
            </a:p>
            <a:p>
              <a:pPr>
                <a:lnSpc>
                  <a:spcPts val="4401"/>
                </a:lnSpc>
              </a:pP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71525" y="2994659"/>
            <a:ext cx="16744950" cy="3724911"/>
          </a:xfrm>
          <a:prstGeom prst="rect">
            <a:avLst/>
          </a:prstGeom>
        </p:spPr>
        <p:txBody>
          <a:bodyPr anchor="t" rtlCol="false" tIns="0" lIns="0" bIns="0" rIns="0">
            <a:spAutoFit/>
          </a:bodyPr>
          <a:lstStyle/>
          <a:p>
            <a:pPr algn="ctr" marL="0" indent="0" lvl="0">
              <a:lnSpc>
                <a:spcPts val="30414"/>
              </a:lnSpc>
              <a:spcBef>
                <a:spcPct val="0"/>
              </a:spcBef>
            </a:pPr>
            <a:r>
              <a:rPr lang="en-US" sz="21724" u="none">
                <a:solidFill>
                  <a:srgbClr val="000000"/>
                </a:solidFill>
                <a:latin typeface="HK Grotesk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630150" y="4629150"/>
            <a:ext cx="10287000" cy="1028700"/>
          </a:xfrm>
          <a:custGeom>
            <a:avLst/>
            <a:gdLst/>
            <a:ahLst/>
            <a:cxnLst/>
            <a:rect r="r" b="b" t="t" l="l"/>
            <a:pathLst>
              <a:path h="1028700" w="10287000">
                <a:moveTo>
                  <a:pt x="0" y="0"/>
                </a:moveTo>
                <a:lnTo>
                  <a:pt x="10287000" y="0"/>
                </a:lnTo>
                <a:lnTo>
                  <a:pt x="10287000" y="1028700"/>
                </a:lnTo>
                <a:lnTo>
                  <a:pt x="0" y="1028700"/>
                </a:lnTo>
                <a:lnTo>
                  <a:pt x="0" y="0"/>
                </a:lnTo>
                <a:close/>
              </a:path>
            </a:pathLst>
          </a:custGeom>
          <a:blipFill>
            <a:blip r:embed="rId2"/>
            <a:stretch>
              <a:fillRect l="-12033" t="-419588" r="-102803" b="-369300"/>
            </a:stretch>
          </a:blipFill>
        </p:spPr>
      </p:sp>
      <p:sp>
        <p:nvSpPr>
          <p:cNvPr name="Freeform 3" id="3"/>
          <p:cNvSpPr/>
          <p:nvPr/>
        </p:nvSpPr>
        <p:spPr>
          <a:xfrm flipH="false" flipV="false" rot="0">
            <a:off x="17279771" y="1028700"/>
            <a:ext cx="987759" cy="987759"/>
          </a:xfrm>
          <a:custGeom>
            <a:avLst/>
            <a:gdLst/>
            <a:ahLst/>
            <a:cxnLst/>
            <a:rect r="r" b="b" t="t" l="l"/>
            <a:pathLst>
              <a:path h="987759" w="987759">
                <a:moveTo>
                  <a:pt x="0" y="0"/>
                </a:moveTo>
                <a:lnTo>
                  <a:pt x="987758" y="0"/>
                </a:lnTo>
                <a:lnTo>
                  <a:pt x="987758" y="987759"/>
                </a:lnTo>
                <a:lnTo>
                  <a:pt x="0" y="9877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966343" y="1019175"/>
            <a:ext cx="14367952" cy="1379744"/>
          </a:xfrm>
          <a:prstGeom prst="rect">
            <a:avLst/>
          </a:prstGeom>
        </p:spPr>
        <p:txBody>
          <a:bodyPr anchor="t" rtlCol="false" tIns="0" lIns="0" bIns="0" rIns="0">
            <a:spAutoFit/>
          </a:bodyPr>
          <a:lstStyle/>
          <a:p>
            <a:pPr algn="r" marL="0" indent="0" lvl="0">
              <a:lnSpc>
                <a:spcPts val="10800"/>
              </a:lnSpc>
            </a:pPr>
            <a:r>
              <a:rPr lang="en-US" sz="9000">
                <a:solidFill>
                  <a:srgbClr val="343434"/>
                </a:solidFill>
                <a:latin typeface="HK Grotesk Bold"/>
              </a:rPr>
              <a:t>Sleep Tracking</a:t>
            </a:r>
          </a:p>
        </p:txBody>
      </p:sp>
      <p:grpSp>
        <p:nvGrpSpPr>
          <p:cNvPr name="Group 5" id="5"/>
          <p:cNvGrpSpPr/>
          <p:nvPr/>
        </p:nvGrpSpPr>
        <p:grpSpPr>
          <a:xfrm rot="0">
            <a:off x="9144000" y="2477779"/>
            <a:ext cx="5935211" cy="5273146"/>
            <a:chOff x="0" y="0"/>
            <a:chExt cx="7913615" cy="7030862"/>
          </a:xfrm>
        </p:grpSpPr>
        <p:sp>
          <p:nvSpPr>
            <p:cNvPr name="TextBox 6" id="6"/>
            <p:cNvSpPr txBox="true"/>
            <p:nvPr/>
          </p:nvSpPr>
          <p:spPr>
            <a:xfrm rot="0">
              <a:off x="0" y="-9525"/>
              <a:ext cx="7913615" cy="710567"/>
            </a:xfrm>
            <a:prstGeom prst="rect">
              <a:avLst/>
            </a:prstGeom>
          </p:spPr>
          <p:txBody>
            <a:bodyPr anchor="t" rtlCol="false" tIns="0" lIns="0" bIns="0" rIns="0">
              <a:spAutoFit/>
            </a:bodyPr>
            <a:lstStyle/>
            <a:p>
              <a:pPr algn="r" marL="0" indent="0" lvl="0">
                <a:lnSpc>
                  <a:spcPts val="4200"/>
                </a:lnSpc>
              </a:pPr>
            </a:p>
          </p:txBody>
        </p:sp>
        <p:sp>
          <p:nvSpPr>
            <p:cNvPr name="TextBox 7" id="7"/>
            <p:cNvSpPr txBox="true"/>
            <p:nvPr/>
          </p:nvSpPr>
          <p:spPr>
            <a:xfrm rot="0">
              <a:off x="0" y="1078160"/>
              <a:ext cx="7913615" cy="5952702"/>
            </a:xfrm>
            <a:prstGeom prst="rect">
              <a:avLst/>
            </a:prstGeom>
          </p:spPr>
          <p:txBody>
            <a:bodyPr anchor="t" rtlCol="false" tIns="0" lIns="0" bIns="0" rIns="0">
              <a:spAutoFit/>
            </a:bodyPr>
            <a:lstStyle/>
            <a:p>
              <a:pPr algn="just">
                <a:lnSpc>
                  <a:spcPts val="4479"/>
                </a:lnSpc>
              </a:pPr>
            </a:p>
            <a:p>
              <a:pPr algn="just">
                <a:lnSpc>
                  <a:spcPts val="4479"/>
                </a:lnSpc>
              </a:pPr>
              <a:r>
                <a:rPr lang="en-US" sz="3199">
                  <a:solidFill>
                    <a:srgbClr val="343434"/>
                  </a:solidFill>
                  <a:latin typeface="HK Grotesk Medium"/>
                </a:rPr>
                <a:t>1. Motivation</a:t>
              </a:r>
            </a:p>
            <a:p>
              <a:pPr algn="just">
                <a:lnSpc>
                  <a:spcPts val="4479"/>
                </a:lnSpc>
              </a:pPr>
              <a:r>
                <a:rPr lang="en-US" sz="3199">
                  <a:solidFill>
                    <a:srgbClr val="343434"/>
                  </a:solidFill>
                  <a:latin typeface="HK Grotesk Medium"/>
                </a:rPr>
                <a:t>2. Techniques</a:t>
              </a:r>
            </a:p>
            <a:p>
              <a:pPr algn="just">
                <a:lnSpc>
                  <a:spcPts val="4479"/>
                </a:lnSpc>
              </a:pPr>
              <a:r>
                <a:rPr lang="en-US" sz="3199">
                  <a:solidFill>
                    <a:srgbClr val="343434"/>
                  </a:solidFill>
                  <a:latin typeface="HK Grotesk Medium"/>
                </a:rPr>
                <a:t>3. Data Overview</a:t>
              </a:r>
            </a:p>
            <a:p>
              <a:pPr algn="just">
                <a:lnSpc>
                  <a:spcPts val="4479"/>
                </a:lnSpc>
              </a:pPr>
              <a:r>
                <a:rPr lang="en-US" sz="3199">
                  <a:solidFill>
                    <a:srgbClr val="343434"/>
                  </a:solidFill>
                  <a:latin typeface="HK Grotesk Medium"/>
                </a:rPr>
                <a:t>4. EDA and Feature Engineering</a:t>
              </a:r>
            </a:p>
            <a:p>
              <a:pPr algn="just">
                <a:lnSpc>
                  <a:spcPts val="4479"/>
                </a:lnSpc>
              </a:pPr>
              <a:r>
                <a:rPr lang="en-US" sz="3199">
                  <a:solidFill>
                    <a:srgbClr val="343434"/>
                  </a:solidFill>
                  <a:latin typeface="HK Grotesk Medium"/>
                </a:rPr>
                <a:t>5. Modelling</a:t>
              </a:r>
            </a:p>
            <a:p>
              <a:pPr algn="just">
                <a:lnSpc>
                  <a:spcPts val="4479"/>
                </a:lnSpc>
              </a:pPr>
              <a:r>
                <a:rPr lang="en-US" sz="3199">
                  <a:solidFill>
                    <a:srgbClr val="343434"/>
                  </a:solidFill>
                  <a:latin typeface="HK Grotesk Medium"/>
                </a:rPr>
                <a:t>6. Results</a:t>
              </a:r>
            </a:p>
            <a:p>
              <a:pPr algn="just">
                <a:lnSpc>
                  <a:spcPts val="4479"/>
                </a:lnSpc>
              </a:pPr>
              <a:r>
                <a:rPr lang="en-US" sz="3199">
                  <a:solidFill>
                    <a:srgbClr val="343434"/>
                  </a:solidFill>
                  <a:latin typeface="HK Grotesk Medium"/>
                </a:rPr>
                <a:t>7. Conclusion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5085701" y="-2915299"/>
            <a:ext cx="10287000" cy="16117599"/>
          </a:xfrm>
          <a:custGeom>
            <a:avLst/>
            <a:gdLst/>
            <a:ahLst/>
            <a:cxnLst/>
            <a:rect r="r" b="b" t="t" l="l"/>
            <a:pathLst>
              <a:path h="16117599" w="10287000">
                <a:moveTo>
                  <a:pt x="0" y="0"/>
                </a:moveTo>
                <a:lnTo>
                  <a:pt x="10287000" y="0"/>
                </a:lnTo>
                <a:lnTo>
                  <a:pt x="10287000" y="16117598"/>
                </a:lnTo>
                <a:lnTo>
                  <a:pt x="0" y="16117598"/>
                </a:lnTo>
                <a:lnTo>
                  <a:pt x="0" y="0"/>
                </a:lnTo>
                <a:close/>
              </a:path>
            </a:pathLst>
          </a:custGeom>
          <a:blipFill>
            <a:blip r:embed="rId3"/>
            <a:stretch>
              <a:fillRect l="-8793" t="0" r="-269887" b="0"/>
            </a:stretch>
          </a:blipFill>
        </p:spPr>
      </p:sp>
      <p:sp>
        <p:nvSpPr>
          <p:cNvPr name="Freeform 3" id="3"/>
          <p:cNvSpPr/>
          <p:nvPr/>
        </p:nvSpPr>
        <p:spPr>
          <a:xfrm flipH="false" flipV="false" rot="-5400000">
            <a:off x="534821" y="1028700"/>
            <a:ext cx="987759" cy="987759"/>
          </a:xfrm>
          <a:custGeom>
            <a:avLst/>
            <a:gdLst/>
            <a:ahLst/>
            <a:cxnLst/>
            <a:rect r="r" b="b" t="t" l="l"/>
            <a:pathLst>
              <a:path h="987759" w="987759">
                <a:moveTo>
                  <a:pt x="0" y="0"/>
                </a:moveTo>
                <a:lnTo>
                  <a:pt x="987758" y="0"/>
                </a:lnTo>
                <a:lnTo>
                  <a:pt x="987758" y="987759"/>
                </a:lnTo>
                <a:lnTo>
                  <a:pt x="0" y="987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626510" y="2455003"/>
            <a:ext cx="13621018" cy="6200624"/>
            <a:chOff x="0" y="0"/>
            <a:chExt cx="18161358" cy="8267499"/>
          </a:xfrm>
        </p:grpSpPr>
        <p:sp>
          <p:nvSpPr>
            <p:cNvPr name="TextBox 5" id="5"/>
            <p:cNvSpPr txBox="true"/>
            <p:nvPr/>
          </p:nvSpPr>
          <p:spPr>
            <a:xfrm rot="0">
              <a:off x="0" y="276225"/>
              <a:ext cx="18161358" cy="5818872"/>
            </a:xfrm>
            <a:prstGeom prst="rect">
              <a:avLst/>
            </a:prstGeom>
          </p:spPr>
          <p:txBody>
            <a:bodyPr anchor="t" rtlCol="false" tIns="0" lIns="0" bIns="0" rIns="0">
              <a:spAutoFit/>
            </a:bodyPr>
            <a:lstStyle/>
            <a:p>
              <a:pPr algn="r" marL="0" indent="0" lvl="0">
                <a:lnSpc>
                  <a:spcPts val="33000"/>
                </a:lnSpc>
              </a:pPr>
              <a:r>
                <a:rPr lang="en-US" sz="30000">
                  <a:solidFill>
                    <a:srgbClr val="343434"/>
                  </a:solidFill>
                  <a:latin typeface="HK Grotesk Bold"/>
                </a:rPr>
                <a:t>50M</a:t>
              </a:r>
            </a:p>
          </p:txBody>
        </p:sp>
        <p:sp>
          <p:nvSpPr>
            <p:cNvPr name="TextBox 6" id="6"/>
            <p:cNvSpPr txBox="true"/>
            <p:nvPr/>
          </p:nvSpPr>
          <p:spPr>
            <a:xfrm rot="0">
              <a:off x="0" y="6557244"/>
              <a:ext cx="18161358" cy="710567"/>
            </a:xfrm>
            <a:prstGeom prst="rect">
              <a:avLst/>
            </a:prstGeom>
          </p:spPr>
          <p:txBody>
            <a:bodyPr anchor="t" rtlCol="false" tIns="0" lIns="0" bIns="0" rIns="0">
              <a:spAutoFit/>
            </a:bodyPr>
            <a:lstStyle/>
            <a:p>
              <a:pPr algn="r">
                <a:lnSpc>
                  <a:spcPts val="4200"/>
                </a:lnSpc>
              </a:pPr>
              <a:r>
                <a:rPr lang="en-US" sz="3500">
                  <a:solidFill>
                    <a:srgbClr val="343434"/>
                  </a:solidFill>
                  <a:latin typeface="HK Grotesk Bold"/>
                </a:rPr>
                <a:t>50 Million Americans have chronic sleep disorders</a:t>
              </a:r>
            </a:p>
          </p:txBody>
        </p:sp>
        <p:sp>
          <p:nvSpPr>
            <p:cNvPr name="TextBox 7" id="7"/>
            <p:cNvSpPr txBox="true"/>
            <p:nvPr/>
          </p:nvSpPr>
          <p:spPr>
            <a:xfrm rot="0">
              <a:off x="0" y="7682334"/>
              <a:ext cx="18161358" cy="585164"/>
            </a:xfrm>
            <a:prstGeom prst="rect">
              <a:avLst/>
            </a:prstGeom>
          </p:spPr>
          <p:txBody>
            <a:bodyPr anchor="t" rtlCol="false" tIns="0" lIns="0" bIns="0" rIns="0">
              <a:spAutoFit/>
            </a:bodyPr>
            <a:lstStyle/>
            <a:p>
              <a:pPr algn="r" marL="0" indent="0" lvl="0">
                <a:lnSpc>
                  <a:spcPts val="3640"/>
                </a:lnSpc>
              </a:pPr>
              <a:r>
                <a:rPr lang="en-US" sz="2600">
                  <a:solidFill>
                    <a:srgbClr val="343434"/>
                  </a:solidFill>
                  <a:latin typeface="HK Grotesk Medium"/>
                </a:rPr>
                <a:t>An estimated 35 percent of Americans report their sleep quality as “poor” or “only fair.”</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8945253" y="1579858"/>
            <a:ext cx="8229600" cy="7127285"/>
          </a:xfrm>
          <a:custGeom>
            <a:avLst/>
            <a:gdLst/>
            <a:ahLst/>
            <a:cxnLst/>
            <a:rect r="r" b="b" t="t" l="l"/>
            <a:pathLst>
              <a:path h="7127285" w="8229600">
                <a:moveTo>
                  <a:pt x="0" y="0"/>
                </a:moveTo>
                <a:lnTo>
                  <a:pt x="8229600" y="0"/>
                </a:lnTo>
                <a:lnTo>
                  <a:pt x="8229600" y="7127284"/>
                </a:lnTo>
                <a:lnTo>
                  <a:pt x="0" y="7127284"/>
                </a:lnTo>
                <a:lnTo>
                  <a:pt x="0" y="0"/>
                </a:lnTo>
                <a:close/>
              </a:path>
            </a:pathLst>
          </a:custGeom>
          <a:blipFill>
            <a:blip r:embed="rId3"/>
            <a:stretch>
              <a:fillRect l="-65717" t="0" r="-49119" b="-2636"/>
            </a:stretch>
          </a:blipFill>
        </p:spPr>
      </p:sp>
      <p:grpSp>
        <p:nvGrpSpPr>
          <p:cNvPr name="Group 3" id="3"/>
          <p:cNvGrpSpPr/>
          <p:nvPr/>
        </p:nvGrpSpPr>
        <p:grpSpPr>
          <a:xfrm rot="0">
            <a:off x="1028700" y="2638206"/>
            <a:ext cx="7569123" cy="3736810"/>
            <a:chOff x="0" y="0"/>
            <a:chExt cx="10092164" cy="4982413"/>
          </a:xfrm>
        </p:grpSpPr>
        <p:sp>
          <p:nvSpPr>
            <p:cNvPr name="TextBox 4" id="4"/>
            <p:cNvSpPr txBox="true"/>
            <p:nvPr/>
          </p:nvSpPr>
          <p:spPr>
            <a:xfrm rot="0">
              <a:off x="0" y="-9525"/>
              <a:ext cx="10092164" cy="1730266"/>
            </a:xfrm>
            <a:prstGeom prst="rect">
              <a:avLst/>
            </a:prstGeom>
          </p:spPr>
          <p:txBody>
            <a:bodyPr anchor="t" rtlCol="false" tIns="0" lIns="0" bIns="0" rIns="0">
              <a:spAutoFit/>
            </a:bodyPr>
            <a:lstStyle/>
            <a:p>
              <a:pPr marL="0" indent="0" lvl="0">
                <a:lnSpc>
                  <a:spcPts val="10227"/>
                </a:lnSpc>
              </a:pPr>
              <a:r>
                <a:rPr lang="en-US" sz="8522">
                  <a:solidFill>
                    <a:srgbClr val="343434"/>
                  </a:solidFill>
                  <a:latin typeface="HK Grotesk Bold"/>
                </a:rPr>
                <a:t>Techniques</a:t>
              </a:r>
            </a:p>
          </p:txBody>
        </p:sp>
        <p:sp>
          <p:nvSpPr>
            <p:cNvPr name="TextBox 5" id="5"/>
            <p:cNvSpPr txBox="true"/>
            <p:nvPr/>
          </p:nvSpPr>
          <p:spPr>
            <a:xfrm rot="0">
              <a:off x="0" y="2338668"/>
              <a:ext cx="10092164" cy="2643745"/>
            </a:xfrm>
            <a:prstGeom prst="rect">
              <a:avLst/>
            </a:prstGeom>
          </p:spPr>
          <p:txBody>
            <a:bodyPr anchor="t" rtlCol="false" tIns="0" lIns="0" bIns="0" rIns="0">
              <a:spAutoFit/>
            </a:bodyPr>
            <a:lstStyle/>
            <a:p>
              <a:pPr marL="715567" indent="-357784" lvl="1">
                <a:lnSpc>
                  <a:spcPts val="3977"/>
                </a:lnSpc>
                <a:buFont typeface="Arial"/>
                <a:buChar char="•"/>
              </a:pPr>
              <a:r>
                <a:rPr lang="en-US" sz="3314">
                  <a:solidFill>
                    <a:srgbClr val="343434"/>
                  </a:solidFill>
                  <a:latin typeface="HK Grotesk Bold"/>
                </a:rPr>
                <a:t>Polysomnography (PSG)</a:t>
              </a:r>
            </a:p>
            <a:p>
              <a:pPr marL="715567" indent="-357784" lvl="1">
                <a:lnSpc>
                  <a:spcPts val="3977"/>
                </a:lnSpc>
                <a:buFont typeface="Arial"/>
                <a:buChar char="•"/>
              </a:pPr>
              <a:r>
                <a:rPr lang="en-US" sz="3314">
                  <a:solidFill>
                    <a:srgbClr val="343434"/>
                  </a:solidFill>
                  <a:latin typeface="HK Grotesk Bold"/>
                </a:rPr>
                <a:t>Actigraphy</a:t>
              </a:r>
            </a:p>
            <a:p>
              <a:pPr marL="715567" indent="-357784" lvl="1">
                <a:lnSpc>
                  <a:spcPts val="3977"/>
                </a:lnSpc>
                <a:buFont typeface="Arial"/>
                <a:buChar char="•"/>
              </a:pPr>
              <a:r>
                <a:rPr lang="en-US" sz="3314">
                  <a:solidFill>
                    <a:srgbClr val="343434"/>
                  </a:solidFill>
                  <a:latin typeface="HK Grotesk Bold"/>
                </a:rPr>
                <a:t>Heart Rate Variability (HRV)</a:t>
              </a:r>
            </a:p>
            <a:p>
              <a:pPr marL="715567" indent="-357784" lvl="1">
                <a:lnSpc>
                  <a:spcPts val="3977"/>
                </a:lnSpc>
                <a:buFont typeface="Arial"/>
                <a:buChar char="•"/>
              </a:pPr>
              <a:r>
                <a:rPr lang="en-US" sz="3314">
                  <a:solidFill>
                    <a:srgbClr val="343434"/>
                  </a:solidFill>
                  <a:latin typeface="HK Grotesk Bold"/>
                </a:rPr>
                <a:t>Electroencephalography (EEG)</a:t>
              </a:r>
            </a:p>
          </p:txBody>
        </p:sp>
      </p:grpSp>
      <p:sp>
        <p:nvSpPr>
          <p:cNvPr name="Freeform 6" id="6"/>
          <p:cNvSpPr/>
          <p:nvPr/>
        </p:nvSpPr>
        <p:spPr>
          <a:xfrm flipH="false" flipV="false" rot="-5400000">
            <a:off x="1028700" y="1028700"/>
            <a:ext cx="987759" cy="987759"/>
          </a:xfrm>
          <a:custGeom>
            <a:avLst/>
            <a:gdLst/>
            <a:ahLst/>
            <a:cxnLst/>
            <a:rect r="r" b="b" t="t" l="l"/>
            <a:pathLst>
              <a:path h="987759" w="987759">
                <a:moveTo>
                  <a:pt x="0" y="0"/>
                </a:moveTo>
                <a:lnTo>
                  <a:pt x="987759" y="0"/>
                </a:lnTo>
                <a:lnTo>
                  <a:pt x="987759" y="987759"/>
                </a:lnTo>
                <a:lnTo>
                  <a:pt x="0" y="987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7" id="7"/>
          <p:cNvPicPr>
            <a:picLocks noChangeAspect="true"/>
          </p:cNvPicPr>
          <p:nvPr/>
        </p:nvPicPr>
        <p:blipFill>
          <a:blip r:embed="rId6"/>
          <a:stretch>
            <a:fillRect/>
          </a:stretch>
        </p:blipFill>
        <p:spPr>
          <a:xfrm rot="0">
            <a:off x="9714355" y="1280735"/>
            <a:ext cx="6594684" cy="8411664"/>
          </a:xfrm>
          <a:prstGeom prst="rect">
            <a:avLst/>
          </a:prstGeom>
        </p:spPr>
      </p:pic>
      <p:sp>
        <p:nvSpPr>
          <p:cNvPr name="TextBox 8" id="8"/>
          <p:cNvSpPr txBox="true"/>
          <p:nvPr/>
        </p:nvSpPr>
        <p:spPr>
          <a:xfrm rot="0">
            <a:off x="8638319" y="4819967"/>
            <a:ext cx="1011362" cy="580390"/>
          </a:xfrm>
          <a:prstGeom prst="rect">
            <a:avLst/>
          </a:prstGeom>
        </p:spPr>
        <p:txBody>
          <a:bodyPr anchor="t" rtlCol="false" tIns="0" lIns="0" bIns="0" rIns="0">
            <a:spAutoFit/>
          </a:bodyPr>
          <a:lstStyle/>
          <a:p>
            <a:pPr algn="ctr">
              <a:lnSpc>
                <a:spcPts val="4759"/>
              </a:lnSpc>
            </a:pPr>
            <a:r>
              <a:rPr lang="en-US" sz="3399">
                <a:solidFill>
                  <a:srgbClr val="343434"/>
                </a:solidFill>
                <a:latin typeface="Canva Sans"/>
              </a:rPr>
              <a:t>Time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047461" y="1423135"/>
            <a:ext cx="8397572" cy="7272758"/>
          </a:xfrm>
          <a:custGeom>
            <a:avLst/>
            <a:gdLst/>
            <a:ahLst/>
            <a:cxnLst/>
            <a:rect r="r" b="b" t="t" l="l"/>
            <a:pathLst>
              <a:path h="7272758" w="8397572">
                <a:moveTo>
                  <a:pt x="0" y="0"/>
                </a:moveTo>
                <a:lnTo>
                  <a:pt x="8397571" y="0"/>
                </a:lnTo>
                <a:lnTo>
                  <a:pt x="8397571" y="7272758"/>
                </a:lnTo>
                <a:lnTo>
                  <a:pt x="0" y="7272758"/>
                </a:lnTo>
                <a:lnTo>
                  <a:pt x="0" y="0"/>
                </a:lnTo>
                <a:close/>
              </a:path>
            </a:pathLst>
          </a:custGeom>
          <a:blipFill>
            <a:blip r:embed="rId3"/>
            <a:stretch>
              <a:fillRect l="0" t="-2636" r="-114837" b="0"/>
            </a:stretch>
          </a:blipFill>
        </p:spPr>
      </p:sp>
      <p:sp>
        <p:nvSpPr>
          <p:cNvPr name="Freeform 3" id="3"/>
          <p:cNvSpPr/>
          <p:nvPr/>
        </p:nvSpPr>
        <p:spPr>
          <a:xfrm flipH="false" flipV="false" rot="-5400000">
            <a:off x="16271541" y="1092595"/>
            <a:ext cx="987759" cy="987759"/>
          </a:xfrm>
          <a:custGeom>
            <a:avLst/>
            <a:gdLst/>
            <a:ahLst/>
            <a:cxnLst/>
            <a:rect r="r" b="b" t="t" l="l"/>
            <a:pathLst>
              <a:path h="987759" w="987759">
                <a:moveTo>
                  <a:pt x="0" y="0"/>
                </a:moveTo>
                <a:lnTo>
                  <a:pt x="987759" y="0"/>
                </a:lnTo>
                <a:lnTo>
                  <a:pt x="987759" y="987759"/>
                </a:lnTo>
                <a:lnTo>
                  <a:pt x="0" y="987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609868" y="3905250"/>
          <a:ext cx="7272758" cy="2476500"/>
        </p:xfrm>
        <a:graphic>
          <a:graphicData uri="http://schemas.openxmlformats.org/drawingml/2006/table">
            <a:tbl>
              <a:tblPr/>
              <a:tblGrid>
                <a:gridCol w="1853420"/>
                <a:gridCol w="1853420"/>
                <a:gridCol w="1709839"/>
                <a:gridCol w="1856078"/>
              </a:tblGrid>
              <a:tr h="1035100">
                <a:tc>
                  <a:txBody>
                    <a:bodyPr anchor="t" rtlCol="false"/>
                    <a:lstStyle/>
                    <a:p>
                      <a:pPr algn="ctr">
                        <a:lnSpc>
                          <a:spcPts val="2800"/>
                        </a:lnSpc>
                        <a:defRPr/>
                      </a:pPr>
                      <a:r>
                        <a:rPr lang="en-US" sz="2000">
                          <a:solidFill>
                            <a:srgbClr val="000000"/>
                          </a:solidFill>
                          <a:latin typeface="HK Grotesk Bold"/>
                        </a:rPr>
                        <a:t>Time stamp</a:t>
                      </a:r>
                      <a:endParaRPr lang="en-US" sz="1100"/>
                    </a:p>
                  </a:txBody>
                  <a:tcPr marL="133350" marR="133350" marT="133350" marB="13335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HK Grotesk Bold"/>
                        </a:rPr>
                        <a:t>anglez</a:t>
                      </a:r>
                      <a:endParaRPr lang="en-US" sz="1100"/>
                    </a:p>
                  </a:txBody>
                  <a:tcPr marL="133350" marR="133350" marT="133350" marB="13335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HK Grotesk Bold"/>
                        </a:rPr>
                        <a:t>enmo</a:t>
                      </a:r>
                      <a:endParaRPr lang="en-US" sz="1100"/>
                    </a:p>
                  </a:txBody>
                  <a:tcPr marL="133350" marR="133350" marT="133350" marB="13335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HK Grotesk Bold"/>
                        </a:rPr>
                        <a:t>awake/sleep</a:t>
                      </a:r>
                      <a:endParaRPr lang="en-US" sz="1100"/>
                    </a:p>
                  </a:txBody>
                  <a:tcPr marL="133350" marR="133350" marT="133350" marB="13335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1400">
                <a:tc>
                  <a:txBody>
                    <a:bodyPr anchor="t" rtlCol="false"/>
                    <a:lstStyle/>
                    <a:p>
                      <a:pPr algn="ctr">
                        <a:lnSpc>
                          <a:spcPts val="2800"/>
                        </a:lnSpc>
                        <a:defRPr/>
                      </a:pPr>
                      <a:r>
                        <a:rPr lang="en-US" sz="2000">
                          <a:solidFill>
                            <a:srgbClr val="000000"/>
                          </a:solidFill>
                          <a:latin typeface="HK Grotesk"/>
                        </a:rPr>
                        <a:t>2017-11-09T19:00:00</a:t>
                      </a:r>
                      <a:endParaRPr lang="en-US" sz="1100"/>
                    </a:p>
                    <a:p>
                      <a:pPr algn="ctr">
                        <a:lnSpc>
                          <a:spcPts val="2800"/>
                        </a:lnSpc>
                      </a:pPr>
                    </a:p>
                  </a:txBody>
                  <a:tcPr marL="133350" marR="133350" marT="133350" marB="13335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HK Grotesk"/>
                        </a:rPr>
                        <a:t>-5.5902</a:t>
                      </a:r>
                      <a:endParaRPr lang="en-US" sz="1100"/>
                    </a:p>
                  </a:txBody>
                  <a:tcPr marL="133350" marR="133350" marT="133350" marB="13335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HK Grotesk"/>
                        </a:rPr>
                        <a:t>0.1751</a:t>
                      </a:r>
                      <a:endParaRPr lang="en-US" sz="1100"/>
                    </a:p>
                  </a:txBody>
                  <a:tcPr marL="133350" marR="133350" marT="133350" marB="13335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HK Grotesk"/>
                        </a:rPr>
                        <a:t>0</a:t>
                      </a:r>
                      <a:endParaRPr lang="en-US" sz="1100"/>
                    </a:p>
                  </a:txBody>
                  <a:tcPr marL="133350" marR="133350" marT="133350" marB="13335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5" id="5"/>
          <p:cNvGrpSpPr/>
          <p:nvPr/>
        </p:nvGrpSpPr>
        <p:grpSpPr>
          <a:xfrm rot="0">
            <a:off x="9908336" y="3286034"/>
            <a:ext cx="7350964" cy="3095716"/>
            <a:chOff x="0" y="0"/>
            <a:chExt cx="9801285" cy="4127622"/>
          </a:xfrm>
        </p:grpSpPr>
        <p:sp>
          <p:nvSpPr>
            <p:cNvPr name="TextBox 6" id="6"/>
            <p:cNvSpPr txBox="true"/>
            <p:nvPr/>
          </p:nvSpPr>
          <p:spPr>
            <a:xfrm rot="0">
              <a:off x="0" y="-9525"/>
              <a:ext cx="9801285" cy="1815240"/>
            </a:xfrm>
            <a:prstGeom prst="rect">
              <a:avLst/>
            </a:prstGeom>
          </p:spPr>
          <p:txBody>
            <a:bodyPr anchor="t" rtlCol="false" tIns="0" lIns="0" bIns="0" rIns="0">
              <a:spAutoFit/>
            </a:bodyPr>
            <a:lstStyle/>
            <a:p>
              <a:pPr algn="r" marL="0" indent="0" lvl="0">
                <a:lnSpc>
                  <a:spcPts val="10755"/>
                </a:lnSpc>
              </a:pPr>
              <a:r>
                <a:rPr lang="en-US" sz="8963">
                  <a:solidFill>
                    <a:srgbClr val="343434"/>
                  </a:solidFill>
                  <a:latin typeface="HK Grotesk Bold"/>
                </a:rPr>
                <a:t>Dataset</a:t>
              </a:r>
            </a:p>
          </p:txBody>
        </p:sp>
        <p:sp>
          <p:nvSpPr>
            <p:cNvPr name="TextBox 7" id="7"/>
            <p:cNvSpPr txBox="true"/>
            <p:nvPr/>
          </p:nvSpPr>
          <p:spPr>
            <a:xfrm rot="0">
              <a:off x="0" y="2433168"/>
              <a:ext cx="9801285" cy="701042"/>
            </a:xfrm>
            <a:prstGeom prst="rect">
              <a:avLst/>
            </a:prstGeom>
          </p:spPr>
          <p:txBody>
            <a:bodyPr anchor="t" rtlCol="false" tIns="0" lIns="0" bIns="0" rIns="0">
              <a:spAutoFit/>
            </a:bodyPr>
            <a:lstStyle/>
            <a:p>
              <a:pPr algn="r" marL="0" indent="0" lvl="0">
                <a:lnSpc>
                  <a:spcPts val="4182"/>
                </a:lnSpc>
              </a:pPr>
              <a:r>
                <a:rPr lang="en-US" sz="3485">
                  <a:solidFill>
                    <a:srgbClr val="343434"/>
                  </a:solidFill>
                  <a:latin typeface="HK Grotesk Bold"/>
                </a:rPr>
                <a:t>Healthy brain network</a:t>
              </a:r>
            </a:p>
          </p:txBody>
        </p:sp>
        <p:sp>
          <p:nvSpPr>
            <p:cNvPr name="TextBox 8" id="8"/>
            <p:cNvSpPr txBox="true"/>
            <p:nvPr/>
          </p:nvSpPr>
          <p:spPr>
            <a:xfrm rot="0">
              <a:off x="0" y="3563340"/>
              <a:ext cx="9801285" cy="564282"/>
            </a:xfrm>
            <a:prstGeom prst="rect">
              <a:avLst/>
            </a:prstGeom>
          </p:spPr>
          <p:txBody>
            <a:bodyPr anchor="t" rtlCol="false" tIns="0" lIns="0" bIns="0" rIns="0">
              <a:spAutoFit/>
            </a:bodyPr>
            <a:lstStyle/>
            <a:p>
              <a:pPr algn="r" marL="0" indent="0" lvl="0">
                <a:lnSpc>
                  <a:spcPts val="3625"/>
                </a:lnSpc>
              </a:pPr>
              <a:r>
                <a:rPr lang="en-US" sz="2589">
                  <a:solidFill>
                    <a:srgbClr val="343434"/>
                  </a:solidFill>
                  <a:latin typeface="HK Grotesk Medium"/>
                </a:rPr>
                <a:t>13 Million data points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630150" y="4629150"/>
            <a:ext cx="10287000" cy="1028700"/>
          </a:xfrm>
          <a:custGeom>
            <a:avLst/>
            <a:gdLst/>
            <a:ahLst/>
            <a:cxnLst/>
            <a:rect r="r" b="b" t="t" l="l"/>
            <a:pathLst>
              <a:path h="1028700" w="10287000">
                <a:moveTo>
                  <a:pt x="0" y="0"/>
                </a:moveTo>
                <a:lnTo>
                  <a:pt x="10287000" y="0"/>
                </a:lnTo>
                <a:lnTo>
                  <a:pt x="10287000" y="1028700"/>
                </a:lnTo>
                <a:lnTo>
                  <a:pt x="0" y="1028700"/>
                </a:lnTo>
                <a:lnTo>
                  <a:pt x="0" y="0"/>
                </a:lnTo>
                <a:close/>
              </a:path>
            </a:pathLst>
          </a:custGeom>
          <a:blipFill>
            <a:blip r:embed="rId2"/>
            <a:stretch>
              <a:fillRect l="0" t="-434111" r="-114837" b="-354777"/>
            </a:stretch>
          </a:blipFill>
        </p:spPr>
      </p:sp>
      <p:sp>
        <p:nvSpPr>
          <p:cNvPr name="Freeform 3" id="3"/>
          <p:cNvSpPr/>
          <p:nvPr/>
        </p:nvSpPr>
        <p:spPr>
          <a:xfrm flipH="false" flipV="false" rot="0">
            <a:off x="17279771" y="1028700"/>
            <a:ext cx="987759" cy="987759"/>
          </a:xfrm>
          <a:custGeom>
            <a:avLst/>
            <a:gdLst/>
            <a:ahLst/>
            <a:cxnLst/>
            <a:rect r="r" b="b" t="t" l="l"/>
            <a:pathLst>
              <a:path h="987759" w="987759">
                <a:moveTo>
                  <a:pt x="0" y="0"/>
                </a:moveTo>
                <a:lnTo>
                  <a:pt x="987758" y="0"/>
                </a:lnTo>
                <a:lnTo>
                  <a:pt x="987758" y="987759"/>
                </a:lnTo>
                <a:lnTo>
                  <a:pt x="0" y="9877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43721" y="2519826"/>
            <a:ext cx="12963743" cy="6723517"/>
          </a:xfrm>
          <a:custGeom>
            <a:avLst/>
            <a:gdLst/>
            <a:ahLst/>
            <a:cxnLst/>
            <a:rect r="r" b="b" t="t" l="l"/>
            <a:pathLst>
              <a:path h="6723517" w="12963743">
                <a:moveTo>
                  <a:pt x="0" y="0"/>
                </a:moveTo>
                <a:lnTo>
                  <a:pt x="12963743" y="0"/>
                </a:lnTo>
                <a:lnTo>
                  <a:pt x="12963743" y="6723517"/>
                </a:lnTo>
                <a:lnTo>
                  <a:pt x="0" y="6723517"/>
                </a:lnTo>
                <a:lnTo>
                  <a:pt x="0" y="0"/>
                </a:lnTo>
                <a:close/>
              </a:path>
            </a:pathLst>
          </a:custGeom>
          <a:blipFill>
            <a:blip r:embed="rId5"/>
            <a:stretch>
              <a:fillRect l="0" t="-16251" r="-6681" b="-16251"/>
            </a:stretch>
          </a:blipFill>
        </p:spPr>
      </p:sp>
      <p:sp>
        <p:nvSpPr>
          <p:cNvPr name="TextBox 5" id="5"/>
          <p:cNvSpPr txBox="true"/>
          <p:nvPr/>
        </p:nvSpPr>
        <p:spPr>
          <a:xfrm rot="0">
            <a:off x="2016681" y="322429"/>
            <a:ext cx="13161335" cy="1200150"/>
          </a:xfrm>
          <a:prstGeom prst="rect">
            <a:avLst/>
          </a:prstGeom>
        </p:spPr>
        <p:txBody>
          <a:bodyPr anchor="t" rtlCol="false" tIns="0" lIns="0" bIns="0" rIns="0">
            <a:spAutoFit/>
          </a:bodyPr>
          <a:lstStyle/>
          <a:p>
            <a:pPr algn="r" marL="0" indent="0" lvl="0">
              <a:lnSpc>
                <a:spcPts val="9436"/>
              </a:lnSpc>
            </a:pPr>
            <a:r>
              <a:rPr lang="en-US" sz="7863">
                <a:solidFill>
                  <a:srgbClr val="343434"/>
                </a:solidFill>
                <a:latin typeface="HK Grotesk Bold"/>
              </a:rPr>
              <a:t>EDA and Feature Engineering</a:t>
            </a:r>
          </a:p>
        </p:txBody>
      </p:sp>
      <p:sp>
        <p:nvSpPr>
          <p:cNvPr name="TextBox 6" id="6"/>
          <p:cNvSpPr txBox="true"/>
          <p:nvPr/>
        </p:nvSpPr>
        <p:spPr>
          <a:xfrm rot="0">
            <a:off x="8489603" y="9220200"/>
            <a:ext cx="654397" cy="372744"/>
          </a:xfrm>
          <a:prstGeom prst="rect">
            <a:avLst/>
          </a:prstGeom>
        </p:spPr>
        <p:txBody>
          <a:bodyPr anchor="t" rtlCol="false" tIns="0" lIns="0" bIns="0" rIns="0">
            <a:spAutoFit/>
          </a:bodyPr>
          <a:lstStyle/>
          <a:p>
            <a:pPr algn="ctr">
              <a:lnSpc>
                <a:spcPts val="3080"/>
              </a:lnSpc>
            </a:pPr>
            <a:r>
              <a:rPr lang="en-US" sz="2200">
                <a:solidFill>
                  <a:srgbClr val="343434"/>
                </a:solidFill>
                <a:latin typeface="Canva Sans"/>
              </a:rPr>
              <a:t>Time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630150" y="4629150"/>
            <a:ext cx="10287000" cy="1028700"/>
          </a:xfrm>
          <a:custGeom>
            <a:avLst/>
            <a:gdLst/>
            <a:ahLst/>
            <a:cxnLst/>
            <a:rect r="r" b="b" t="t" l="l"/>
            <a:pathLst>
              <a:path h="1028700" w="10287000">
                <a:moveTo>
                  <a:pt x="0" y="0"/>
                </a:moveTo>
                <a:lnTo>
                  <a:pt x="10287000" y="0"/>
                </a:lnTo>
                <a:lnTo>
                  <a:pt x="10287000" y="1028700"/>
                </a:lnTo>
                <a:lnTo>
                  <a:pt x="0" y="1028700"/>
                </a:lnTo>
                <a:lnTo>
                  <a:pt x="0" y="0"/>
                </a:lnTo>
                <a:close/>
              </a:path>
            </a:pathLst>
          </a:custGeom>
          <a:blipFill>
            <a:blip r:embed="rId2"/>
            <a:stretch>
              <a:fillRect l="0" t="-434111" r="-114837" b="-354777"/>
            </a:stretch>
          </a:blipFill>
        </p:spPr>
      </p:sp>
      <p:sp>
        <p:nvSpPr>
          <p:cNvPr name="Freeform 3" id="3"/>
          <p:cNvSpPr/>
          <p:nvPr/>
        </p:nvSpPr>
        <p:spPr>
          <a:xfrm flipH="false" flipV="false" rot="0">
            <a:off x="17279771" y="1028700"/>
            <a:ext cx="987759" cy="987759"/>
          </a:xfrm>
          <a:custGeom>
            <a:avLst/>
            <a:gdLst/>
            <a:ahLst/>
            <a:cxnLst/>
            <a:rect r="r" b="b" t="t" l="l"/>
            <a:pathLst>
              <a:path h="987759" w="987759">
                <a:moveTo>
                  <a:pt x="0" y="0"/>
                </a:moveTo>
                <a:lnTo>
                  <a:pt x="987758" y="0"/>
                </a:lnTo>
                <a:lnTo>
                  <a:pt x="987758" y="987759"/>
                </a:lnTo>
                <a:lnTo>
                  <a:pt x="0" y="9877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1711255"/>
            <a:ext cx="6481837"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Feature Engineering</a:t>
            </a:r>
          </a:p>
        </p:txBody>
      </p:sp>
      <p:sp>
        <p:nvSpPr>
          <p:cNvPr name="TextBox 5" id="5"/>
          <p:cNvSpPr txBox="true"/>
          <p:nvPr/>
        </p:nvSpPr>
        <p:spPr>
          <a:xfrm rot="0">
            <a:off x="823067" y="3406804"/>
            <a:ext cx="6240140" cy="23806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Date Time Features</a:t>
            </a:r>
          </a:p>
          <a:p>
            <a:pPr algn="just" marL="1468119" indent="-489373" lvl="2">
              <a:lnSpc>
                <a:spcPts val="4759"/>
              </a:lnSpc>
              <a:buFont typeface="Arial"/>
              <a:buChar char="⚬"/>
            </a:pPr>
            <a:r>
              <a:rPr lang="en-US" sz="3399">
                <a:solidFill>
                  <a:srgbClr val="000000"/>
                </a:solidFill>
                <a:latin typeface="Canva Sans"/>
              </a:rPr>
              <a:t>Hour, Weekday etc..</a:t>
            </a:r>
          </a:p>
          <a:p>
            <a:pPr algn="just" marL="734059" indent="-367030" lvl="1">
              <a:lnSpc>
                <a:spcPts val="4759"/>
              </a:lnSpc>
              <a:buFont typeface="Arial"/>
              <a:buChar char="•"/>
            </a:pPr>
            <a:r>
              <a:rPr lang="en-US" sz="3399">
                <a:solidFill>
                  <a:srgbClr val="000000"/>
                </a:solidFill>
                <a:latin typeface="Canva Sans"/>
              </a:rPr>
              <a:t>Window statistics features</a:t>
            </a:r>
          </a:p>
          <a:p>
            <a:pPr algn="just" marL="1468119" indent="-489373" lvl="2">
              <a:lnSpc>
                <a:spcPts val="4759"/>
              </a:lnSpc>
              <a:buFont typeface="Arial"/>
              <a:buChar char="⚬"/>
            </a:pPr>
            <a:r>
              <a:rPr lang="en-US" sz="3399">
                <a:solidFill>
                  <a:srgbClr val="000000"/>
                </a:solidFill>
                <a:latin typeface="Canva Sans"/>
              </a:rPr>
              <a:t>rolling mean, std, etc..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630150" y="4629150"/>
            <a:ext cx="10287000" cy="1028700"/>
          </a:xfrm>
          <a:custGeom>
            <a:avLst/>
            <a:gdLst/>
            <a:ahLst/>
            <a:cxnLst/>
            <a:rect r="r" b="b" t="t" l="l"/>
            <a:pathLst>
              <a:path h="1028700" w="10287000">
                <a:moveTo>
                  <a:pt x="0" y="0"/>
                </a:moveTo>
                <a:lnTo>
                  <a:pt x="10287000" y="0"/>
                </a:lnTo>
                <a:lnTo>
                  <a:pt x="10287000" y="1028700"/>
                </a:lnTo>
                <a:lnTo>
                  <a:pt x="0" y="1028700"/>
                </a:lnTo>
                <a:lnTo>
                  <a:pt x="0" y="0"/>
                </a:lnTo>
                <a:close/>
              </a:path>
            </a:pathLst>
          </a:custGeom>
          <a:blipFill>
            <a:blip r:embed="rId2"/>
            <a:stretch>
              <a:fillRect l="0" t="-434111" r="-114837" b="-354777"/>
            </a:stretch>
          </a:blipFill>
        </p:spPr>
      </p:sp>
      <p:sp>
        <p:nvSpPr>
          <p:cNvPr name="Freeform 3" id="3"/>
          <p:cNvSpPr/>
          <p:nvPr/>
        </p:nvSpPr>
        <p:spPr>
          <a:xfrm flipH="false" flipV="false" rot="0">
            <a:off x="17279771" y="1028700"/>
            <a:ext cx="987759" cy="987759"/>
          </a:xfrm>
          <a:custGeom>
            <a:avLst/>
            <a:gdLst/>
            <a:ahLst/>
            <a:cxnLst/>
            <a:rect r="r" b="b" t="t" l="l"/>
            <a:pathLst>
              <a:path h="987759" w="987759">
                <a:moveTo>
                  <a:pt x="0" y="0"/>
                </a:moveTo>
                <a:lnTo>
                  <a:pt x="987758" y="0"/>
                </a:lnTo>
                <a:lnTo>
                  <a:pt x="987758" y="987759"/>
                </a:lnTo>
                <a:lnTo>
                  <a:pt x="0" y="9877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8945253" y="1579858"/>
            <a:ext cx="8229600" cy="7127285"/>
          </a:xfrm>
          <a:custGeom>
            <a:avLst/>
            <a:gdLst/>
            <a:ahLst/>
            <a:cxnLst/>
            <a:rect r="r" b="b" t="t" l="l"/>
            <a:pathLst>
              <a:path h="7127285" w="8229600">
                <a:moveTo>
                  <a:pt x="0" y="0"/>
                </a:moveTo>
                <a:lnTo>
                  <a:pt x="8229600" y="0"/>
                </a:lnTo>
                <a:lnTo>
                  <a:pt x="8229600" y="7127284"/>
                </a:lnTo>
                <a:lnTo>
                  <a:pt x="0" y="7127284"/>
                </a:lnTo>
                <a:lnTo>
                  <a:pt x="0" y="0"/>
                </a:lnTo>
                <a:close/>
              </a:path>
            </a:pathLst>
          </a:custGeom>
          <a:blipFill>
            <a:blip r:embed="rId2"/>
            <a:stretch>
              <a:fillRect l="-65717" t="0" r="-49119" b="-2636"/>
            </a:stretch>
          </a:blipFill>
        </p:spPr>
      </p:sp>
      <p:pic>
        <p:nvPicPr>
          <p:cNvPr name="Picture 5" id="5"/>
          <p:cNvPicPr>
            <a:picLocks noChangeAspect="true"/>
          </p:cNvPicPr>
          <p:nvPr/>
        </p:nvPicPr>
        <p:blipFill>
          <a:blip r:embed="rId5"/>
          <a:stretch>
            <a:fillRect/>
          </a:stretch>
        </p:blipFill>
        <p:spPr>
          <a:xfrm rot="0">
            <a:off x="9506143" y="1157250"/>
            <a:ext cx="6884018" cy="9385129"/>
          </a:xfrm>
          <a:prstGeom prst="rect">
            <a:avLst/>
          </a:prstGeom>
        </p:spPr>
      </p:pic>
      <p:sp>
        <p:nvSpPr>
          <p:cNvPr name="TextBox 6" id="6"/>
          <p:cNvSpPr txBox="true"/>
          <p:nvPr/>
        </p:nvSpPr>
        <p:spPr>
          <a:xfrm rot="0">
            <a:off x="2316081" y="4488697"/>
            <a:ext cx="4971396" cy="1300080"/>
          </a:xfrm>
          <a:prstGeom prst="rect">
            <a:avLst/>
          </a:prstGeom>
        </p:spPr>
        <p:txBody>
          <a:bodyPr anchor="t" rtlCol="false" tIns="0" lIns="0" bIns="0" rIns="0">
            <a:spAutoFit/>
          </a:bodyPr>
          <a:lstStyle/>
          <a:p>
            <a:pPr marL="0" indent="0" lvl="0">
              <a:lnSpc>
                <a:spcPts val="10227"/>
              </a:lnSpc>
            </a:pPr>
            <a:r>
              <a:rPr lang="en-US" sz="8522">
                <a:solidFill>
                  <a:srgbClr val="343434"/>
                </a:solidFill>
                <a:latin typeface="HK Grotesk Bold"/>
              </a:rPr>
              <a:t>Modelling</a:t>
            </a:r>
          </a:p>
        </p:txBody>
      </p:sp>
      <p:sp>
        <p:nvSpPr>
          <p:cNvPr name="TextBox 7" id="7"/>
          <p:cNvSpPr txBox="true"/>
          <p:nvPr/>
        </p:nvSpPr>
        <p:spPr>
          <a:xfrm rot="-5329115">
            <a:off x="9188635" y="4861998"/>
            <a:ext cx="1140247" cy="349249"/>
          </a:xfrm>
          <a:prstGeom prst="rect">
            <a:avLst/>
          </a:prstGeom>
        </p:spPr>
        <p:txBody>
          <a:bodyPr anchor="t" rtlCol="false" tIns="0" lIns="0" bIns="0" rIns="0">
            <a:spAutoFit/>
          </a:bodyPr>
          <a:lstStyle/>
          <a:p>
            <a:pPr algn="ctr">
              <a:lnSpc>
                <a:spcPts val="2800"/>
              </a:lnSpc>
            </a:pPr>
            <a:r>
              <a:rPr lang="en-US" sz="2000">
                <a:solidFill>
                  <a:srgbClr val="343434"/>
                </a:solidFill>
                <a:latin typeface="Canva Sans"/>
              </a:rPr>
              <a:t>Accuracy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630150" y="4629150"/>
            <a:ext cx="10287000" cy="1028700"/>
          </a:xfrm>
          <a:custGeom>
            <a:avLst/>
            <a:gdLst/>
            <a:ahLst/>
            <a:cxnLst/>
            <a:rect r="r" b="b" t="t" l="l"/>
            <a:pathLst>
              <a:path h="1028700" w="10287000">
                <a:moveTo>
                  <a:pt x="0" y="0"/>
                </a:moveTo>
                <a:lnTo>
                  <a:pt x="10287000" y="0"/>
                </a:lnTo>
                <a:lnTo>
                  <a:pt x="10287000" y="1028700"/>
                </a:lnTo>
                <a:lnTo>
                  <a:pt x="0" y="1028700"/>
                </a:lnTo>
                <a:lnTo>
                  <a:pt x="0" y="0"/>
                </a:lnTo>
                <a:close/>
              </a:path>
            </a:pathLst>
          </a:custGeom>
          <a:blipFill>
            <a:blip r:embed="rId2"/>
            <a:stretch>
              <a:fillRect l="0" t="-434111" r="-114837" b="-354777"/>
            </a:stretch>
          </a:blipFill>
        </p:spPr>
      </p:sp>
      <p:sp>
        <p:nvSpPr>
          <p:cNvPr name="Freeform 3" id="3"/>
          <p:cNvSpPr/>
          <p:nvPr/>
        </p:nvSpPr>
        <p:spPr>
          <a:xfrm flipH="false" flipV="false" rot="0">
            <a:off x="17279771" y="1028700"/>
            <a:ext cx="987759" cy="987759"/>
          </a:xfrm>
          <a:custGeom>
            <a:avLst/>
            <a:gdLst/>
            <a:ahLst/>
            <a:cxnLst/>
            <a:rect r="r" b="b" t="t" l="l"/>
            <a:pathLst>
              <a:path h="987759" w="987759">
                <a:moveTo>
                  <a:pt x="0" y="0"/>
                </a:moveTo>
                <a:lnTo>
                  <a:pt x="987758" y="0"/>
                </a:lnTo>
                <a:lnTo>
                  <a:pt x="987758" y="987759"/>
                </a:lnTo>
                <a:lnTo>
                  <a:pt x="0" y="9877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459039" y="8901227"/>
            <a:ext cx="5656169" cy="513790"/>
          </a:xfrm>
          <a:prstGeom prst="rect">
            <a:avLst/>
          </a:prstGeom>
        </p:spPr>
        <p:txBody>
          <a:bodyPr anchor="t" rtlCol="false" tIns="0" lIns="0" bIns="0" rIns="0">
            <a:spAutoFit/>
          </a:bodyPr>
          <a:lstStyle/>
          <a:p>
            <a:pPr algn="ctr">
              <a:lnSpc>
                <a:spcPts val="3977"/>
              </a:lnSpc>
              <a:spcBef>
                <a:spcPct val="0"/>
              </a:spcBef>
            </a:pPr>
            <a:r>
              <a:rPr lang="en-US" sz="3314">
                <a:solidFill>
                  <a:srgbClr val="000000"/>
                </a:solidFill>
                <a:latin typeface="HK Grotesk Bold"/>
              </a:rPr>
              <a:t>https://sleepai.streamlit.app/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DAF1St1-bpk</dc:identifier>
  <dcterms:modified xsi:type="dcterms:W3CDTF">2011-08-01T06:04:30Z</dcterms:modified>
  <cp:revision>1</cp:revision>
  <dc:title>Sleep Tracking</dc:title>
</cp:coreProperties>
</file>