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0" r:id="rId7"/>
    <p:sldId id="267" r:id="rId8"/>
    <p:sldId id="261" r:id="rId9"/>
    <p:sldId id="262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7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E1FBE-6D18-42C8-A84A-8EAB5CB7B7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6CD2E8-7192-4E13-AFAA-43F3AEDEF2D1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 the dynamic landscape of the financial sector, individuals ranging from finance professionals to newcomers often face challenges in accessing reliable and personalized guidance.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7C1CB2-6D8A-4D19-8CAB-DB8DABDAEF3E}" type="parTrans" cxnId="{E54DBAC6-9E46-41AE-B5DF-B0C8225A264A}">
      <dgm:prSet/>
      <dgm:spPr/>
      <dgm:t>
        <a:bodyPr/>
        <a:lstStyle/>
        <a:p>
          <a:endParaRPr lang="en-US"/>
        </a:p>
      </dgm:t>
    </dgm:pt>
    <dgm:pt modelId="{7FBF9F09-4BFA-4FD0-BD8D-46DB279C15F0}" type="sibTrans" cxnId="{E54DBAC6-9E46-41AE-B5DF-B0C8225A264A}">
      <dgm:prSet/>
      <dgm:spPr/>
      <dgm:t>
        <a:bodyPr/>
        <a:lstStyle/>
        <a:p>
          <a:endParaRPr lang="en-US"/>
        </a:p>
      </dgm:t>
    </dgm:pt>
    <dgm:pt modelId="{EB72F590-5191-479F-8BDB-E2E0E7DCA3B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This absence can be addressed by the bot created by generative AI technology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38B006A-B347-4FEC-88E1-9507246DBF3E}" type="parTrans" cxnId="{D27C1F60-EE91-44A5-9D9C-6A8385E16CC4}">
      <dgm:prSet/>
      <dgm:spPr/>
      <dgm:t>
        <a:bodyPr/>
        <a:lstStyle/>
        <a:p>
          <a:endParaRPr lang="en-US"/>
        </a:p>
      </dgm:t>
    </dgm:pt>
    <dgm:pt modelId="{69CD9DE6-4E24-442C-96FC-6A59A8442E12}" type="sibTrans" cxnId="{D27C1F60-EE91-44A5-9D9C-6A8385E16CC4}">
      <dgm:prSet/>
      <dgm:spPr/>
      <dgm:t>
        <a:bodyPr/>
        <a:lstStyle/>
        <a:p>
          <a:endParaRPr lang="en-US"/>
        </a:p>
      </dgm:t>
    </dgm:pt>
    <dgm:pt modelId="{501120EE-1894-44D3-900D-286B42F1BA5C}" type="pres">
      <dgm:prSet presAssocID="{871E1FBE-6D18-42C8-A84A-8EAB5CB7B7FC}" presName="root" presStyleCnt="0">
        <dgm:presLayoutVars>
          <dgm:dir/>
          <dgm:resizeHandles val="exact"/>
        </dgm:presLayoutVars>
      </dgm:prSet>
      <dgm:spPr/>
    </dgm:pt>
    <dgm:pt modelId="{C63AF018-0986-4029-AB0B-4B61B0437094}" type="pres">
      <dgm:prSet presAssocID="{7E6CD2E8-7192-4E13-AFAA-43F3AEDEF2D1}" presName="compNode" presStyleCnt="0"/>
      <dgm:spPr/>
    </dgm:pt>
    <dgm:pt modelId="{C30A2D31-2F3A-4160-86E0-AF6E3708774E}" type="pres">
      <dgm:prSet presAssocID="{7E6CD2E8-7192-4E13-AFAA-43F3AEDEF2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B88A5F0-CC73-4807-9BC4-133D10CB852F}" type="pres">
      <dgm:prSet presAssocID="{7E6CD2E8-7192-4E13-AFAA-43F3AEDEF2D1}" presName="spaceRect" presStyleCnt="0"/>
      <dgm:spPr/>
    </dgm:pt>
    <dgm:pt modelId="{219A1980-640E-42E9-9D2F-1D78A08FDE9F}" type="pres">
      <dgm:prSet presAssocID="{7E6CD2E8-7192-4E13-AFAA-43F3AEDEF2D1}" presName="textRect" presStyleLbl="revTx" presStyleIdx="0" presStyleCnt="2">
        <dgm:presLayoutVars>
          <dgm:chMax val="1"/>
          <dgm:chPref val="1"/>
        </dgm:presLayoutVars>
      </dgm:prSet>
      <dgm:spPr/>
    </dgm:pt>
    <dgm:pt modelId="{70BEFF99-736D-447D-8DC1-4D63F310AB4C}" type="pres">
      <dgm:prSet presAssocID="{7FBF9F09-4BFA-4FD0-BD8D-46DB279C15F0}" presName="sibTrans" presStyleCnt="0"/>
      <dgm:spPr/>
    </dgm:pt>
    <dgm:pt modelId="{0429C39F-3863-4CF2-8CCC-C0D91BBD4DB2}" type="pres">
      <dgm:prSet presAssocID="{EB72F590-5191-479F-8BDB-E2E0E7DCA3B1}" presName="compNode" presStyleCnt="0"/>
      <dgm:spPr/>
    </dgm:pt>
    <dgm:pt modelId="{9553FB58-0D99-482C-A8ED-A14A55E29608}" type="pres">
      <dgm:prSet presAssocID="{EB72F590-5191-479F-8BDB-E2E0E7DCA3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846401D-574F-4673-8CD8-AC75E90CBAC2}" type="pres">
      <dgm:prSet presAssocID="{EB72F590-5191-479F-8BDB-E2E0E7DCA3B1}" presName="spaceRect" presStyleCnt="0"/>
      <dgm:spPr/>
    </dgm:pt>
    <dgm:pt modelId="{18FEE109-9B52-4FE7-80A3-8FF7430E8C1F}" type="pres">
      <dgm:prSet presAssocID="{EB72F590-5191-479F-8BDB-E2E0E7DCA3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D8E419-76BF-45A9-8705-4123B76A3D2B}" type="presOf" srcId="{7E6CD2E8-7192-4E13-AFAA-43F3AEDEF2D1}" destId="{219A1980-640E-42E9-9D2F-1D78A08FDE9F}" srcOrd="0" destOrd="0" presId="urn:microsoft.com/office/officeart/2018/2/layout/IconLabelList"/>
    <dgm:cxn modelId="{AFC1152B-9D9A-49E4-AE67-8315D41F5928}" type="presOf" srcId="{871E1FBE-6D18-42C8-A84A-8EAB5CB7B7FC}" destId="{501120EE-1894-44D3-900D-286B42F1BA5C}" srcOrd="0" destOrd="0" presId="urn:microsoft.com/office/officeart/2018/2/layout/IconLabelList"/>
    <dgm:cxn modelId="{D27C1F60-EE91-44A5-9D9C-6A8385E16CC4}" srcId="{871E1FBE-6D18-42C8-A84A-8EAB5CB7B7FC}" destId="{EB72F590-5191-479F-8BDB-E2E0E7DCA3B1}" srcOrd="1" destOrd="0" parTransId="{238B006A-B347-4FEC-88E1-9507246DBF3E}" sibTransId="{69CD9DE6-4E24-442C-96FC-6A59A8442E12}"/>
    <dgm:cxn modelId="{057BFF69-383C-427D-86B3-8375A8A6790E}" type="presOf" srcId="{EB72F590-5191-479F-8BDB-E2E0E7DCA3B1}" destId="{18FEE109-9B52-4FE7-80A3-8FF7430E8C1F}" srcOrd="0" destOrd="0" presId="urn:microsoft.com/office/officeart/2018/2/layout/IconLabelList"/>
    <dgm:cxn modelId="{E54DBAC6-9E46-41AE-B5DF-B0C8225A264A}" srcId="{871E1FBE-6D18-42C8-A84A-8EAB5CB7B7FC}" destId="{7E6CD2E8-7192-4E13-AFAA-43F3AEDEF2D1}" srcOrd="0" destOrd="0" parTransId="{E17C1CB2-6D8A-4D19-8CAB-DB8DABDAEF3E}" sibTransId="{7FBF9F09-4BFA-4FD0-BD8D-46DB279C15F0}"/>
    <dgm:cxn modelId="{7A8C7CAD-119E-4B2D-893C-EEF38FEC655B}" type="presParOf" srcId="{501120EE-1894-44D3-900D-286B42F1BA5C}" destId="{C63AF018-0986-4029-AB0B-4B61B0437094}" srcOrd="0" destOrd="0" presId="urn:microsoft.com/office/officeart/2018/2/layout/IconLabelList"/>
    <dgm:cxn modelId="{9BA5F8DB-A2FA-4F9F-A598-9BEAF2806723}" type="presParOf" srcId="{C63AF018-0986-4029-AB0B-4B61B0437094}" destId="{C30A2D31-2F3A-4160-86E0-AF6E3708774E}" srcOrd="0" destOrd="0" presId="urn:microsoft.com/office/officeart/2018/2/layout/IconLabelList"/>
    <dgm:cxn modelId="{8D677E8A-6C43-4AA8-8665-A6777544B757}" type="presParOf" srcId="{C63AF018-0986-4029-AB0B-4B61B0437094}" destId="{6B88A5F0-CC73-4807-9BC4-133D10CB852F}" srcOrd="1" destOrd="0" presId="urn:microsoft.com/office/officeart/2018/2/layout/IconLabelList"/>
    <dgm:cxn modelId="{DDBBC85C-F3A3-4004-9243-78A4ECE002B4}" type="presParOf" srcId="{C63AF018-0986-4029-AB0B-4B61B0437094}" destId="{219A1980-640E-42E9-9D2F-1D78A08FDE9F}" srcOrd="2" destOrd="0" presId="urn:microsoft.com/office/officeart/2018/2/layout/IconLabelList"/>
    <dgm:cxn modelId="{04A6670F-D772-4EAC-88EF-E1FEB557A9D8}" type="presParOf" srcId="{501120EE-1894-44D3-900D-286B42F1BA5C}" destId="{70BEFF99-736D-447D-8DC1-4D63F310AB4C}" srcOrd="1" destOrd="0" presId="urn:microsoft.com/office/officeart/2018/2/layout/IconLabelList"/>
    <dgm:cxn modelId="{A9A88474-FA19-4139-9D1A-50B468FD34C5}" type="presParOf" srcId="{501120EE-1894-44D3-900D-286B42F1BA5C}" destId="{0429C39F-3863-4CF2-8CCC-C0D91BBD4DB2}" srcOrd="2" destOrd="0" presId="urn:microsoft.com/office/officeart/2018/2/layout/IconLabelList"/>
    <dgm:cxn modelId="{A87CA434-70B0-4D4B-9416-A736CB6CE796}" type="presParOf" srcId="{0429C39F-3863-4CF2-8CCC-C0D91BBD4DB2}" destId="{9553FB58-0D99-482C-A8ED-A14A55E29608}" srcOrd="0" destOrd="0" presId="urn:microsoft.com/office/officeart/2018/2/layout/IconLabelList"/>
    <dgm:cxn modelId="{1698B4A5-4B8F-41B1-B1DD-D1DAFA8D611F}" type="presParOf" srcId="{0429C39F-3863-4CF2-8CCC-C0D91BBD4DB2}" destId="{E846401D-574F-4673-8CD8-AC75E90CBAC2}" srcOrd="1" destOrd="0" presId="urn:microsoft.com/office/officeart/2018/2/layout/IconLabelList"/>
    <dgm:cxn modelId="{EF9B4A09-ED32-4B5D-AC41-C7F24EEC98EE}" type="presParOf" srcId="{0429C39F-3863-4CF2-8CCC-C0D91BBD4DB2}" destId="{18FEE109-9B52-4FE7-80A3-8FF7430E8C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80804-E4A3-4938-9114-3225AE77A5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6E610AE-9579-41BB-8E5B-C5CD88212E4C}">
      <dgm:prSet/>
      <dgm:spPr/>
      <dgm:t>
        <a:bodyPr/>
        <a:lstStyle/>
        <a:p>
          <a:r>
            <a:rPr lang="en-US" dirty="0"/>
            <a:t>Falcon 7B Open Source LLM is used (Attention all you need architecture)</a:t>
          </a:r>
        </a:p>
      </dgm:t>
    </dgm:pt>
    <dgm:pt modelId="{A4065886-B72D-45EC-B2EF-1C8233B30EB0}" type="parTrans" cxnId="{237BF8C5-AF50-48FA-A5F2-95F3DE0500A7}">
      <dgm:prSet/>
      <dgm:spPr/>
      <dgm:t>
        <a:bodyPr/>
        <a:lstStyle/>
        <a:p>
          <a:endParaRPr lang="en-US"/>
        </a:p>
      </dgm:t>
    </dgm:pt>
    <dgm:pt modelId="{9213A04F-C2F1-4BB1-A3FF-A62EC1BF293D}" type="sibTrans" cxnId="{237BF8C5-AF50-48FA-A5F2-95F3DE0500A7}">
      <dgm:prSet/>
      <dgm:spPr/>
      <dgm:t>
        <a:bodyPr/>
        <a:lstStyle/>
        <a:p>
          <a:endParaRPr lang="en-US"/>
        </a:p>
      </dgm:t>
    </dgm:pt>
    <dgm:pt modelId="{3BFA05F9-DAA2-4FCB-A8D5-6F33F75B6F25}">
      <dgm:prSet/>
      <dgm:spPr/>
      <dgm:t>
        <a:bodyPr/>
        <a:lstStyle/>
        <a:p>
          <a:r>
            <a:rPr lang="en-US"/>
            <a:t>The dataset is used to fine-tune the model</a:t>
          </a:r>
        </a:p>
      </dgm:t>
    </dgm:pt>
    <dgm:pt modelId="{9241F5B9-0EA9-4D1B-871E-8F7EE0B16BA8}" type="parTrans" cxnId="{A6738C3C-6208-4BD3-92F1-0DEC54861897}">
      <dgm:prSet/>
      <dgm:spPr/>
      <dgm:t>
        <a:bodyPr/>
        <a:lstStyle/>
        <a:p>
          <a:endParaRPr lang="en-US"/>
        </a:p>
      </dgm:t>
    </dgm:pt>
    <dgm:pt modelId="{159E5802-1EBA-4B31-AE15-D15A8B4CEBFC}" type="sibTrans" cxnId="{A6738C3C-6208-4BD3-92F1-0DEC54861897}">
      <dgm:prSet/>
      <dgm:spPr/>
      <dgm:t>
        <a:bodyPr/>
        <a:lstStyle/>
        <a:p>
          <a:endParaRPr lang="en-US"/>
        </a:p>
      </dgm:t>
    </dgm:pt>
    <dgm:pt modelId="{EA7F9365-5E6A-4F44-9E0C-74108FB284AB}">
      <dgm:prSet/>
      <dgm:spPr/>
      <dgm:t>
        <a:bodyPr/>
        <a:lstStyle/>
        <a:p>
          <a:r>
            <a:rPr lang="en-US" dirty="0"/>
            <a:t>PEFT and Q-LORA config are used for efficient training</a:t>
          </a:r>
        </a:p>
      </dgm:t>
    </dgm:pt>
    <dgm:pt modelId="{235E5A3A-2DEA-4592-B26D-06AA38D44F4E}" type="parTrans" cxnId="{25934341-A405-4074-9CD6-1F0A41E84907}">
      <dgm:prSet/>
      <dgm:spPr/>
      <dgm:t>
        <a:bodyPr/>
        <a:lstStyle/>
        <a:p>
          <a:endParaRPr lang="en-US"/>
        </a:p>
      </dgm:t>
    </dgm:pt>
    <dgm:pt modelId="{CEB00FBA-F4B3-411B-8AF2-98DD9BF9427A}" type="sibTrans" cxnId="{25934341-A405-4074-9CD6-1F0A41E84907}">
      <dgm:prSet/>
      <dgm:spPr/>
      <dgm:t>
        <a:bodyPr/>
        <a:lstStyle/>
        <a:p>
          <a:endParaRPr lang="en-US"/>
        </a:p>
      </dgm:t>
    </dgm:pt>
    <dgm:pt modelId="{3F7F13DB-217D-4281-B6E0-09A98469733A}" type="pres">
      <dgm:prSet presAssocID="{20C80804-E4A3-4938-9114-3225AE77A584}" presName="root" presStyleCnt="0">
        <dgm:presLayoutVars>
          <dgm:dir/>
          <dgm:resizeHandles val="exact"/>
        </dgm:presLayoutVars>
      </dgm:prSet>
      <dgm:spPr/>
    </dgm:pt>
    <dgm:pt modelId="{D9DD0085-009E-4361-B14E-6C0AF85A0C37}" type="pres">
      <dgm:prSet presAssocID="{56E610AE-9579-41BB-8E5B-C5CD88212E4C}" presName="compNode" presStyleCnt="0"/>
      <dgm:spPr/>
    </dgm:pt>
    <dgm:pt modelId="{5FA685CF-4D11-48DB-8390-5444EFF7A7E1}" type="pres">
      <dgm:prSet presAssocID="{56E610AE-9579-41BB-8E5B-C5CD88212E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E967AF-1267-483D-8E0A-2C415C29ACD9}" type="pres">
      <dgm:prSet presAssocID="{56E610AE-9579-41BB-8E5B-C5CD88212E4C}" presName="spaceRect" presStyleCnt="0"/>
      <dgm:spPr/>
    </dgm:pt>
    <dgm:pt modelId="{B54A3BB4-26E5-46C7-AE71-044587C82125}" type="pres">
      <dgm:prSet presAssocID="{56E610AE-9579-41BB-8E5B-C5CD88212E4C}" presName="textRect" presStyleLbl="revTx" presStyleIdx="0" presStyleCnt="3">
        <dgm:presLayoutVars>
          <dgm:chMax val="1"/>
          <dgm:chPref val="1"/>
        </dgm:presLayoutVars>
      </dgm:prSet>
      <dgm:spPr/>
    </dgm:pt>
    <dgm:pt modelId="{7BD792AA-B13D-4ED0-B2E2-EDF5E2B2EE33}" type="pres">
      <dgm:prSet presAssocID="{9213A04F-C2F1-4BB1-A3FF-A62EC1BF293D}" presName="sibTrans" presStyleCnt="0"/>
      <dgm:spPr/>
    </dgm:pt>
    <dgm:pt modelId="{1868051C-1A4D-4F07-B4E9-3135E816E47E}" type="pres">
      <dgm:prSet presAssocID="{3BFA05F9-DAA2-4FCB-A8D5-6F33F75B6F25}" presName="compNode" presStyleCnt="0"/>
      <dgm:spPr/>
    </dgm:pt>
    <dgm:pt modelId="{C53EB148-EF2A-4E24-832A-E1AEAEFE38FD}" type="pres">
      <dgm:prSet presAssocID="{3BFA05F9-DAA2-4FCB-A8D5-6F33F75B6F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9E5F6A-DF89-48A1-BB9C-24E8D0A5C9AC}" type="pres">
      <dgm:prSet presAssocID="{3BFA05F9-DAA2-4FCB-A8D5-6F33F75B6F25}" presName="spaceRect" presStyleCnt="0"/>
      <dgm:spPr/>
    </dgm:pt>
    <dgm:pt modelId="{072DEB49-76AA-4ED1-B6D4-BC88373BBC81}" type="pres">
      <dgm:prSet presAssocID="{3BFA05F9-DAA2-4FCB-A8D5-6F33F75B6F25}" presName="textRect" presStyleLbl="revTx" presStyleIdx="1" presStyleCnt="3">
        <dgm:presLayoutVars>
          <dgm:chMax val="1"/>
          <dgm:chPref val="1"/>
        </dgm:presLayoutVars>
      </dgm:prSet>
      <dgm:spPr/>
    </dgm:pt>
    <dgm:pt modelId="{C410BCCB-AAE6-45AA-A009-5E01DE99757D}" type="pres">
      <dgm:prSet presAssocID="{159E5802-1EBA-4B31-AE15-D15A8B4CEBFC}" presName="sibTrans" presStyleCnt="0"/>
      <dgm:spPr/>
    </dgm:pt>
    <dgm:pt modelId="{56CE83C5-7146-442B-BC3A-CA050B36AB01}" type="pres">
      <dgm:prSet presAssocID="{EA7F9365-5E6A-4F44-9E0C-74108FB284AB}" presName="compNode" presStyleCnt="0"/>
      <dgm:spPr/>
    </dgm:pt>
    <dgm:pt modelId="{779C6C1B-96B3-49E4-BD0D-1C52DDF55FC1}" type="pres">
      <dgm:prSet presAssocID="{EA7F9365-5E6A-4F44-9E0C-74108FB284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C1856D3-5522-43D5-AE26-8B863465E316}" type="pres">
      <dgm:prSet presAssocID="{EA7F9365-5E6A-4F44-9E0C-74108FB284AB}" presName="spaceRect" presStyleCnt="0"/>
      <dgm:spPr/>
    </dgm:pt>
    <dgm:pt modelId="{21D469DA-8B96-4582-89CF-376EDFC79555}" type="pres">
      <dgm:prSet presAssocID="{EA7F9365-5E6A-4F44-9E0C-74108FB284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F8E111-1A63-4D56-A464-795445F9B5F8}" type="presOf" srcId="{3BFA05F9-DAA2-4FCB-A8D5-6F33F75B6F25}" destId="{072DEB49-76AA-4ED1-B6D4-BC88373BBC81}" srcOrd="0" destOrd="0" presId="urn:microsoft.com/office/officeart/2018/2/layout/IconLabelList"/>
    <dgm:cxn modelId="{1332873A-6BD3-48D9-86CC-1612D0EE815B}" type="presOf" srcId="{EA7F9365-5E6A-4F44-9E0C-74108FB284AB}" destId="{21D469DA-8B96-4582-89CF-376EDFC79555}" srcOrd="0" destOrd="0" presId="urn:microsoft.com/office/officeart/2018/2/layout/IconLabelList"/>
    <dgm:cxn modelId="{A6738C3C-6208-4BD3-92F1-0DEC54861897}" srcId="{20C80804-E4A3-4938-9114-3225AE77A584}" destId="{3BFA05F9-DAA2-4FCB-A8D5-6F33F75B6F25}" srcOrd="1" destOrd="0" parTransId="{9241F5B9-0EA9-4D1B-871E-8F7EE0B16BA8}" sibTransId="{159E5802-1EBA-4B31-AE15-D15A8B4CEBFC}"/>
    <dgm:cxn modelId="{25934341-A405-4074-9CD6-1F0A41E84907}" srcId="{20C80804-E4A3-4938-9114-3225AE77A584}" destId="{EA7F9365-5E6A-4F44-9E0C-74108FB284AB}" srcOrd="2" destOrd="0" parTransId="{235E5A3A-2DEA-4592-B26D-06AA38D44F4E}" sibTransId="{CEB00FBA-F4B3-411B-8AF2-98DD9BF9427A}"/>
    <dgm:cxn modelId="{49BD3B5A-732F-4301-83B7-8E25405AD74D}" type="presOf" srcId="{56E610AE-9579-41BB-8E5B-C5CD88212E4C}" destId="{B54A3BB4-26E5-46C7-AE71-044587C82125}" srcOrd="0" destOrd="0" presId="urn:microsoft.com/office/officeart/2018/2/layout/IconLabelList"/>
    <dgm:cxn modelId="{91860172-AE38-4435-8CD0-10C2E04F076B}" type="presOf" srcId="{20C80804-E4A3-4938-9114-3225AE77A584}" destId="{3F7F13DB-217D-4281-B6E0-09A98469733A}" srcOrd="0" destOrd="0" presId="urn:microsoft.com/office/officeart/2018/2/layout/IconLabelList"/>
    <dgm:cxn modelId="{237BF8C5-AF50-48FA-A5F2-95F3DE0500A7}" srcId="{20C80804-E4A3-4938-9114-3225AE77A584}" destId="{56E610AE-9579-41BB-8E5B-C5CD88212E4C}" srcOrd="0" destOrd="0" parTransId="{A4065886-B72D-45EC-B2EF-1C8233B30EB0}" sibTransId="{9213A04F-C2F1-4BB1-A3FF-A62EC1BF293D}"/>
    <dgm:cxn modelId="{4DD377FD-EF9F-4CAC-8549-3DC8BF4A8FAC}" type="presParOf" srcId="{3F7F13DB-217D-4281-B6E0-09A98469733A}" destId="{D9DD0085-009E-4361-B14E-6C0AF85A0C37}" srcOrd="0" destOrd="0" presId="urn:microsoft.com/office/officeart/2018/2/layout/IconLabelList"/>
    <dgm:cxn modelId="{0A76DAD6-5EBD-4890-B017-24F5027D3A14}" type="presParOf" srcId="{D9DD0085-009E-4361-B14E-6C0AF85A0C37}" destId="{5FA685CF-4D11-48DB-8390-5444EFF7A7E1}" srcOrd="0" destOrd="0" presId="urn:microsoft.com/office/officeart/2018/2/layout/IconLabelList"/>
    <dgm:cxn modelId="{1FE4C1B1-D830-4D8E-8E22-9717D3C639E4}" type="presParOf" srcId="{D9DD0085-009E-4361-B14E-6C0AF85A0C37}" destId="{4EE967AF-1267-483D-8E0A-2C415C29ACD9}" srcOrd="1" destOrd="0" presId="urn:microsoft.com/office/officeart/2018/2/layout/IconLabelList"/>
    <dgm:cxn modelId="{3080B0EF-53F7-4411-B35D-1C7D295E61B4}" type="presParOf" srcId="{D9DD0085-009E-4361-B14E-6C0AF85A0C37}" destId="{B54A3BB4-26E5-46C7-AE71-044587C82125}" srcOrd="2" destOrd="0" presId="urn:microsoft.com/office/officeart/2018/2/layout/IconLabelList"/>
    <dgm:cxn modelId="{16582466-CA10-46DA-BBC0-95532F2B2A2D}" type="presParOf" srcId="{3F7F13DB-217D-4281-B6E0-09A98469733A}" destId="{7BD792AA-B13D-4ED0-B2E2-EDF5E2B2EE33}" srcOrd="1" destOrd="0" presId="urn:microsoft.com/office/officeart/2018/2/layout/IconLabelList"/>
    <dgm:cxn modelId="{AF9723C5-3F49-489D-B6FB-E6B5D03E6E8E}" type="presParOf" srcId="{3F7F13DB-217D-4281-B6E0-09A98469733A}" destId="{1868051C-1A4D-4F07-B4E9-3135E816E47E}" srcOrd="2" destOrd="0" presId="urn:microsoft.com/office/officeart/2018/2/layout/IconLabelList"/>
    <dgm:cxn modelId="{E6CEE558-F7EB-4DE7-A3CB-7636F35C9351}" type="presParOf" srcId="{1868051C-1A4D-4F07-B4E9-3135E816E47E}" destId="{C53EB148-EF2A-4E24-832A-E1AEAEFE38FD}" srcOrd="0" destOrd="0" presId="urn:microsoft.com/office/officeart/2018/2/layout/IconLabelList"/>
    <dgm:cxn modelId="{48C902D8-54AC-42E1-9225-926009DB2F27}" type="presParOf" srcId="{1868051C-1A4D-4F07-B4E9-3135E816E47E}" destId="{609E5F6A-DF89-48A1-BB9C-24E8D0A5C9AC}" srcOrd="1" destOrd="0" presId="urn:microsoft.com/office/officeart/2018/2/layout/IconLabelList"/>
    <dgm:cxn modelId="{30FA7E4E-7640-42DA-BB71-016DD047BC9A}" type="presParOf" srcId="{1868051C-1A4D-4F07-B4E9-3135E816E47E}" destId="{072DEB49-76AA-4ED1-B6D4-BC88373BBC81}" srcOrd="2" destOrd="0" presId="urn:microsoft.com/office/officeart/2018/2/layout/IconLabelList"/>
    <dgm:cxn modelId="{0421E4A5-1252-47E3-89D4-E2BD74ACACD6}" type="presParOf" srcId="{3F7F13DB-217D-4281-B6E0-09A98469733A}" destId="{C410BCCB-AAE6-45AA-A009-5E01DE99757D}" srcOrd="3" destOrd="0" presId="urn:microsoft.com/office/officeart/2018/2/layout/IconLabelList"/>
    <dgm:cxn modelId="{7B8F3D0F-790C-49A6-B35C-F817718CB624}" type="presParOf" srcId="{3F7F13DB-217D-4281-B6E0-09A98469733A}" destId="{56CE83C5-7146-442B-BC3A-CA050B36AB01}" srcOrd="4" destOrd="0" presId="urn:microsoft.com/office/officeart/2018/2/layout/IconLabelList"/>
    <dgm:cxn modelId="{D080BA36-FF7D-4E1D-8575-26B63126EAAE}" type="presParOf" srcId="{56CE83C5-7146-442B-BC3A-CA050B36AB01}" destId="{779C6C1B-96B3-49E4-BD0D-1C52DDF55FC1}" srcOrd="0" destOrd="0" presId="urn:microsoft.com/office/officeart/2018/2/layout/IconLabelList"/>
    <dgm:cxn modelId="{03B27D48-87DE-4F34-B8E8-A644C81D6763}" type="presParOf" srcId="{56CE83C5-7146-442B-BC3A-CA050B36AB01}" destId="{AC1856D3-5522-43D5-AE26-8B863465E316}" srcOrd="1" destOrd="0" presId="urn:microsoft.com/office/officeart/2018/2/layout/IconLabelList"/>
    <dgm:cxn modelId="{589D7744-91B9-44ED-9AE2-D2E62925B6CA}" type="presParOf" srcId="{56CE83C5-7146-442B-BC3A-CA050B36AB01}" destId="{21D469DA-8B96-4582-89CF-376EDFC795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A2D31-2F3A-4160-86E0-AF6E3708774E}">
      <dsp:nvSpPr>
        <dsp:cNvPr id="0" name=""/>
        <dsp:cNvSpPr/>
      </dsp:nvSpPr>
      <dsp:spPr>
        <a:xfrm>
          <a:off x="1747800" y="5322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A1980-640E-42E9-9D2F-1D78A08FDE9F}">
      <dsp:nvSpPr>
        <dsp:cNvPr id="0" name=""/>
        <dsp:cNvSpPr/>
      </dsp:nvSpPr>
      <dsp:spPr>
        <a:xfrm>
          <a:off x="559800" y="2970287"/>
          <a:ext cx="432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dynamic landscape of the financial sector, individuals ranging from finance professionals to newcomers often face challenges in accessing reliable and personalized guidance.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9800" y="2970287"/>
        <a:ext cx="4320000" cy="855000"/>
      </dsp:txXfrm>
    </dsp:sp>
    <dsp:sp modelId="{9553FB58-0D99-482C-A8ED-A14A55E29608}">
      <dsp:nvSpPr>
        <dsp:cNvPr id="0" name=""/>
        <dsp:cNvSpPr/>
      </dsp:nvSpPr>
      <dsp:spPr>
        <a:xfrm>
          <a:off x="6823800" y="5322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EE109-9B52-4FE7-80A3-8FF7430E8C1F}">
      <dsp:nvSpPr>
        <dsp:cNvPr id="0" name=""/>
        <dsp:cNvSpPr/>
      </dsp:nvSpPr>
      <dsp:spPr>
        <a:xfrm>
          <a:off x="5635800" y="2970287"/>
          <a:ext cx="432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absence can be addressed by the bot created by generative AI technology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635800" y="2970287"/>
        <a:ext cx="4320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685CF-4D11-48DB-8390-5444EFF7A7E1}">
      <dsp:nvSpPr>
        <dsp:cNvPr id="0" name=""/>
        <dsp:cNvSpPr/>
      </dsp:nvSpPr>
      <dsp:spPr>
        <a:xfrm>
          <a:off x="1099641" y="820034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A3BB4-26E5-46C7-AE71-044587C82125}">
      <dsp:nvSpPr>
        <dsp:cNvPr id="0" name=""/>
        <dsp:cNvSpPr/>
      </dsp:nvSpPr>
      <dsp:spPr>
        <a:xfrm>
          <a:off x="316987" y="2453875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Falcon 7B Open Source LLM is used (Attention all you need architecture)</a:t>
          </a:r>
        </a:p>
      </dsp:txBody>
      <dsp:txXfrm>
        <a:off x="316987" y="2453875"/>
        <a:ext cx="2846016" cy="720000"/>
      </dsp:txXfrm>
    </dsp:sp>
    <dsp:sp modelId="{C53EB148-EF2A-4E24-832A-E1AEAEFE38FD}">
      <dsp:nvSpPr>
        <dsp:cNvPr id="0" name=""/>
        <dsp:cNvSpPr/>
      </dsp:nvSpPr>
      <dsp:spPr>
        <a:xfrm>
          <a:off x="4443710" y="820034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DEB49-76AA-4ED1-B6D4-BC88373BBC81}">
      <dsp:nvSpPr>
        <dsp:cNvPr id="0" name=""/>
        <dsp:cNvSpPr/>
      </dsp:nvSpPr>
      <dsp:spPr>
        <a:xfrm>
          <a:off x="3661055" y="2453875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is used to fine-tune the model</a:t>
          </a:r>
        </a:p>
      </dsp:txBody>
      <dsp:txXfrm>
        <a:off x="3661055" y="2453875"/>
        <a:ext cx="2846016" cy="720000"/>
      </dsp:txXfrm>
    </dsp:sp>
    <dsp:sp modelId="{779C6C1B-96B3-49E4-BD0D-1C52DDF55FC1}">
      <dsp:nvSpPr>
        <dsp:cNvPr id="0" name=""/>
        <dsp:cNvSpPr/>
      </dsp:nvSpPr>
      <dsp:spPr>
        <a:xfrm>
          <a:off x="7787779" y="820034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469DA-8B96-4582-89CF-376EDFC79555}">
      <dsp:nvSpPr>
        <dsp:cNvPr id="0" name=""/>
        <dsp:cNvSpPr/>
      </dsp:nvSpPr>
      <dsp:spPr>
        <a:xfrm>
          <a:off x="7005124" y="2453875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PEFT and Q-LORA config are used for efficient training</a:t>
          </a:r>
        </a:p>
      </dsp:txBody>
      <dsp:txXfrm>
        <a:off x="7005124" y="2453875"/>
        <a:ext cx="28460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16F41-8EF3-AB42-BD96-4316EDD0F40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84D7-4197-444D-A749-68895949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084D7-4197-444D-A749-6889594912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6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yellow robot with two eyes&#10;&#10;Description automatically generated">
            <a:extLst>
              <a:ext uri="{FF2B5EF4-FFF2-40B4-BE49-F238E27FC236}">
                <a16:creationId xmlns:a16="http://schemas.microsoft.com/office/drawing/2014/main" id="{78965F0E-832B-3547-7D5C-A1167031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CF544-8BB6-E295-2AE9-C3427A7BB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07CC2-7BBE-8A2B-5BC0-92C86CB8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UMBC DS-606, 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Supervisor - Dr. </a:t>
            </a:r>
            <a:r>
              <a:rPr lang="en-US" sz="1700" dirty="0" err="1"/>
              <a:t>Chaojie</a:t>
            </a:r>
            <a:r>
              <a:rPr lang="en-US" sz="1700" dirty="0"/>
              <a:t> Wang</a:t>
            </a:r>
            <a:br>
              <a:rPr lang="en-US" sz="1700" dirty="0"/>
            </a:br>
            <a:r>
              <a:rPr lang="en-US" sz="1700" dirty="0"/>
              <a:t>Presenter - Pooja Kangokar Pranesh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4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4C9A-4615-9B3D-2E93-CFF3798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1EEB0D-6920-6D7E-7E14-EABB7CC8E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1" y="2378150"/>
            <a:ext cx="7143752" cy="3236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92331-BED9-91FD-EBC4-77AB35604D76}"/>
              </a:ext>
            </a:extLst>
          </p:cNvPr>
          <p:cNvSpPr txBox="1"/>
          <p:nvPr/>
        </p:nvSpPr>
        <p:spPr>
          <a:xfrm>
            <a:off x="342900" y="3073239"/>
            <a:ext cx="4114800" cy="21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descent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cut in the middle – context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epochs more detailed answers</a:t>
            </a:r>
          </a:p>
        </p:txBody>
      </p:sp>
    </p:spTree>
    <p:extLst>
      <p:ext uri="{BB962C8B-B14F-4D97-AF65-F5344CB8AC3E}">
        <p14:creationId xmlns:p14="http://schemas.microsoft.com/office/powerpoint/2010/main" val="11189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CF17-DB01-539C-F856-1773065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4625-0DFA-1A91-0B05-F86B726C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length correctness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memory capabilities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with more data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074" name="Picture 2" descr="The work of the future | MIT Technology Review">
            <a:extLst>
              <a:ext uri="{FF2B5EF4-FFF2-40B4-BE49-F238E27FC236}">
                <a16:creationId xmlns:a16="http://schemas.microsoft.com/office/drawing/2014/main" id="{CEA7AE4F-A4E4-1F2E-1FBD-855412F44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r="34749"/>
          <a:stretch/>
        </p:blipFill>
        <p:spPr bwMode="auto">
          <a:xfrm>
            <a:off x="7494066" y="1280388"/>
            <a:ext cx="4237686" cy="422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8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6,100+ Thank You Card Illustrations, Royalty-Free Vector Graphics &amp; Clip  Art - iStock | Thank you, Thank you note, Greeting card">
            <a:extLst>
              <a:ext uri="{FF2B5EF4-FFF2-40B4-BE49-F238E27FC236}">
                <a16:creationId xmlns:a16="http://schemas.microsoft.com/office/drawing/2014/main" id="{41DAB74D-5834-8783-492B-557733CD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209842"/>
            <a:ext cx="6702552" cy="35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78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9CA9F-8E0C-2BFF-4138-FC2C7C62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66AF0-58A7-6663-C4A0-58BC8C170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22589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08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5 Inspiring Chatbot Examples from Top Brands | Sprinklr">
            <a:extLst>
              <a:ext uri="{FF2B5EF4-FFF2-40B4-BE49-F238E27FC236}">
                <a16:creationId xmlns:a16="http://schemas.microsoft.com/office/drawing/2014/main" id="{D766A96B-8ED1-EDD8-CE03-15499A721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3" b="-1"/>
          <a:stretch/>
        </p:blipFill>
        <p:spPr bwMode="auto">
          <a:xfrm>
            <a:off x="3249827" y="321286"/>
            <a:ext cx="894217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0354E-8A04-8360-E1E4-31F78015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What is Generative AI?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5E36-5E44-0B04-CCE8-3CA9EEC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refers to deep-learning models that can take raw data — say, all of Wikipedia or the collected work knowledge — and “learn” to generate statistically probable outputs when prompted.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2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AE0A2-7ED7-ECC0-0AB2-55193C7E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0746F-8338-C2CA-119F-ABECFD42DBD6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size: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31.3 MB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shape: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(44341, 3)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Column: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8FCE8-5FEC-20E6-4F38-D0067D3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2466949"/>
            <a:ext cx="6922008" cy="20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424E-EBBF-E7B7-F66B-9FFEDF3C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- 1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664AACA3-8CAA-4BC3-E2BE-EE60A42B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85" y="2150378"/>
            <a:ext cx="3277019" cy="33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t text">
            <a:extLst>
              <a:ext uri="{FF2B5EF4-FFF2-40B4-BE49-F238E27FC236}">
                <a16:creationId xmlns:a16="http://schemas.microsoft.com/office/drawing/2014/main" id="{6D31038C-B6F1-0D6A-4EA8-01569A9F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89" y="2128204"/>
            <a:ext cx="3373025" cy="34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91A552-3BD1-BCE2-519C-AE4CB116CB4D}"/>
              </a:ext>
            </a:extLst>
          </p:cNvPr>
          <p:cNvSpPr txBox="1"/>
          <p:nvPr/>
        </p:nvSpPr>
        <p:spPr>
          <a:xfrm>
            <a:off x="1115568" y="2711594"/>
            <a:ext cx="3121367" cy="795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lnSpc>
                <a:spcPct val="150000"/>
              </a:lnSpc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 check indicates </a:t>
            </a:r>
            <a:br>
              <a:rPr lang="en-US" sz="162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2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data is ‘</a:t>
            </a:r>
            <a:r>
              <a:rPr lang="en-US" sz="1620" b="1" kern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UNBAISED</a:t>
            </a:r>
            <a:r>
              <a:rPr lang="en-US" sz="162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424E-EBBF-E7B7-F66B-9FFEDF3C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- 2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1A552-3BD1-BCE2-519C-AE4CB116CB4D}"/>
              </a:ext>
            </a:extLst>
          </p:cNvPr>
          <p:cNvSpPr txBox="1"/>
          <p:nvPr/>
        </p:nvSpPr>
        <p:spPr>
          <a:xfrm>
            <a:off x="897347" y="2743274"/>
            <a:ext cx="3332964" cy="950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words indicate</a:t>
            </a:r>
          </a:p>
          <a:p>
            <a:pPr defTabSz="822960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data is specific to finance.</a:t>
            </a:r>
          </a:p>
        </p:txBody>
      </p:sp>
      <p:pic>
        <p:nvPicPr>
          <p:cNvPr id="5122" name="Picture 2" descr="alt text">
            <a:extLst>
              <a:ext uri="{FF2B5EF4-FFF2-40B4-BE49-F238E27FC236}">
                <a16:creationId xmlns:a16="http://schemas.microsoft.com/office/drawing/2014/main" id="{DAC2D150-6B15-E37C-0AF5-58061ABD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55" y="2183341"/>
            <a:ext cx="3372731" cy="30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lt text">
            <a:extLst>
              <a:ext uri="{FF2B5EF4-FFF2-40B4-BE49-F238E27FC236}">
                <a16:creationId xmlns:a16="http://schemas.microsoft.com/office/drawing/2014/main" id="{3F98CFFE-5EE8-D9A3-D41F-B49614FE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2" y="2246336"/>
            <a:ext cx="3558519" cy="28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A4A8-C618-B3FD-6BE6-6DCA3372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Journey of GenAI Model’s</a:t>
            </a:r>
          </a:p>
        </p:txBody>
      </p:sp>
      <p:pic>
        <p:nvPicPr>
          <p:cNvPr id="2050" name="Picture 2" descr="Understanding Transformer model architectures - Practical Artificial  Intelligence">
            <a:extLst>
              <a:ext uri="{FF2B5EF4-FFF2-40B4-BE49-F238E27FC236}">
                <a16:creationId xmlns:a16="http://schemas.microsoft.com/office/drawing/2014/main" id="{AED65D99-19BE-3629-76F2-43C5D90A96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825" y="630936"/>
            <a:ext cx="3943052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B9AB2-8EBC-A98A-7C0D-BB86F5D69798}"/>
              </a:ext>
            </a:extLst>
          </p:cNvPr>
          <p:cNvSpPr txBox="1"/>
          <p:nvPr/>
        </p:nvSpPr>
        <p:spPr>
          <a:xfrm>
            <a:off x="5356861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NLP Algorithms with labelled data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– didn’t work for long sentences (memory loss)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– It might work for ~100 words but not ~1000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– Attention Is All You Need!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A07CC-CF73-BCE8-967A-0C022B32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2FD096-481B-75F8-992B-27E622042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90676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6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2127D-8854-01C0-D785-9C9AB83E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20240"/>
            <a:ext cx="6268770" cy="69494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Challenges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3A7C-9C1A-8000-3782-B926C57E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needs GPU capabilities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Testing 7B model with 2 epochs on A100 GPU costs ~$200 just for fine-tuning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also requires higher RAM power.</a:t>
            </a:r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2FDCA4D8-A8B5-12CC-78B9-00F5ADED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5" r="20264" b="-1"/>
          <a:stretch/>
        </p:blipFill>
        <p:spPr>
          <a:xfrm>
            <a:off x="7779985" y="601133"/>
            <a:ext cx="3665848" cy="55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43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{7F97A4D6-BA74-3549-9DC6-340198B58361}tf10001069</Template>
  <TotalTime>1570</TotalTime>
  <Words>287</Words>
  <Application>Microsoft Macintosh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Times New Roman</vt:lpstr>
      <vt:lpstr>AccentBoxVTI</vt:lpstr>
      <vt:lpstr>Fin-bot</vt:lpstr>
      <vt:lpstr>Problem Statement</vt:lpstr>
      <vt:lpstr>What is Generative AI?</vt:lpstr>
      <vt:lpstr>Dataset</vt:lpstr>
      <vt:lpstr>EDA - 1</vt:lpstr>
      <vt:lpstr>EDA - 2</vt:lpstr>
      <vt:lpstr>Journey of GenAI Model’s</vt:lpstr>
      <vt:lpstr>Model</vt:lpstr>
      <vt:lpstr>Computational Challenges</vt:lpstr>
      <vt:lpstr>Results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Fin-bot</dc:title>
  <dc:creator>Pooja Kangokar Pranesh</dc:creator>
  <cp:lastModifiedBy>Pooja Kangokar Pranesh</cp:lastModifiedBy>
  <cp:revision>42</cp:revision>
  <dcterms:created xsi:type="dcterms:W3CDTF">2023-11-18T17:19:38Z</dcterms:created>
  <dcterms:modified xsi:type="dcterms:W3CDTF">2023-12-17T18:51:39Z</dcterms:modified>
</cp:coreProperties>
</file>