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88" r:id="rId6"/>
    <p:sldId id="260" r:id="rId7"/>
    <p:sldId id="289" r:id="rId8"/>
    <p:sldId id="264" r:id="rId9"/>
    <p:sldId id="291" r:id="rId10"/>
    <p:sldId id="292" r:id="rId11"/>
    <p:sldId id="262" r:id="rId12"/>
    <p:sldId id="293" r:id="rId13"/>
    <p:sldId id="295" r:id="rId14"/>
    <p:sldId id="297" r:id="rId15"/>
    <p:sldId id="298" r:id="rId16"/>
    <p:sldId id="303" r:id="rId17"/>
    <p:sldId id="30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2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174F9-53FC-4597-97FA-C27D26622004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96783-6565-4316-BE8F-95E0C976D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88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96783-6565-4316-BE8F-95E0C976D4D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78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4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3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9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3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1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5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6117"/>
            <a:ext cx="3008313" cy="1081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86118"/>
            <a:ext cx="5111750" cy="54479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8168"/>
            <a:ext cx="3008313" cy="4366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9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29704"/>
            <a:ext cx="8229600" cy="419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D96B-75CA-1841-90D5-B18FC898F67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72563" y="6356350"/>
            <a:ext cx="1094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9" name="Picture 8" descr="corner-element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56155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35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TA-606-2023-FALL-MONDAY/Sirangi_Aditya/blob/main/DO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1232"/>
            <a:ext cx="7772400" cy="1470025"/>
          </a:xfrm>
        </p:spPr>
        <p:txBody>
          <a:bodyPr/>
          <a:lstStyle/>
          <a:p>
            <a:r>
              <a:rPr lang="en-US" spc="-320" dirty="0"/>
              <a:t>Default </a:t>
            </a:r>
            <a:r>
              <a:rPr lang="en-US" spc="-290" dirty="0"/>
              <a:t>of </a:t>
            </a:r>
            <a:r>
              <a:rPr lang="en-US" spc="-994" dirty="0"/>
              <a:t>      </a:t>
            </a:r>
            <a:r>
              <a:rPr lang="en-US" spc="-310" dirty="0"/>
              <a:t>Credit Card Clients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Submitted to </a:t>
            </a:r>
          </a:p>
          <a:p>
            <a:r>
              <a:rPr lang="en-US" dirty="0">
                <a:solidFill>
                  <a:schemeClr val="tx1"/>
                </a:solidFill>
              </a:rPr>
              <a:t>Professor Dr. </a:t>
            </a:r>
            <a:r>
              <a:rPr lang="en-US" dirty="0" err="1">
                <a:solidFill>
                  <a:schemeClr val="tx1"/>
                </a:solidFill>
              </a:rPr>
              <a:t>Chaojie</a:t>
            </a:r>
            <a:r>
              <a:rPr lang="en-US" dirty="0">
                <a:solidFill>
                  <a:schemeClr val="tx1"/>
                </a:solidFill>
              </a:rPr>
              <a:t>  Wang</a:t>
            </a:r>
          </a:p>
          <a:p>
            <a:r>
              <a:rPr lang="en-US" dirty="0">
                <a:solidFill>
                  <a:schemeClr val="tx1"/>
                </a:solidFill>
              </a:rPr>
              <a:t>By Aditya Sirangi</a:t>
            </a:r>
          </a:p>
        </p:txBody>
      </p:sp>
    </p:spTree>
    <p:extLst>
      <p:ext uri="{BB962C8B-B14F-4D97-AF65-F5344CB8AC3E}">
        <p14:creationId xmlns:p14="http://schemas.microsoft.com/office/powerpoint/2010/main" val="302691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BE26-4476-8F52-7BC4-6B028934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Average Balance &amp; Payment Overtime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1C2987DE-A221-EBBC-450C-BCAF7324F50C}"/>
              </a:ext>
            </a:extLst>
          </p:cNvPr>
          <p:cNvSpPr/>
          <p:nvPr/>
        </p:nvSpPr>
        <p:spPr>
          <a:xfrm>
            <a:off x="456565" y="2814603"/>
            <a:ext cx="4115435" cy="26352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87CBB73A-2A10-6F40-B5A8-8F34BD3B81AC}"/>
              </a:ext>
            </a:extLst>
          </p:cNvPr>
          <p:cNvSpPr/>
          <p:nvPr/>
        </p:nvSpPr>
        <p:spPr>
          <a:xfrm>
            <a:off x="4710302" y="2814603"/>
            <a:ext cx="4214242" cy="2635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9341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05EB-EA54-221E-521D-E5114C5D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pc="-5" dirty="0"/>
              <a:t>Handling  </a:t>
            </a:r>
            <a:r>
              <a:rPr lang="en-US" sz="2800" spc="-110" dirty="0"/>
              <a:t>Imbalances i</a:t>
            </a:r>
            <a:r>
              <a:rPr lang="en-US" sz="2800" spc="-700" dirty="0"/>
              <a:t>n</a:t>
            </a:r>
            <a:r>
              <a:rPr lang="en-US" sz="2800" spc="-80" dirty="0"/>
              <a:t> </a:t>
            </a:r>
            <a:r>
              <a:rPr lang="en-US" sz="2800" spc="-120" dirty="0"/>
              <a:t> </a:t>
            </a:r>
            <a:r>
              <a:rPr lang="en-US" sz="2800" spc="-25" dirty="0"/>
              <a:t>dataset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D2A21-ABF2-2D5C-AB11-B06D0DFE41A8}"/>
              </a:ext>
            </a:extLst>
          </p:cNvPr>
          <p:cNvSpPr txBox="1"/>
          <p:nvPr/>
        </p:nvSpPr>
        <p:spPr>
          <a:xfrm>
            <a:off x="853440" y="2268284"/>
            <a:ext cx="6004560" cy="781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1800" spc="-5" dirty="0">
                <a:latin typeface="Trebuchet MS"/>
                <a:cs typeface="Trebuchet MS"/>
              </a:rPr>
              <a:t>Oversampling</a:t>
            </a:r>
            <a:endParaRPr lang="en-US" sz="1800" dirty="0">
              <a:latin typeface="Trebuchet MS"/>
              <a:cs typeface="Trebuchet MS"/>
            </a:endParaRPr>
          </a:p>
          <a:p>
            <a:pPr marL="240665" marR="5080" indent="-228600">
              <a:lnSpc>
                <a:spcPts val="2400"/>
              </a:lnSpc>
              <a:spcBef>
                <a:spcPts val="9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1800" spc="-110" dirty="0">
                <a:latin typeface="Trebuchet MS"/>
                <a:cs typeface="Trebuchet MS"/>
              </a:rPr>
              <a:t>Synthetic Minority </a:t>
            </a:r>
            <a:r>
              <a:rPr lang="en-US" sz="1800" spc="-130" dirty="0">
                <a:latin typeface="Trebuchet MS"/>
                <a:cs typeface="Trebuchet MS"/>
              </a:rPr>
              <a:t>Over-sampling  </a:t>
            </a:r>
            <a:r>
              <a:rPr lang="en-US" sz="1800" spc="-25" dirty="0">
                <a:latin typeface="Trebuchet MS"/>
                <a:cs typeface="Trebuchet MS"/>
              </a:rPr>
              <a:t>Technique</a:t>
            </a:r>
            <a:r>
              <a:rPr lang="en-US" sz="1800" spc="-265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(SMOTE)</a:t>
            </a:r>
            <a:endParaRPr lang="en-US"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8968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F13D-3268-A0DC-4526-4FEA42F6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Proposed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DB320-42AB-83E0-D60D-82990B6B89F7}"/>
              </a:ext>
            </a:extLst>
          </p:cNvPr>
          <p:cNvSpPr txBox="1"/>
          <p:nvPr/>
        </p:nvSpPr>
        <p:spPr>
          <a:xfrm>
            <a:off x="902208" y="1645920"/>
            <a:ext cx="7784592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spc="-135" dirty="0"/>
              <a:t>We</a:t>
            </a:r>
            <a:r>
              <a:rPr lang="en-US" sz="2000" spc="-565" dirty="0"/>
              <a:t> </a:t>
            </a:r>
            <a:r>
              <a:rPr lang="en-US" sz="2000" spc="-100" dirty="0"/>
              <a:t>have</a:t>
            </a:r>
            <a:r>
              <a:rPr lang="en-US" sz="2000" spc="-490" dirty="0"/>
              <a:t> </a:t>
            </a:r>
            <a:r>
              <a:rPr lang="en-US" sz="2000" spc="-85" dirty="0"/>
              <a:t>implemented</a:t>
            </a:r>
            <a:r>
              <a:rPr lang="en-US" sz="2000" spc="-490" dirty="0"/>
              <a:t> </a:t>
            </a:r>
            <a:r>
              <a:rPr lang="en-US" sz="2000" spc="-75" dirty="0"/>
              <a:t>the</a:t>
            </a:r>
            <a:r>
              <a:rPr lang="en-US" sz="2000" spc="-490" dirty="0"/>
              <a:t> </a:t>
            </a:r>
            <a:r>
              <a:rPr lang="en-US" sz="2000" spc="-80" dirty="0"/>
              <a:t>following</a:t>
            </a:r>
            <a:r>
              <a:rPr lang="en-US" sz="2000" spc="-505" dirty="0"/>
              <a:t> </a:t>
            </a:r>
            <a:r>
              <a:rPr lang="en-US" sz="2000" spc="-85" dirty="0"/>
              <a:t>machine </a:t>
            </a:r>
            <a:r>
              <a:rPr lang="en-US" sz="2000" spc="25" dirty="0"/>
              <a:t>learning models to solve the classification </a:t>
            </a:r>
            <a:r>
              <a:rPr lang="en-US" sz="2000" dirty="0"/>
              <a:t>problem</a:t>
            </a:r>
            <a:r>
              <a:rPr lang="en-US" sz="2000" spc="-560" dirty="0"/>
              <a:t> </a:t>
            </a:r>
            <a:r>
              <a:rPr lang="en-US" sz="2000" dirty="0"/>
              <a:t>of</a:t>
            </a:r>
            <a:r>
              <a:rPr lang="en-US" sz="2000" spc="-565" dirty="0"/>
              <a:t> </a:t>
            </a:r>
            <a:r>
              <a:rPr lang="en-US" sz="2000" spc="15" dirty="0"/>
              <a:t>Default of</a:t>
            </a:r>
            <a:r>
              <a:rPr lang="en-US" sz="2000" spc="-555" dirty="0"/>
              <a:t> </a:t>
            </a:r>
            <a:r>
              <a:rPr lang="en-US" sz="2000" spc="-10" dirty="0"/>
              <a:t>Credit</a:t>
            </a:r>
            <a:r>
              <a:rPr lang="en-US" sz="2000" spc="-565" dirty="0"/>
              <a:t> </a:t>
            </a:r>
            <a:r>
              <a:rPr lang="en-US" sz="2000" spc="-20" dirty="0"/>
              <a:t>Card</a:t>
            </a:r>
            <a:r>
              <a:rPr lang="en-US" sz="2000" spc="-580" dirty="0"/>
              <a:t> </a:t>
            </a:r>
            <a:r>
              <a:rPr lang="en-US" sz="2000" spc="-5" dirty="0"/>
              <a:t>clients.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They are: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Logistic Regression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Neural Networks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Mixed Naive Bayes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Support Vector Machines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8021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7003-AC08-0AE5-8115-3B9B404C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Logistic Regression Model Performance</a:t>
            </a:r>
          </a:p>
        </p:txBody>
      </p:sp>
      <p:pic>
        <p:nvPicPr>
          <p:cNvPr id="7" name="Picture 6" descr="A graph with a blue line&#10;&#10;Description automatically generated">
            <a:extLst>
              <a:ext uri="{FF2B5EF4-FFF2-40B4-BE49-F238E27FC236}">
                <a16:creationId xmlns:a16="http://schemas.microsoft.com/office/drawing/2014/main" id="{94A777D8-9431-5543-D8C4-292E20876E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1115" b="-7289"/>
          <a:stretch/>
        </p:blipFill>
        <p:spPr>
          <a:xfrm>
            <a:off x="1739581" y="3192623"/>
            <a:ext cx="6005080" cy="3840813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58744731-353F-72E0-AA89-3692767F7C3E}"/>
              </a:ext>
            </a:extLst>
          </p:cNvPr>
          <p:cNvSpPr/>
          <p:nvPr/>
        </p:nvSpPr>
        <p:spPr>
          <a:xfrm>
            <a:off x="2013585" y="1559847"/>
            <a:ext cx="5116830" cy="15862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2431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E4BE-EE88-1E9E-FFA5-94FFEE15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pc="-10" dirty="0"/>
              <a:t>Mixed Naive bayes </a:t>
            </a:r>
            <a:r>
              <a:rPr lang="en-US" sz="2800" dirty="0"/>
              <a:t>Model Performance</a:t>
            </a: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DF89AA6F-8823-B782-579B-A586471DB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633" y="1744971"/>
            <a:ext cx="5806733" cy="449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4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144F-865F-5373-01F1-CC1BFC46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Neural Networks Model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00C09C-266D-F29B-7284-613E44246CCE}"/>
              </a:ext>
            </a:extLst>
          </p:cNvPr>
          <p:cNvSpPr txBox="1"/>
          <p:nvPr/>
        </p:nvSpPr>
        <p:spPr>
          <a:xfrm>
            <a:off x="914400" y="1744971"/>
            <a:ext cx="5711952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Below parameters decided  tuned parameters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Activation function:  Rectified Linear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Unit(</a:t>
            </a:r>
            <a:r>
              <a:rPr lang="en-US" dirty="0" err="1"/>
              <a:t>ReLU</a:t>
            </a:r>
            <a:r>
              <a:rPr lang="en-US" dirty="0"/>
              <a:t>)	and Sigmoid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SGD: </a:t>
            </a:r>
            <a:r>
              <a:rPr lang="en-US" dirty="0" err="1"/>
              <a:t>adam</a:t>
            </a: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Epochs: 1000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 layer : 26, Hidden layer :  2, Output: 1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F0199AA-4D44-ED5F-4076-C9D8C0042CAD}"/>
              </a:ext>
            </a:extLst>
          </p:cNvPr>
          <p:cNvSpPr/>
          <p:nvPr/>
        </p:nvSpPr>
        <p:spPr>
          <a:xfrm>
            <a:off x="914400" y="4615561"/>
            <a:ext cx="7595616" cy="164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327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F53F8D-90B7-6315-3204-4E8C3BF6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949D0-4B16-8533-5364-3C83BF9A2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9704"/>
            <a:ext cx="8229600" cy="4196459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As we consider Recall as our main performance metric, we observe that it has obtained a value of 0.770 which is better than the other models' results and took less time.</a:t>
            </a:r>
          </a:p>
          <a:p>
            <a:r>
              <a:rPr lang="en-US" sz="3000" dirty="0"/>
              <a:t>For the Neural networks and Support vector machines, we can further tune the hyperparameters for better accuracy and recall values.</a:t>
            </a:r>
          </a:p>
          <a:p>
            <a:r>
              <a:rPr lang="en-US" sz="3000" dirty="0"/>
              <a:t>We would like to propose the mixed naïve Bayes as our best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78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A2BD-62BE-DBD1-9878-34CFDBAC0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4954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8638-50C9-B86E-419A-C8E54672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6A1A0-5E99-2023-4B97-834F1987E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Financial institutions, notably banks, have a pivotal role in delivering essential financial services to the public.</a:t>
            </a:r>
          </a:p>
          <a:p>
            <a:endParaRPr lang="en-US" sz="2000" dirty="0"/>
          </a:p>
          <a:p>
            <a:r>
              <a:rPr lang="en-US" sz="2000" dirty="0"/>
              <a:t>The challenge lies in financial institutions, particularly banks, maintaining integrity and minimizing risks by improving credit scoring methods. A pressing need exists for precision in assessing creditworthiness to enhance risk management and ensure financial stability.</a:t>
            </a:r>
          </a:p>
        </p:txBody>
      </p:sp>
    </p:spTree>
    <p:extLst>
      <p:ext uri="{BB962C8B-B14F-4D97-AF65-F5344CB8AC3E}">
        <p14:creationId xmlns:p14="http://schemas.microsoft.com/office/powerpoint/2010/main" val="376132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09B0-F35F-820E-F5E1-D059B36F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265C9-8C1F-2DA0-0946-DDD43D9A2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1. The model employs diverse factors to predict customer behavior, distinguishing between potential defaulters and non-defaulters for the upcoming month.</a:t>
            </a:r>
          </a:p>
          <a:p>
            <a:endParaRPr lang="en-US" sz="2000" dirty="0"/>
          </a:p>
          <a:p>
            <a:r>
              <a:rPr lang="en-US" sz="2000" dirty="0"/>
              <a:t>2. The primary objective is to assess clients' ability to fulfill credit obligations in the subsequent month</a:t>
            </a:r>
          </a:p>
          <a:p>
            <a:endParaRPr lang="en-US" sz="2000" dirty="0"/>
          </a:p>
          <a:p>
            <a:r>
              <a:rPr lang="en-US" sz="2000" dirty="0"/>
              <a:t>3. The model aims to evaluate the timely payment capability of customers.</a:t>
            </a:r>
          </a:p>
        </p:txBody>
      </p:sp>
    </p:spTree>
    <p:extLst>
      <p:ext uri="{BB962C8B-B14F-4D97-AF65-F5344CB8AC3E}">
        <p14:creationId xmlns:p14="http://schemas.microsoft.com/office/powerpoint/2010/main" val="281260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A573-3536-24AB-29A3-EA0EA769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086A-8C8D-1C76-6D6D-D27CA9BE2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18" y="1523820"/>
            <a:ext cx="8178282" cy="4306694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Reference: </a:t>
            </a:r>
            <a:r>
              <a:rPr lang="en-US" sz="1600" b="0" i="0" u="sng" dirty="0">
                <a:effectLst/>
                <a:latin typeface="-apple-system"/>
                <a:hlinkClick r:id="rId2"/>
              </a:rPr>
              <a:t>https://archive.ics.uci.edu/dataset/350/default+of+credit+card+clients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credit card company has acquired information on 30,000 clients.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includes data on 25 variables, including demographic information.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5B03A-897E-9BE3-0C68-1120656F8CEF}"/>
              </a:ext>
            </a:extLst>
          </p:cNvPr>
          <p:cNvSpPr txBox="1"/>
          <p:nvPr/>
        </p:nvSpPr>
        <p:spPr>
          <a:xfrm>
            <a:off x="457200" y="2666820"/>
            <a:ext cx="8825023" cy="3372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	                         ID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Information	       Limit Bal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	                SEX, EDUCATION, MARRIAGE, AGE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History	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Sep_History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Aug_History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Jul_History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Jun_History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May History,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Apr_History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Information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Sep_Balance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Aug_Balance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Jul_Balance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Jun_Balance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May_Balance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Apr_Balance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Information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Sep_Pmt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Aug_Pmt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Jul_Pmt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Jun_Pmt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May_Pmt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Apr_Pmt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Indicator	       DEF_PAY</a:t>
            </a:r>
          </a:p>
        </p:txBody>
      </p:sp>
    </p:spTree>
    <p:extLst>
      <p:ext uri="{BB962C8B-B14F-4D97-AF65-F5344CB8AC3E}">
        <p14:creationId xmlns:p14="http://schemas.microsoft.com/office/powerpoint/2010/main" val="196841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224B-0A56-4169-9EC2-B5B2F31D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899658"/>
          </a:xfrm>
        </p:spPr>
        <p:txBody>
          <a:bodyPr>
            <a:normAutofit/>
          </a:bodyPr>
          <a:lstStyle/>
          <a:p>
            <a:r>
              <a:rPr lang="en-US" dirty="0"/>
              <a:t>Data Description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E4B2875-E335-11CE-794F-45BBBD28FA43}"/>
              </a:ext>
            </a:extLst>
          </p:cNvPr>
          <p:cNvSpPr/>
          <p:nvPr/>
        </p:nvSpPr>
        <p:spPr>
          <a:xfrm>
            <a:off x="890675" y="1677799"/>
            <a:ext cx="7657902" cy="4244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344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76FD-95A4-BED8-3625-76610E1E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662327"/>
          </a:xfrm>
        </p:spPr>
        <p:txBody>
          <a:bodyPr anchor="ctr">
            <a:normAutofit/>
          </a:bodyPr>
          <a:lstStyle/>
          <a:p>
            <a:r>
              <a:rPr lang="en-US" sz="2800" dirty="0"/>
              <a:t>Understanding  the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3107B-1A57-81D5-4165-729DED382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8197"/>
            <a:ext cx="8229600" cy="419645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1. Replaced column names (X1, X2, ...) with their corresponding variable names.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2. Checked the data type of variables and observed that all were in the 'object' type. Consequently, changed the data type of the variables to 'Int.'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3. Detected undocumented values in certain categories.</a:t>
            </a:r>
          </a:p>
        </p:txBody>
      </p:sp>
    </p:spTree>
    <p:extLst>
      <p:ext uri="{BB962C8B-B14F-4D97-AF65-F5344CB8AC3E}">
        <p14:creationId xmlns:p14="http://schemas.microsoft.com/office/powerpoint/2010/main" val="319919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6D8E976-5F77-59E5-CB43-445923D6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03990"/>
            <a:ext cx="8229600" cy="812159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Correlation  of variables  using  heatmap: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shot of a chart&#10;&#10;Description automatically generated">
            <a:extLst>
              <a:ext uri="{FF2B5EF4-FFF2-40B4-BE49-F238E27FC236}">
                <a16:creationId xmlns:a16="http://schemas.microsoft.com/office/drawing/2014/main" id="{E4E23AF3-D4D0-7855-13F9-81CEE9E40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54" y="1265274"/>
            <a:ext cx="9035811" cy="5376308"/>
          </a:xfrm>
          <a:noFill/>
        </p:spPr>
      </p:pic>
    </p:spTree>
    <p:extLst>
      <p:ext uri="{BB962C8B-B14F-4D97-AF65-F5344CB8AC3E}">
        <p14:creationId xmlns:p14="http://schemas.microsoft.com/office/powerpoint/2010/main" val="212535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Title 1">
            <a:extLst>
              <a:ext uri="{FF2B5EF4-FFF2-40B4-BE49-F238E27FC236}">
                <a16:creationId xmlns:a16="http://schemas.microsoft.com/office/drawing/2014/main" id="{93EAEA71-0D58-474D-9C9F-17B29821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Distribution of  defaulters among the 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2D996F-6EE5-7776-B2B6-998527637A03}"/>
              </a:ext>
            </a:extLst>
          </p:cNvPr>
          <p:cNvSpPr txBox="1"/>
          <p:nvPr/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Font typeface="Arial"/>
            </a:pPr>
            <a:endParaRPr lang="en-US" sz="2800" dirty="0"/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5D22931-E156-B17F-6081-07F57D12B943}"/>
              </a:ext>
            </a:extLst>
          </p:cNvPr>
          <p:cNvSpPr/>
          <p:nvPr/>
        </p:nvSpPr>
        <p:spPr>
          <a:xfrm>
            <a:off x="0" y="2527522"/>
            <a:ext cx="4495800" cy="35986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B37CE6F9-5ED3-3004-486F-3E97BF07D9AA}"/>
              </a:ext>
            </a:extLst>
          </p:cNvPr>
          <p:cNvSpPr/>
          <p:nvPr/>
        </p:nvSpPr>
        <p:spPr>
          <a:xfrm>
            <a:off x="4572000" y="2677953"/>
            <a:ext cx="4364736" cy="3076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341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B3E5-576F-BB6F-D2DA-96013047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478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We can observe that most of the people in our dataset belong to the age group between 25 to 40 years.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95372B7-21D9-3DC9-8173-1B98BAA261CB}"/>
              </a:ext>
            </a:extLst>
          </p:cNvPr>
          <p:cNvSpPr/>
          <p:nvPr/>
        </p:nvSpPr>
        <p:spPr>
          <a:xfrm>
            <a:off x="1892745" y="1487788"/>
            <a:ext cx="4751895" cy="2681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581E5B5-D224-C7F4-9EDA-2F1316B4C447}"/>
              </a:ext>
            </a:extLst>
          </p:cNvPr>
          <p:cNvSpPr/>
          <p:nvPr/>
        </p:nvSpPr>
        <p:spPr>
          <a:xfrm>
            <a:off x="1602285" y="4273042"/>
            <a:ext cx="5332813" cy="2441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153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559</Words>
  <Application>Microsoft Office PowerPoint</Application>
  <PresentationFormat>On-screen Show (4:3)</PresentationFormat>
  <Paragraphs>59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Times New Roman</vt:lpstr>
      <vt:lpstr>Trebuchet MS</vt:lpstr>
      <vt:lpstr>Office Theme</vt:lpstr>
      <vt:lpstr>Default of       Credit Card Clients</vt:lpstr>
      <vt:lpstr>PROBLEM STATEMENT</vt:lpstr>
      <vt:lpstr>Project Motive</vt:lpstr>
      <vt:lpstr>DATASET DESCRIPTION</vt:lpstr>
      <vt:lpstr>Data Description</vt:lpstr>
      <vt:lpstr>Understanding  the Data</vt:lpstr>
      <vt:lpstr>Correlation  of variables  using  heatmap: </vt:lpstr>
      <vt:lpstr>Distribution of  defaulters among the  dataset</vt:lpstr>
      <vt:lpstr>We can observe that most of the people in our dataset belong to the age group between 25 to 40 years.</vt:lpstr>
      <vt:lpstr>Average Balance &amp; Payment Overtime</vt:lpstr>
      <vt:lpstr>Handling  Imbalances in  dataset</vt:lpstr>
      <vt:lpstr>Proposed models</vt:lpstr>
      <vt:lpstr>Logistic Regression Model Performance</vt:lpstr>
      <vt:lpstr>Mixed Naive bayes Model Performance</vt:lpstr>
      <vt:lpstr>Neural Networks Model Performance</vt:lpstr>
      <vt:lpstr>Conclusion</vt:lpstr>
      <vt:lpstr>Thank you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ADITYA sirangi</cp:lastModifiedBy>
  <cp:revision>23</cp:revision>
  <dcterms:created xsi:type="dcterms:W3CDTF">2019-12-12T13:31:42Z</dcterms:created>
  <dcterms:modified xsi:type="dcterms:W3CDTF">2023-12-17T17:59:18Z</dcterms:modified>
</cp:coreProperties>
</file>