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7" r:id="rId2"/>
    <p:sldId id="263" r:id="rId3"/>
    <p:sldId id="264" r:id="rId4"/>
    <p:sldId id="265" r:id="rId5"/>
    <p:sldId id="283" r:id="rId6"/>
    <p:sldId id="282" r:id="rId7"/>
    <p:sldId id="266" r:id="rId8"/>
    <p:sldId id="267" r:id="rId9"/>
    <p:sldId id="268" r:id="rId10"/>
    <p:sldId id="271" r:id="rId11"/>
    <p:sldId id="272" r:id="rId12"/>
    <p:sldId id="270" r:id="rId13"/>
    <p:sldId id="269" r:id="rId14"/>
    <p:sldId id="275" r:id="rId15"/>
    <p:sldId id="274" r:id="rId16"/>
    <p:sldId id="273" r:id="rId17"/>
    <p:sldId id="276" r:id="rId18"/>
    <p:sldId id="277" r:id="rId19"/>
    <p:sldId id="280" r:id="rId20"/>
    <p:sldId id="278" r:id="rId21"/>
    <p:sldId id="279" r:id="rId22"/>
    <p:sldId id="26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CTY32M1Gb9f4Xy4rK8BmPT0rv5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88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648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25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301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4637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9511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7086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2966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574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176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181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8965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525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bf326023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bf326023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307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125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1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17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61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2195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135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9"/>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9"/>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57200" y="679122"/>
            <a:ext cx="3008313" cy="7773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body" idx="1"/>
          </p:nvPr>
        </p:nvSpPr>
        <p:spPr>
          <a:xfrm>
            <a:off x="3575050" y="679122"/>
            <a:ext cx="5111750" cy="3915501"/>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15"/>
          <p:cNvSpPr txBox="1">
            <a:spLocks noGrp="1"/>
          </p:cNvSpPr>
          <p:nvPr>
            <p:ph type="body" idx="2"/>
          </p:nvPr>
        </p:nvSpPr>
        <p:spPr>
          <a:xfrm>
            <a:off x="457201" y="1609519"/>
            <a:ext cx="3008313" cy="2985104"/>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1792288" y="3858517"/>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6"/>
          <p:cNvSpPr>
            <a:spLocks noGrp="1"/>
          </p:cNvSpPr>
          <p:nvPr>
            <p:ph type="pic" idx="2"/>
          </p:nvPr>
        </p:nvSpPr>
        <p:spPr>
          <a:xfrm>
            <a:off x="1792288" y="717648"/>
            <a:ext cx="5486400" cy="3086100"/>
          </a:xfrm>
          <a:prstGeom prst="rect">
            <a:avLst/>
          </a:prstGeom>
          <a:noFill/>
          <a:ln>
            <a:noFill/>
          </a:ln>
        </p:spPr>
      </p:sp>
      <p:sp>
        <p:nvSpPr>
          <p:cNvPr id="58" name="Google Shape;58;p16"/>
          <p:cNvSpPr txBox="1">
            <a:spLocks noGrp="1"/>
          </p:cNvSpPr>
          <p:nvPr>
            <p:ph type="body" idx="1"/>
          </p:nvPr>
        </p:nvSpPr>
        <p:spPr>
          <a:xfrm>
            <a:off x="1792288" y="4283570"/>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 name="Google Shape;10;p7" descr="MD-flag-background-ppt.png"/>
          <p:cNvPicPr preferRelativeResize="0"/>
          <p:nvPr/>
        </p:nvPicPr>
        <p:blipFill rotWithShape="1">
          <a:blip r:embed="rId5">
            <a:alphaModFix/>
          </a:blip>
          <a:srcRect/>
          <a:stretch/>
        </p:blipFill>
        <p:spPr>
          <a:xfrm>
            <a:off x="0" y="0"/>
            <a:ext cx="9143999" cy="571500"/>
          </a:xfrm>
          <a:prstGeom prst="rect">
            <a:avLst/>
          </a:prstGeom>
          <a:noFill/>
          <a:ln>
            <a:noFill/>
          </a:ln>
        </p:spPr>
      </p:pic>
      <p:pic>
        <p:nvPicPr>
          <p:cNvPr id="11" name="Google Shape;11;p7" descr="UMBC-primary-logo-CMYK-on-black.png"/>
          <p:cNvPicPr preferRelativeResize="0"/>
          <p:nvPr/>
        </p:nvPicPr>
        <p:blipFill rotWithShape="1">
          <a:blip r:embed="rId6">
            <a:alphaModFix/>
          </a:blip>
          <a:srcRect/>
          <a:stretch/>
        </p:blipFill>
        <p:spPr>
          <a:xfrm>
            <a:off x="294287" y="86177"/>
            <a:ext cx="1749252" cy="402989"/>
          </a:xfrm>
          <a:prstGeom prst="rect">
            <a:avLst/>
          </a:prstGeom>
          <a:noFill/>
          <a:ln>
            <a:noFill/>
          </a:ln>
        </p:spPr>
      </p:pic>
      <p:pic>
        <p:nvPicPr>
          <p:cNvPr id="12" name="Google Shape;12;p7" descr="corner-element.png"/>
          <p:cNvPicPr preferRelativeResize="0"/>
          <p:nvPr/>
        </p:nvPicPr>
        <p:blipFill rotWithShape="1">
          <a:blip r:embed="rId7">
            <a:alphaModFix/>
          </a:blip>
          <a:srcRect/>
          <a:stretch/>
        </p:blipFill>
        <p:spPr>
          <a:xfrm>
            <a:off x="7919918" y="39010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6" r:id="rId2"/>
    <p:sldLayoutId id="214748365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29322" y="548365"/>
            <a:ext cx="8285356" cy="962606"/>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1"/>
              </a:buClr>
              <a:buSzPct val="100000"/>
              <a:buFont typeface="Calibri"/>
              <a:buNone/>
            </a:pPr>
            <a:r>
              <a:rPr lang="en-US" sz="4000" dirty="0"/>
              <a:t>Sales Classification and Prediction</a:t>
            </a:r>
            <a:endParaRPr sz="4000" dirty="0"/>
          </a:p>
        </p:txBody>
      </p:sp>
      <p:sp>
        <p:nvSpPr>
          <p:cNvPr id="70" name="Google Shape;70;p2"/>
          <p:cNvSpPr txBox="1">
            <a:spLocks noGrp="1"/>
          </p:cNvSpPr>
          <p:nvPr>
            <p:ph type="body" idx="1"/>
          </p:nvPr>
        </p:nvSpPr>
        <p:spPr>
          <a:xfrm>
            <a:off x="5089701" y="3263590"/>
            <a:ext cx="4047893" cy="1129991"/>
          </a:xfrm>
          <a:prstGeom prst="rect">
            <a:avLst/>
          </a:prstGeom>
          <a:noFill/>
          <a:ln>
            <a:noFill/>
          </a:ln>
        </p:spPr>
        <p:txBody>
          <a:bodyPr spcFirstLastPara="1" wrap="square" lIns="91425" tIns="45700" rIns="91425" bIns="45700" anchor="t" anchorCtr="0">
            <a:noAutofit/>
          </a:bodyPr>
          <a:lstStyle/>
          <a:p>
            <a:pPr marL="114300" indent="0" algn="ctr">
              <a:buNone/>
            </a:pPr>
            <a:r>
              <a:rPr lang="en-US" sz="1600" dirty="0">
                <a:solidFill>
                  <a:schemeClr val="tx1"/>
                </a:solidFill>
              </a:rPr>
              <a:t>By</a:t>
            </a:r>
          </a:p>
          <a:p>
            <a:pPr marL="114300" indent="0" algn="ctr">
              <a:buNone/>
            </a:pPr>
            <a:r>
              <a:rPr lang="en-US" sz="1600" dirty="0">
                <a:solidFill>
                  <a:schemeClr val="tx1"/>
                </a:solidFill>
              </a:rPr>
              <a:t>Sai Gangadhar Veeramreddy</a:t>
            </a:r>
          </a:p>
          <a:p>
            <a:pPr marL="114300" indent="0" algn="ctr">
              <a:buNone/>
            </a:pPr>
            <a:r>
              <a:rPr lang="en-US" sz="1600" dirty="0">
                <a:solidFill>
                  <a:schemeClr val="tx1"/>
                </a:solidFill>
              </a:rPr>
              <a:t>CS68859</a:t>
            </a:r>
          </a:p>
        </p:txBody>
      </p:sp>
      <p:pic>
        <p:nvPicPr>
          <p:cNvPr id="6" name="Picture 5" descr="A hand drawing a graph&#10;&#10;Description automatically generated">
            <a:extLst>
              <a:ext uri="{FF2B5EF4-FFF2-40B4-BE49-F238E27FC236}">
                <a16:creationId xmlns:a16="http://schemas.microsoft.com/office/drawing/2014/main" id="{D8071A94-AA28-C30D-3880-4D43C9BCB937}"/>
              </a:ext>
            </a:extLst>
          </p:cNvPr>
          <p:cNvPicPr>
            <a:picLocks noChangeAspect="1"/>
          </p:cNvPicPr>
          <p:nvPr/>
        </p:nvPicPr>
        <p:blipFill>
          <a:blip r:embed="rId3"/>
          <a:stretch>
            <a:fillRect/>
          </a:stretch>
        </p:blipFill>
        <p:spPr>
          <a:xfrm>
            <a:off x="1382751" y="1879911"/>
            <a:ext cx="3620429" cy="3196160"/>
          </a:xfrm>
          <a:prstGeom prst="rect">
            <a:avLst/>
          </a:prstGeom>
        </p:spPr>
      </p:pic>
      <p:sp>
        <p:nvSpPr>
          <p:cNvPr id="3" name="Google Shape;69;p2">
            <a:extLst>
              <a:ext uri="{FF2B5EF4-FFF2-40B4-BE49-F238E27FC236}">
                <a16:creationId xmlns:a16="http://schemas.microsoft.com/office/drawing/2014/main" id="{E70F9476-C63A-2961-EEEE-76D1AA1B315F}"/>
              </a:ext>
            </a:extLst>
          </p:cNvPr>
          <p:cNvSpPr txBox="1">
            <a:spLocks/>
          </p:cNvSpPr>
          <p:nvPr/>
        </p:nvSpPr>
        <p:spPr>
          <a:xfrm>
            <a:off x="429322" y="1029668"/>
            <a:ext cx="8285356" cy="962606"/>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600" dirty="0"/>
              <a:t>DATA 606 – Capstone Project in Data Science</a:t>
            </a:r>
            <a:br>
              <a:rPr lang="en-US" sz="1600" dirty="0"/>
            </a:br>
            <a:r>
              <a:rPr lang="en-US" sz="1600" dirty="0"/>
              <a:t>Under the guidance of Professor Dr. Chaojie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p>
            <a:pPr>
              <a:buSzPct val="100000"/>
            </a:pPr>
            <a:r>
              <a:rPr lang="en-US" sz="2400" dirty="0"/>
              <a:t>Markdown Impact on Sales</a:t>
            </a:r>
            <a:endParaRPr sz="2400" dirty="0"/>
          </a:p>
        </p:txBody>
      </p:sp>
      <p:pic>
        <p:nvPicPr>
          <p:cNvPr id="3" name="Picture 2">
            <a:extLst>
              <a:ext uri="{FF2B5EF4-FFF2-40B4-BE49-F238E27FC236}">
                <a16:creationId xmlns:a16="http://schemas.microsoft.com/office/drawing/2014/main" id="{E88BA987-5614-EE2D-F437-AFCA70A6C538}"/>
              </a:ext>
            </a:extLst>
          </p:cNvPr>
          <p:cNvPicPr>
            <a:picLocks noChangeAspect="1"/>
          </p:cNvPicPr>
          <p:nvPr/>
        </p:nvPicPr>
        <p:blipFill>
          <a:blip r:embed="rId3"/>
          <a:stretch>
            <a:fillRect/>
          </a:stretch>
        </p:blipFill>
        <p:spPr>
          <a:xfrm>
            <a:off x="1795245" y="1346709"/>
            <a:ext cx="5553510" cy="3736557"/>
          </a:xfrm>
          <a:prstGeom prst="rect">
            <a:avLst/>
          </a:prstGeom>
        </p:spPr>
      </p:pic>
    </p:spTree>
    <p:extLst>
      <p:ext uri="{BB962C8B-B14F-4D97-AF65-F5344CB8AC3E}">
        <p14:creationId xmlns:p14="http://schemas.microsoft.com/office/powerpoint/2010/main" val="218696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p>
            <a:pPr>
              <a:buSzPct val="100000"/>
            </a:pPr>
            <a:r>
              <a:rPr lang="en-US" sz="2400" dirty="0"/>
              <a:t>Store Clustering on type of the store</a:t>
            </a:r>
            <a:endParaRPr sz="2400" dirty="0"/>
          </a:p>
        </p:txBody>
      </p:sp>
      <p:pic>
        <p:nvPicPr>
          <p:cNvPr id="3" name="Picture 2">
            <a:extLst>
              <a:ext uri="{FF2B5EF4-FFF2-40B4-BE49-F238E27FC236}">
                <a16:creationId xmlns:a16="http://schemas.microsoft.com/office/drawing/2014/main" id="{2F30E9E2-FB16-FBDE-15C1-A0041530C3F1}"/>
              </a:ext>
            </a:extLst>
          </p:cNvPr>
          <p:cNvPicPr>
            <a:picLocks noChangeAspect="1"/>
          </p:cNvPicPr>
          <p:nvPr/>
        </p:nvPicPr>
        <p:blipFill>
          <a:blip r:embed="rId3"/>
          <a:stretch>
            <a:fillRect/>
          </a:stretch>
        </p:blipFill>
        <p:spPr>
          <a:xfrm>
            <a:off x="1241881" y="1346709"/>
            <a:ext cx="6660238" cy="3367051"/>
          </a:xfrm>
          <a:prstGeom prst="rect">
            <a:avLst/>
          </a:prstGeom>
        </p:spPr>
      </p:pic>
    </p:spTree>
    <p:extLst>
      <p:ext uri="{BB962C8B-B14F-4D97-AF65-F5344CB8AC3E}">
        <p14:creationId xmlns:p14="http://schemas.microsoft.com/office/powerpoint/2010/main" val="225411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p>
            <a:pPr>
              <a:buSzPct val="100000"/>
            </a:pPr>
            <a:r>
              <a:rPr lang="en-US"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Holidays Affect on Sales</a:t>
            </a:r>
            <a:endParaRPr sz="24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2E107F6-901A-B03C-1C73-93BD8ED6B30A}"/>
              </a:ext>
            </a:extLst>
          </p:cNvPr>
          <p:cNvPicPr>
            <a:picLocks noChangeAspect="1"/>
          </p:cNvPicPr>
          <p:nvPr/>
        </p:nvPicPr>
        <p:blipFill>
          <a:blip r:embed="rId3"/>
          <a:stretch>
            <a:fillRect/>
          </a:stretch>
        </p:blipFill>
        <p:spPr>
          <a:xfrm>
            <a:off x="1422734" y="1459670"/>
            <a:ext cx="6298532" cy="3102495"/>
          </a:xfrm>
          <a:prstGeom prst="rect">
            <a:avLst/>
          </a:prstGeom>
        </p:spPr>
      </p:pic>
    </p:spTree>
    <p:extLst>
      <p:ext uri="{BB962C8B-B14F-4D97-AF65-F5344CB8AC3E}">
        <p14:creationId xmlns:p14="http://schemas.microsoft.com/office/powerpoint/2010/main" val="331072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p>
            <a:pPr>
              <a:buSzPct val="100000"/>
            </a:pPr>
            <a:r>
              <a:rPr lang="en-US" sz="16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Long-Term Tilt Data for Fuel Price Changes</a:t>
            </a:r>
            <a:endParaRPr sz="1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DE70786-7BC8-ECCD-DE69-ECAA7A58AA5B}"/>
              </a:ext>
            </a:extLst>
          </p:cNvPr>
          <p:cNvPicPr>
            <a:picLocks noChangeAspect="1"/>
          </p:cNvPicPr>
          <p:nvPr/>
        </p:nvPicPr>
        <p:blipFill>
          <a:blip r:embed="rId3"/>
          <a:stretch>
            <a:fillRect/>
          </a:stretch>
        </p:blipFill>
        <p:spPr>
          <a:xfrm>
            <a:off x="1234278" y="1294818"/>
            <a:ext cx="6675443" cy="3146038"/>
          </a:xfrm>
          <a:prstGeom prst="rect">
            <a:avLst/>
          </a:prstGeom>
        </p:spPr>
      </p:pic>
    </p:spTree>
    <p:extLst>
      <p:ext uri="{BB962C8B-B14F-4D97-AF65-F5344CB8AC3E}">
        <p14:creationId xmlns:p14="http://schemas.microsoft.com/office/powerpoint/2010/main" val="241154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Correlation Matrix</a:t>
            </a:r>
            <a:endParaRPr dirty="0"/>
          </a:p>
        </p:txBody>
      </p:sp>
      <p:pic>
        <p:nvPicPr>
          <p:cNvPr id="3" name="Picture 2">
            <a:extLst>
              <a:ext uri="{FF2B5EF4-FFF2-40B4-BE49-F238E27FC236}">
                <a16:creationId xmlns:a16="http://schemas.microsoft.com/office/drawing/2014/main" id="{4FE5B0CC-33B3-7CA7-1A38-C2376A6B3049}"/>
              </a:ext>
            </a:extLst>
          </p:cNvPr>
          <p:cNvPicPr>
            <a:picLocks noChangeAspect="1"/>
          </p:cNvPicPr>
          <p:nvPr/>
        </p:nvPicPr>
        <p:blipFill>
          <a:blip r:embed="rId3"/>
          <a:stretch>
            <a:fillRect/>
          </a:stretch>
        </p:blipFill>
        <p:spPr>
          <a:xfrm>
            <a:off x="4006401" y="1346709"/>
            <a:ext cx="3964119" cy="3643238"/>
          </a:xfrm>
          <a:prstGeom prst="rect">
            <a:avLst/>
          </a:prstGeom>
        </p:spPr>
      </p:pic>
      <p:pic>
        <p:nvPicPr>
          <p:cNvPr id="5" name="Picture 4">
            <a:extLst>
              <a:ext uri="{FF2B5EF4-FFF2-40B4-BE49-F238E27FC236}">
                <a16:creationId xmlns:a16="http://schemas.microsoft.com/office/drawing/2014/main" id="{2EFA579C-7C58-7EDA-6855-93A7FF342B79}"/>
              </a:ext>
            </a:extLst>
          </p:cNvPr>
          <p:cNvPicPr>
            <a:picLocks noChangeAspect="1"/>
          </p:cNvPicPr>
          <p:nvPr/>
        </p:nvPicPr>
        <p:blipFill>
          <a:blip r:embed="rId4"/>
          <a:stretch>
            <a:fillRect/>
          </a:stretch>
        </p:blipFill>
        <p:spPr>
          <a:xfrm>
            <a:off x="1062878" y="1587041"/>
            <a:ext cx="2568163" cy="3162574"/>
          </a:xfrm>
          <a:prstGeom prst="rect">
            <a:avLst/>
          </a:prstGeom>
        </p:spPr>
      </p:pic>
    </p:spTree>
    <p:extLst>
      <p:ext uri="{BB962C8B-B14F-4D97-AF65-F5344CB8AC3E}">
        <p14:creationId xmlns:p14="http://schemas.microsoft.com/office/powerpoint/2010/main" val="564666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Applying log transformation</a:t>
            </a:r>
            <a:endParaRPr dirty="0"/>
          </a:p>
        </p:txBody>
      </p:sp>
      <p:pic>
        <p:nvPicPr>
          <p:cNvPr id="3" name="Picture 2">
            <a:extLst>
              <a:ext uri="{FF2B5EF4-FFF2-40B4-BE49-F238E27FC236}">
                <a16:creationId xmlns:a16="http://schemas.microsoft.com/office/drawing/2014/main" id="{1444C223-4AB5-F246-87C7-4DE65BA01106}"/>
              </a:ext>
            </a:extLst>
          </p:cNvPr>
          <p:cNvPicPr>
            <a:picLocks noChangeAspect="1"/>
          </p:cNvPicPr>
          <p:nvPr/>
        </p:nvPicPr>
        <p:blipFill>
          <a:blip r:embed="rId3"/>
          <a:stretch>
            <a:fillRect/>
          </a:stretch>
        </p:blipFill>
        <p:spPr>
          <a:xfrm>
            <a:off x="1139190" y="1639956"/>
            <a:ext cx="6865620" cy="2800900"/>
          </a:xfrm>
          <a:prstGeom prst="rect">
            <a:avLst/>
          </a:prstGeom>
        </p:spPr>
      </p:pic>
    </p:spTree>
    <p:extLst>
      <p:ext uri="{BB962C8B-B14F-4D97-AF65-F5344CB8AC3E}">
        <p14:creationId xmlns:p14="http://schemas.microsoft.com/office/powerpoint/2010/main" val="155189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3" name="Picture 2">
            <a:extLst>
              <a:ext uri="{FF2B5EF4-FFF2-40B4-BE49-F238E27FC236}">
                <a16:creationId xmlns:a16="http://schemas.microsoft.com/office/drawing/2014/main" id="{21B14AA3-52AF-2243-8D17-3D0322EE0ED8}"/>
              </a:ext>
            </a:extLst>
          </p:cNvPr>
          <p:cNvPicPr>
            <a:picLocks noChangeAspect="1"/>
          </p:cNvPicPr>
          <p:nvPr/>
        </p:nvPicPr>
        <p:blipFill>
          <a:blip r:embed="rId3"/>
          <a:stretch>
            <a:fillRect/>
          </a:stretch>
        </p:blipFill>
        <p:spPr>
          <a:xfrm>
            <a:off x="426721" y="1081143"/>
            <a:ext cx="5203267" cy="1965774"/>
          </a:xfrm>
          <a:prstGeom prst="rect">
            <a:avLst/>
          </a:prstGeom>
        </p:spPr>
      </p:pic>
      <p:pic>
        <p:nvPicPr>
          <p:cNvPr id="5" name="Picture 4">
            <a:extLst>
              <a:ext uri="{FF2B5EF4-FFF2-40B4-BE49-F238E27FC236}">
                <a16:creationId xmlns:a16="http://schemas.microsoft.com/office/drawing/2014/main" id="{815C8493-35B1-09EC-FC00-BE5DAAA17AE3}"/>
              </a:ext>
            </a:extLst>
          </p:cNvPr>
          <p:cNvPicPr>
            <a:picLocks noChangeAspect="1"/>
          </p:cNvPicPr>
          <p:nvPr/>
        </p:nvPicPr>
        <p:blipFill>
          <a:blip r:embed="rId4"/>
          <a:stretch>
            <a:fillRect/>
          </a:stretch>
        </p:blipFill>
        <p:spPr>
          <a:xfrm>
            <a:off x="2666605" y="3013124"/>
            <a:ext cx="5380115" cy="1988303"/>
          </a:xfrm>
          <a:prstGeom prst="rect">
            <a:avLst/>
          </a:prstGeom>
        </p:spPr>
      </p:pic>
    </p:spTree>
    <p:extLst>
      <p:ext uri="{BB962C8B-B14F-4D97-AF65-F5344CB8AC3E}">
        <p14:creationId xmlns:p14="http://schemas.microsoft.com/office/powerpoint/2010/main" val="570577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Variables Selection for Models</a:t>
            </a:r>
            <a:endParaRPr dirty="0"/>
          </a:p>
        </p:txBody>
      </p:sp>
      <p:sp>
        <p:nvSpPr>
          <p:cNvPr id="3" name="TextBox 2">
            <a:extLst>
              <a:ext uri="{FF2B5EF4-FFF2-40B4-BE49-F238E27FC236}">
                <a16:creationId xmlns:a16="http://schemas.microsoft.com/office/drawing/2014/main" id="{28A42E29-C544-0BBE-ECE2-F32E5871F0F2}"/>
              </a:ext>
            </a:extLst>
          </p:cNvPr>
          <p:cNvSpPr txBox="1"/>
          <p:nvPr/>
        </p:nvSpPr>
        <p:spPr>
          <a:xfrm>
            <a:off x="1005840" y="1508760"/>
            <a:ext cx="1816523" cy="400110"/>
          </a:xfrm>
          <a:prstGeom prst="rect">
            <a:avLst/>
          </a:prstGeom>
          <a:noFill/>
        </p:spPr>
        <p:txBody>
          <a:bodyPr wrap="non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Target Variable</a:t>
            </a:r>
          </a:p>
        </p:txBody>
      </p:sp>
      <p:sp>
        <p:nvSpPr>
          <p:cNvPr id="4" name="TextBox 3">
            <a:extLst>
              <a:ext uri="{FF2B5EF4-FFF2-40B4-BE49-F238E27FC236}">
                <a16:creationId xmlns:a16="http://schemas.microsoft.com/office/drawing/2014/main" id="{1DAF445A-09A6-380E-C467-0840697697EC}"/>
              </a:ext>
            </a:extLst>
          </p:cNvPr>
          <p:cNvSpPr txBox="1"/>
          <p:nvPr/>
        </p:nvSpPr>
        <p:spPr>
          <a:xfrm>
            <a:off x="1175014" y="1908870"/>
            <a:ext cx="2012089" cy="338554"/>
          </a:xfrm>
          <a:prstGeom prst="rect">
            <a:avLst/>
          </a:prstGeom>
          <a:noFill/>
        </p:spPr>
        <p:txBody>
          <a:bodyPr wrap="none" rtlCol="0">
            <a:spAutoFit/>
          </a:bodyPr>
          <a:lstStyle/>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Log_Weekly_Sales</a:t>
            </a:r>
          </a:p>
        </p:txBody>
      </p:sp>
      <p:sp>
        <p:nvSpPr>
          <p:cNvPr id="5" name="TextBox 4">
            <a:extLst>
              <a:ext uri="{FF2B5EF4-FFF2-40B4-BE49-F238E27FC236}">
                <a16:creationId xmlns:a16="http://schemas.microsoft.com/office/drawing/2014/main" id="{27976489-F68F-0EDD-08FF-478F2C9C7C98}"/>
              </a:ext>
            </a:extLst>
          </p:cNvPr>
          <p:cNvSpPr txBox="1"/>
          <p:nvPr/>
        </p:nvSpPr>
        <p:spPr>
          <a:xfrm>
            <a:off x="3992880" y="1508760"/>
            <a:ext cx="2055371" cy="400110"/>
          </a:xfrm>
          <a:prstGeom prst="rect">
            <a:avLst/>
          </a:prstGeom>
          <a:noFill/>
        </p:spPr>
        <p:txBody>
          <a:bodyPr wrap="non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Feature Variables</a:t>
            </a:r>
          </a:p>
        </p:txBody>
      </p:sp>
      <p:sp>
        <p:nvSpPr>
          <p:cNvPr id="6" name="TextBox 5">
            <a:extLst>
              <a:ext uri="{FF2B5EF4-FFF2-40B4-BE49-F238E27FC236}">
                <a16:creationId xmlns:a16="http://schemas.microsoft.com/office/drawing/2014/main" id="{DC5D5D2B-51B7-D125-0C7C-7B40D5D7E553}"/>
              </a:ext>
            </a:extLst>
          </p:cNvPr>
          <p:cNvSpPr txBox="1"/>
          <p:nvPr/>
        </p:nvSpPr>
        <p:spPr>
          <a:xfrm>
            <a:off x="4162054" y="1908870"/>
            <a:ext cx="2222083" cy="2062103"/>
          </a:xfrm>
          <a:prstGeom prst="rect">
            <a:avLst/>
          </a:prstGeom>
          <a:noFill/>
        </p:spPr>
        <p:txBody>
          <a:bodyPr wrap="none" rtlCol="0">
            <a:spAutoFit/>
          </a:bodyPr>
          <a:lstStyle/>
          <a:p>
            <a:pPr marL="342900" indent="-342900" algn="l">
              <a:buFont typeface="Wingdings" panose="05000000000000000000" pitchFamily="2" charset="2"/>
              <a:buChar char="Ø"/>
            </a:pPr>
            <a:r>
              <a:rPr lang="en-US" sz="16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Store Number</a:t>
            </a:r>
          </a:p>
          <a:p>
            <a:pPr marL="342900" indent="-342900">
              <a:buFont typeface="Wingdings" panose="05000000000000000000" pitchFamily="2" charset="2"/>
              <a:buChar char="Ø"/>
            </a:pPr>
            <a:r>
              <a:rPr lang="en-US" sz="16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Isholiday</a:t>
            </a:r>
          </a:p>
          <a:p>
            <a:pPr marL="342900" indent="-342900">
              <a:buFont typeface="Wingdings" panose="05000000000000000000" pitchFamily="2" charset="2"/>
              <a:buChar char="Ø"/>
            </a:pPr>
            <a:r>
              <a:rPr lang="en-US" sz="16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Temperature</a:t>
            </a:r>
          </a:p>
          <a:p>
            <a:pPr marL="342900" indent="-342900">
              <a:buFont typeface="Wingdings" panose="05000000000000000000" pitchFamily="2" charset="2"/>
              <a:buChar char="Ø"/>
            </a:pPr>
            <a:r>
              <a:rPr lang="en-US" sz="16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Fuel_Price</a:t>
            </a:r>
          </a:p>
          <a:p>
            <a:pPr marL="342900" indent="-342900">
              <a:buFont typeface="Wingdings" panose="05000000000000000000" pitchFamily="2" charset="2"/>
              <a:buChar char="Ø"/>
            </a:pPr>
            <a:r>
              <a:rPr lang="en-US" sz="16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CPI</a:t>
            </a:r>
          </a:p>
          <a:p>
            <a:pPr marL="342900" indent="-342900">
              <a:buFont typeface="Wingdings" panose="05000000000000000000" pitchFamily="2" charset="2"/>
              <a:buChar char="Ø"/>
            </a:pPr>
            <a:r>
              <a:rPr lang="en-US" sz="16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Unemployment rate</a:t>
            </a:r>
          </a:p>
          <a:p>
            <a:pPr marL="342900" indent="-342900">
              <a:buFont typeface="Wingdings" panose="05000000000000000000" pitchFamily="2" charset="2"/>
              <a:buChar char="Ø"/>
            </a:pPr>
            <a:r>
              <a:rPr lang="en-US" sz="16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type of store</a:t>
            </a:r>
          </a:p>
          <a:p>
            <a:pPr marL="342900" indent="-342900">
              <a:buFont typeface="Wingdings" panose="05000000000000000000" pitchFamily="2" charset="2"/>
              <a:buChar char="Ø"/>
            </a:pPr>
            <a:r>
              <a:rPr lang="en-US" sz="16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size of store</a:t>
            </a:r>
          </a:p>
        </p:txBody>
      </p:sp>
    </p:spTree>
    <p:extLst>
      <p:ext uri="{BB962C8B-B14F-4D97-AF65-F5344CB8AC3E}">
        <p14:creationId xmlns:p14="http://schemas.microsoft.com/office/powerpoint/2010/main" val="3922426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Model Comparison</a:t>
            </a:r>
            <a:endParaRPr dirty="0"/>
          </a:p>
        </p:txBody>
      </p:sp>
      <p:pic>
        <p:nvPicPr>
          <p:cNvPr id="3" name="Picture 2">
            <a:extLst>
              <a:ext uri="{FF2B5EF4-FFF2-40B4-BE49-F238E27FC236}">
                <a16:creationId xmlns:a16="http://schemas.microsoft.com/office/drawing/2014/main" id="{D27F1082-EB05-27B1-2CE4-8C053EF2FAB8}"/>
              </a:ext>
            </a:extLst>
          </p:cNvPr>
          <p:cNvPicPr>
            <a:picLocks noChangeAspect="1"/>
          </p:cNvPicPr>
          <p:nvPr/>
        </p:nvPicPr>
        <p:blipFill>
          <a:blip r:embed="rId3"/>
          <a:stretch>
            <a:fillRect/>
          </a:stretch>
        </p:blipFill>
        <p:spPr>
          <a:xfrm>
            <a:off x="4880456" y="1591123"/>
            <a:ext cx="3558848" cy="3017782"/>
          </a:xfrm>
          <a:prstGeom prst="rect">
            <a:avLst/>
          </a:prstGeom>
        </p:spPr>
      </p:pic>
      <p:sp>
        <p:nvSpPr>
          <p:cNvPr id="4" name="TextBox 3">
            <a:extLst>
              <a:ext uri="{FF2B5EF4-FFF2-40B4-BE49-F238E27FC236}">
                <a16:creationId xmlns:a16="http://schemas.microsoft.com/office/drawing/2014/main" id="{998C8AD3-C520-03A1-6E74-853529356E76}"/>
              </a:ext>
            </a:extLst>
          </p:cNvPr>
          <p:cNvSpPr txBox="1"/>
          <p:nvPr/>
        </p:nvSpPr>
        <p:spPr>
          <a:xfrm>
            <a:off x="537365" y="1699260"/>
            <a:ext cx="3726180" cy="255454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dataset was originally split into training and testing sets, using an 80/20 ratio. This split was selected to maintain a balance between a satisfactorily large training dataset for vigorous model development and a reserved portion for model evaluation.</a:t>
            </a: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models used are Linear Regression, Decision Tree, K-Nearest, and Gradient Boosting.</a:t>
            </a:r>
          </a:p>
        </p:txBody>
      </p:sp>
    </p:spTree>
    <p:extLst>
      <p:ext uri="{BB962C8B-B14F-4D97-AF65-F5344CB8AC3E}">
        <p14:creationId xmlns:p14="http://schemas.microsoft.com/office/powerpoint/2010/main" val="1499071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Model Deployment</a:t>
            </a:r>
            <a:endParaRPr dirty="0"/>
          </a:p>
        </p:txBody>
      </p:sp>
      <p:pic>
        <p:nvPicPr>
          <p:cNvPr id="3" name="Picture 2" descr="A screenshot of a computer&#10;&#10;Description automatically generated">
            <a:extLst>
              <a:ext uri="{FF2B5EF4-FFF2-40B4-BE49-F238E27FC236}">
                <a16:creationId xmlns:a16="http://schemas.microsoft.com/office/drawing/2014/main" id="{DD105B20-4F08-2E4B-4ED5-9457806B67BB}"/>
              </a:ext>
            </a:extLst>
          </p:cNvPr>
          <p:cNvPicPr>
            <a:picLocks noChangeAspect="1"/>
          </p:cNvPicPr>
          <p:nvPr/>
        </p:nvPicPr>
        <p:blipFill>
          <a:blip r:embed="rId3"/>
          <a:stretch>
            <a:fillRect/>
          </a:stretch>
        </p:blipFill>
        <p:spPr>
          <a:xfrm>
            <a:off x="4572000" y="1343582"/>
            <a:ext cx="2746726" cy="379991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1F629EB-6B44-1909-F472-7B71B92D923A}"/>
              </a:ext>
            </a:extLst>
          </p:cNvPr>
          <p:cNvPicPr>
            <a:picLocks noChangeAspect="1"/>
          </p:cNvPicPr>
          <p:nvPr/>
        </p:nvPicPr>
        <p:blipFill>
          <a:blip r:embed="rId4"/>
          <a:stretch>
            <a:fillRect/>
          </a:stretch>
        </p:blipFill>
        <p:spPr>
          <a:xfrm>
            <a:off x="1353566" y="1343582"/>
            <a:ext cx="2746727" cy="3780020"/>
          </a:xfrm>
          <a:prstGeom prst="rect">
            <a:avLst/>
          </a:prstGeom>
        </p:spPr>
      </p:pic>
    </p:spTree>
    <p:extLst>
      <p:ext uri="{BB962C8B-B14F-4D97-AF65-F5344CB8AC3E}">
        <p14:creationId xmlns:p14="http://schemas.microsoft.com/office/powerpoint/2010/main" val="299228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ct val="100000"/>
              <a:buFont typeface="Calibri"/>
              <a:buNone/>
            </a:pPr>
            <a:r>
              <a:rPr lang="en-US" sz="4000" dirty="0"/>
              <a:t>Introduction</a:t>
            </a:r>
            <a:endParaRPr sz="4000" dirty="0"/>
          </a:p>
        </p:txBody>
      </p:sp>
      <p:sp>
        <p:nvSpPr>
          <p:cNvPr id="70" name="Google Shape;70;p2"/>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p>
            <a:pPr marL="68580" indent="0">
              <a:buNone/>
            </a:pPr>
            <a:r>
              <a:rPr lang="en-US" sz="1600" dirty="0"/>
              <a:t>The goal of the analysis is to get insights, patterns, and trends to inform decision-making and advance sales strategies.</a:t>
            </a:r>
          </a:p>
          <a:p>
            <a:pPr marL="68580" indent="0">
              <a:buNone/>
            </a:pPr>
            <a:r>
              <a:rPr lang="en-US" sz="1600" dirty="0"/>
              <a:t>Retail sales data analysis is vital for several reasons:</a:t>
            </a:r>
          </a:p>
          <a:p>
            <a:pPr lvl="0">
              <a:buFont typeface="Wingdings" panose="05000000000000000000" pitchFamily="2" charset="2"/>
              <a:buChar char="Ø"/>
            </a:pPr>
            <a:r>
              <a:rPr lang="en-US" sz="1600" dirty="0"/>
              <a:t>Business Optimization: It helps retailers enhance inventory management, pricing, and marketing strategies to make the most of profits.</a:t>
            </a:r>
          </a:p>
          <a:p>
            <a:pPr lvl="0">
              <a:buFont typeface="Wingdings" panose="05000000000000000000" pitchFamily="2" charset="2"/>
              <a:buChar char="Ø"/>
            </a:pPr>
            <a:r>
              <a:rPr lang="en-US" sz="1600" dirty="0"/>
              <a:t>Customer Insights: It offers insights into customer preferences and behaviors, permitting personalized marketing and product recommendations.</a:t>
            </a:r>
          </a:p>
          <a:p>
            <a:pPr lvl="0">
              <a:buFont typeface="Wingdings" panose="05000000000000000000" pitchFamily="2" charset="2"/>
              <a:buChar char="Ø"/>
            </a:pPr>
            <a:r>
              <a:rPr lang="en-US" sz="1600" dirty="0"/>
              <a:t>Seasonal Planning: Retailers can make plans for seasonal trends and holiday sales, guaranteeing they meet customer demand.</a:t>
            </a:r>
          </a:p>
          <a:p>
            <a:pPr marL="342900" lvl="0" indent="-330200" algn="just" rtl="0">
              <a:lnSpc>
                <a:spcPct val="115000"/>
              </a:lnSpc>
              <a:spcBef>
                <a:spcPts val="1200"/>
              </a:spcBef>
              <a:spcAft>
                <a:spcPts val="0"/>
              </a:spcAft>
              <a:buSzPts val="1600"/>
              <a:buChar char="•"/>
            </a:pPr>
            <a:endParaRPr sz="1600" dirty="0"/>
          </a:p>
        </p:txBody>
      </p:sp>
    </p:spTree>
    <p:extLst>
      <p:ext uri="{BB962C8B-B14F-4D97-AF65-F5344CB8AC3E}">
        <p14:creationId xmlns:p14="http://schemas.microsoft.com/office/powerpoint/2010/main" val="2216072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Conclusion</a:t>
            </a:r>
            <a:endParaRPr dirty="0"/>
          </a:p>
        </p:txBody>
      </p:sp>
      <p:sp>
        <p:nvSpPr>
          <p:cNvPr id="70" name="Google Shape;70;p2"/>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p>
            <a:r>
              <a:rPr lang="en-US" sz="1600" dirty="0"/>
              <a:t>The potential applications of this work are significant:</a:t>
            </a:r>
          </a:p>
          <a:p>
            <a:pPr lvl="0"/>
            <a:r>
              <a:rPr lang="en-US" sz="1600" dirty="0"/>
              <a:t>Business Optimization: Retailers can use the understanding gained from the analysis to improve inventory management, pricing strategies, and marketing campaigns. Understanding store types and factors influencing sales can lead to more operative decision-making.</a:t>
            </a:r>
          </a:p>
          <a:p>
            <a:pPr lvl="0"/>
            <a:r>
              <a:rPr lang="en-US" sz="1600" dirty="0"/>
              <a:t>Customer Personalization: By recognizing store types and their characteristics, retailers can modify their offerings and marketing efforts to specific customer segments. This can improve customer experiences and loyalty.</a:t>
            </a:r>
          </a:p>
          <a:p>
            <a:r>
              <a:rPr lang="en-US" sz="1600" dirty="0"/>
              <a:t>Seasonal Planning: The analysis can help retailers get ready for seasonal trends and holiday sales, ensuring satisfactory stock and promotional strategies.</a:t>
            </a:r>
          </a:p>
        </p:txBody>
      </p:sp>
    </p:spTree>
    <p:extLst>
      <p:ext uri="{BB962C8B-B14F-4D97-AF65-F5344CB8AC3E}">
        <p14:creationId xmlns:p14="http://schemas.microsoft.com/office/powerpoint/2010/main" val="3849306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Future Work</a:t>
            </a:r>
            <a:endParaRPr dirty="0"/>
          </a:p>
        </p:txBody>
      </p:sp>
      <p:sp>
        <p:nvSpPr>
          <p:cNvPr id="70" name="Google Shape;70;p2"/>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p>
            <a:pPr marL="342900" lvl="0" indent="-330200" algn="just" rtl="0">
              <a:lnSpc>
                <a:spcPct val="115000"/>
              </a:lnSpc>
              <a:spcBef>
                <a:spcPts val="1200"/>
              </a:spcBef>
              <a:spcAft>
                <a:spcPts val="0"/>
              </a:spcAft>
              <a:buSzPts val="1600"/>
              <a:buFont typeface="Wingdings" panose="05000000000000000000" pitchFamily="2" charset="2"/>
              <a:buChar char="Ø"/>
            </a:pPr>
            <a:r>
              <a:rPr lang="en-US" sz="1800" dirty="0"/>
              <a:t>Franchise Owners</a:t>
            </a:r>
          </a:p>
          <a:p>
            <a:pPr marL="342900" lvl="0" indent="-330200" algn="just" rtl="0">
              <a:lnSpc>
                <a:spcPct val="115000"/>
              </a:lnSpc>
              <a:spcBef>
                <a:spcPts val="1200"/>
              </a:spcBef>
              <a:spcAft>
                <a:spcPts val="0"/>
              </a:spcAft>
              <a:buSzPts val="1600"/>
              <a:buFont typeface="Wingdings" panose="05000000000000000000" pitchFamily="2" charset="2"/>
              <a:buChar char="Ø"/>
            </a:pPr>
            <a:r>
              <a:rPr lang="en-US" sz="1800" dirty="0"/>
              <a:t>Store Owners</a:t>
            </a:r>
          </a:p>
          <a:p>
            <a:pPr marL="342900" lvl="0" indent="-330200" algn="just" rtl="0">
              <a:lnSpc>
                <a:spcPct val="115000"/>
              </a:lnSpc>
              <a:spcBef>
                <a:spcPts val="1200"/>
              </a:spcBef>
              <a:spcAft>
                <a:spcPts val="0"/>
              </a:spcAft>
              <a:buSzPts val="1600"/>
              <a:buFont typeface="Wingdings" panose="05000000000000000000" pitchFamily="2" charset="2"/>
              <a:buChar char="Ø"/>
            </a:pPr>
            <a:r>
              <a:rPr lang="en-US" sz="1800" dirty="0"/>
              <a:t>Dealers</a:t>
            </a:r>
          </a:p>
          <a:p>
            <a:pPr marL="342900" lvl="0" indent="-330200" algn="just" rtl="0">
              <a:lnSpc>
                <a:spcPct val="115000"/>
              </a:lnSpc>
              <a:spcBef>
                <a:spcPts val="1200"/>
              </a:spcBef>
              <a:spcAft>
                <a:spcPts val="0"/>
              </a:spcAft>
              <a:buSzPts val="1600"/>
              <a:buFont typeface="Wingdings" panose="05000000000000000000" pitchFamily="2" charset="2"/>
              <a:buChar char="Ø"/>
            </a:pPr>
            <a:r>
              <a:rPr lang="en-US" sz="1800" dirty="0"/>
              <a:t>Customers</a:t>
            </a:r>
          </a:p>
          <a:p>
            <a:pPr marL="342900" lvl="0" indent="-330200" algn="just" rtl="0">
              <a:lnSpc>
                <a:spcPct val="115000"/>
              </a:lnSpc>
              <a:spcBef>
                <a:spcPts val="1200"/>
              </a:spcBef>
              <a:spcAft>
                <a:spcPts val="0"/>
              </a:spcAft>
              <a:buSzPts val="1600"/>
              <a:buFont typeface="Wingdings" panose="05000000000000000000" pitchFamily="2" charset="2"/>
              <a:buChar char="Ø"/>
            </a:pPr>
            <a:endParaRPr lang="en-US" sz="1800" dirty="0"/>
          </a:p>
          <a:p>
            <a:pPr marL="12700" lvl="0" indent="0" algn="just" rtl="0">
              <a:lnSpc>
                <a:spcPct val="115000"/>
              </a:lnSpc>
              <a:spcBef>
                <a:spcPts val="1200"/>
              </a:spcBef>
              <a:spcAft>
                <a:spcPts val="0"/>
              </a:spcAft>
              <a:buSzPts val="1600"/>
              <a:buNone/>
            </a:pPr>
            <a:endParaRPr lang="en-US" sz="1800" dirty="0"/>
          </a:p>
        </p:txBody>
      </p:sp>
    </p:spTree>
    <p:extLst>
      <p:ext uri="{BB962C8B-B14F-4D97-AF65-F5344CB8AC3E}">
        <p14:creationId xmlns:p14="http://schemas.microsoft.com/office/powerpoint/2010/main" val="469618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g15bf3260235_0_13"/>
          <p:cNvPicPr preferRelativeResize="0"/>
          <p:nvPr/>
        </p:nvPicPr>
        <p:blipFill>
          <a:blip r:embed="rId3">
            <a:alphaModFix/>
          </a:blip>
          <a:stretch>
            <a:fillRect/>
          </a:stretch>
        </p:blipFill>
        <p:spPr>
          <a:xfrm>
            <a:off x="640299" y="616675"/>
            <a:ext cx="7282701" cy="436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Background</a:t>
            </a:r>
            <a:endParaRPr dirty="0"/>
          </a:p>
        </p:txBody>
      </p:sp>
      <p:sp>
        <p:nvSpPr>
          <p:cNvPr id="70" name="Google Shape;70;p2"/>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p>
            <a:pPr marL="342900" lvl="0" indent="-330200" algn="just" rtl="0">
              <a:lnSpc>
                <a:spcPct val="115000"/>
              </a:lnSpc>
              <a:spcBef>
                <a:spcPts val="1200"/>
              </a:spcBef>
              <a:spcAft>
                <a:spcPts val="0"/>
              </a:spcAft>
              <a:buSzPts val="1600"/>
              <a:buFont typeface="Wingdings" panose="05000000000000000000" pitchFamily="2" charset="2"/>
              <a:buChar char="Ø"/>
            </a:pPr>
            <a:r>
              <a:rPr lang="en-US" sz="1600" dirty="0"/>
              <a:t>This project is all about using data to help retail businesses make better decisions. The primary objective of this project is to offer a comprehensive understanding of the retail landscape, enabling businesses to make data-driven decisions that enhance their operations, boost profitability, and ultimately enrich the customer experience. By doing this, we can discover important trends and patterns that can help stores improve their operations, make more money, and give customers a better shopping experience. In the end, the goal is to give retailers the tools they need to succeed in a competitive market by using data in smart ways.</a:t>
            </a:r>
            <a:endParaRPr sz="1600" dirty="0"/>
          </a:p>
        </p:txBody>
      </p:sp>
    </p:spTree>
    <p:extLst>
      <p:ext uri="{BB962C8B-B14F-4D97-AF65-F5344CB8AC3E}">
        <p14:creationId xmlns:p14="http://schemas.microsoft.com/office/powerpoint/2010/main" val="59797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About Data and Dataset</a:t>
            </a:r>
            <a:endParaRPr dirty="0"/>
          </a:p>
        </p:txBody>
      </p:sp>
      <p:sp>
        <p:nvSpPr>
          <p:cNvPr id="70" name="Google Shape;70;p2"/>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p>
            <a:pPr marL="342900" lvl="0" indent="-330200" algn="just" rtl="0">
              <a:lnSpc>
                <a:spcPct val="115000"/>
              </a:lnSpc>
              <a:spcBef>
                <a:spcPts val="1200"/>
              </a:spcBef>
              <a:spcAft>
                <a:spcPts val="0"/>
              </a:spcAft>
              <a:buSzPts val="1600"/>
              <a:buFont typeface="Wingdings" panose="05000000000000000000" pitchFamily="2" charset="2"/>
              <a:buChar char="Ø"/>
            </a:pPr>
            <a:r>
              <a:rPr lang="en-US" sz="1600" dirty="0"/>
              <a:t>Historical sales data for 45 stores located in different regions - each store contains many departments. The company also runs several promotional markdown events throughout the year. These markdowns precede prominent holidays, the four largest of which are the Super Bowl, Labor Day, Thanksgiving, and Christmas. The weeks including these holidays are weighted five times higher in the evaluation than non-holiday weeks.</a:t>
            </a:r>
          </a:p>
          <a:p>
            <a:pPr algn="l" fontAlgn="base">
              <a:buFont typeface="Wingdings" panose="05000000000000000000" pitchFamily="2" charset="2"/>
              <a:buChar char="Ø"/>
            </a:pPr>
            <a:r>
              <a:rPr lang="en-US" sz="1600" b="1" dirty="0"/>
              <a:t>Stores</a:t>
            </a:r>
          </a:p>
          <a:p>
            <a:pPr algn="l" fontAlgn="base"/>
            <a:r>
              <a:rPr lang="en-US" sz="1600" dirty="0"/>
              <a:t>Anonymized information about the 45 stores, indicating the type and size of the store.</a:t>
            </a:r>
          </a:p>
          <a:p>
            <a:pPr marL="342900" lvl="0" indent="-330200" algn="just" rtl="0">
              <a:lnSpc>
                <a:spcPct val="115000"/>
              </a:lnSpc>
              <a:spcBef>
                <a:spcPts val="1200"/>
              </a:spcBef>
              <a:spcAft>
                <a:spcPts val="0"/>
              </a:spcAft>
              <a:buSzPts val="1600"/>
              <a:buFont typeface="Wingdings" panose="05000000000000000000" pitchFamily="2" charset="2"/>
              <a:buChar char="Ø"/>
            </a:pPr>
            <a:endParaRPr sz="1600" dirty="0"/>
          </a:p>
        </p:txBody>
      </p:sp>
    </p:spTree>
    <p:extLst>
      <p:ext uri="{BB962C8B-B14F-4D97-AF65-F5344CB8AC3E}">
        <p14:creationId xmlns:p14="http://schemas.microsoft.com/office/powerpoint/2010/main" val="401415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546233"/>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About Dataset </a:t>
            </a:r>
            <a:r>
              <a:rPr lang="en-US" sz="1800" dirty="0"/>
              <a:t>(continuation…)</a:t>
            </a:r>
            <a:endParaRPr sz="1800" dirty="0"/>
          </a:p>
        </p:txBody>
      </p:sp>
      <p:sp>
        <p:nvSpPr>
          <p:cNvPr id="3" name="Text Placeholder 2">
            <a:extLst>
              <a:ext uri="{FF2B5EF4-FFF2-40B4-BE49-F238E27FC236}">
                <a16:creationId xmlns:a16="http://schemas.microsoft.com/office/drawing/2014/main" id="{1B95F31C-B2DA-3218-5F6B-8FE193994EC8}"/>
              </a:ext>
            </a:extLst>
          </p:cNvPr>
          <p:cNvSpPr>
            <a:spLocks noGrp="1"/>
          </p:cNvSpPr>
          <p:nvPr>
            <p:ph type="body" idx="1"/>
          </p:nvPr>
        </p:nvSpPr>
        <p:spPr>
          <a:xfrm>
            <a:off x="457200" y="1249232"/>
            <a:ext cx="8229600" cy="3894268"/>
          </a:xfrm>
        </p:spPr>
        <p:txBody>
          <a:bodyPr>
            <a:noAutofit/>
          </a:bodyPr>
          <a:lstStyle/>
          <a:p>
            <a:pPr algn="l" fontAlgn="base"/>
            <a:r>
              <a:rPr lang="en-US" sz="16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Features</a:t>
            </a:r>
          </a:p>
          <a:p>
            <a:pPr algn="l" fontAlgn="base"/>
            <a:r>
              <a:rPr lang="en-US" sz="1600" dirty="0"/>
              <a:t>Contains additional data related to the store, department, and regional activity for the given dates.</a:t>
            </a:r>
          </a:p>
          <a:p>
            <a:pPr algn="l" fontAlgn="base">
              <a:buFont typeface="Arial" panose="020B0604020202020204" pitchFamily="34" charset="0"/>
              <a:buChar char="•"/>
            </a:pPr>
            <a:r>
              <a:rPr lang="en-US" sz="1600" dirty="0"/>
              <a:t>Store - the store number</a:t>
            </a:r>
          </a:p>
          <a:p>
            <a:pPr algn="l" fontAlgn="base">
              <a:buFont typeface="Arial" panose="020B0604020202020204" pitchFamily="34" charset="0"/>
              <a:buChar char="•"/>
            </a:pPr>
            <a:r>
              <a:rPr lang="en-US" sz="1600" dirty="0"/>
              <a:t>Date - the week</a:t>
            </a:r>
          </a:p>
          <a:p>
            <a:pPr algn="l" fontAlgn="base">
              <a:buFont typeface="Arial" panose="020B0604020202020204" pitchFamily="34" charset="0"/>
              <a:buChar char="•"/>
            </a:pPr>
            <a:r>
              <a:rPr lang="en-US" sz="1600" dirty="0"/>
              <a:t>Temperature - average temperature in the region</a:t>
            </a:r>
          </a:p>
          <a:p>
            <a:pPr algn="l" fontAlgn="base">
              <a:buFont typeface="Arial" panose="020B0604020202020204" pitchFamily="34" charset="0"/>
              <a:buChar char="•"/>
            </a:pPr>
            <a:r>
              <a:rPr lang="en-US" sz="1600" dirty="0"/>
              <a:t>Fuel_Price - cost of fuel in the region</a:t>
            </a:r>
          </a:p>
          <a:p>
            <a:pPr algn="l" fontAlgn="base">
              <a:buFont typeface="Arial" panose="020B0604020202020204" pitchFamily="34" charset="0"/>
              <a:buChar char="•"/>
            </a:pPr>
            <a:r>
              <a:rPr lang="en-US" sz="1600" dirty="0"/>
              <a:t>MarkDown1-5 - anonymized data related to promotional markdowns. </a:t>
            </a:r>
            <a:r>
              <a:rPr lang="en-US" sz="1600" dirty="0" err="1"/>
              <a:t>MarkDown</a:t>
            </a:r>
            <a:r>
              <a:rPr lang="en-US" sz="1600" dirty="0"/>
              <a:t> data is only available after Nov 2011 and is not available for all stores all the time. Any missing value is marked with an NA</a:t>
            </a:r>
          </a:p>
          <a:p>
            <a:pPr algn="l" fontAlgn="base">
              <a:buFont typeface="Arial" panose="020B0604020202020204" pitchFamily="34" charset="0"/>
              <a:buChar char="•"/>
            </a:pPr>
            <a:r>
              <a:rPr lang="en-US" sz="1600" dirty="0"/>
              <a:t>CPI - the consumer price index</a:t>
            </a:r>
          </a:p>
          <a:p>
            <a:pPr algn="l" fontAlgn="base">
              <a:buFont typeface="Arial" panose="020B0604020202020204" pitchFamily="34" charset="0"/>
              <a:buChar char="•"/>
            </a:pPr>
            <a:r>
              <a:rPr lang="en-US" sz="1600" dirty="0"/>
              <a:t>Unemployment - the unemployment rate</a:t>
            </a:r>
          </a:p>
          <a:p>
            <a:pPr algn="l" fontAlgn="base">
              <a:buFont typeface="Arial" panose="020B0604020202020204" pitchFamily="34" charset="0"/>
              <a:buChar char="•"/>
            </a:pPr>
            <a:r>
              <a:rPr lang="en-US" sz="1600" dirty="0" err="1"/>
              <a:t>IsHoliday</a:t>
            </a:r>
            <a:r>
              <a:rPr lang="en-US" sz="1600" dirty="0"/>
              <a:t> - whether the week is a special holiday week</a:t>
            </a:r>
          </a:p>
          <a:p>
            <a:pPr>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25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About Dataset </a:t>
            </a:r>
            <a:r>
              <a:rPr lang="en-US" sz="1800" dirty="0"/>
              <a:t>(continuation…)</a:t>
            </a:r>
            <a:endParaRPr sz="1800" dirty="0"/>
          </a:p>
        </p:txBody>
      </p:sp>
      <p:sp>
        <p:nvSpPr>
          <p:cNvPr id="3" name="Text Placeholder 2">
            <a:extLst>
              <a:ext uri="{FF2B5EF4-FFF2-40B4-BE49-F238E27FC236}">
                <a16:creationId xmlns:a16="http://schemas.microsoft.com/office/drawing/2014/main" id="{1B95F31C-B2DA-3218-5F6B-8FE193994EC8}"/>
              </a:ext>
            </a:extLst>
          </p:cNvPr>
          <p:cNvSpPr>
            <a:spLocks noGrp="1"/>
          </p:cNvSpPr>
          <p:nvPr>
            <p:ph type="body" idx="1"/>
          </p:nvPr>
        </p:nvSpPr>
        <p:spPr/>
        <p:txBody>
          <a:bodyPr>
            <a:normAutofit/>
          </a:bodyPr>
          <a:lstStyle/>
          <a:p>
            <a:pPr algn="l" fontAlgn="base">
              <a:buFont typeface="Wingdings" panose="05000000000000000000" pitchFamily="2" charset="2"/>
              <a:buChar char="Ø"/>
            </a:pPr>
            <a:r>
              <a:rPr lang="en-US" sz="16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Sales</a:t>
            </a:r>
          </a:p>
          <a:p>
            <a:pPr algn="l" fontAlgn="base"/>
            <a:r>
              <a:rPr lang="en-US" sz="1600" dirty="0"/>
              <a:t>Historical sales data, which covers 2010-02-05 to 2012-11-01. Within this tab you will find the following fields:</a:t>
            </a:r>
          </a:p>
          <a:p>
            <a:pPr algn="l" fontAlgn="base">
              <a:buFont typeface="Arial" panose="020B0604020202020204" pitchFamily="34" charset="0"/>
              <a:buChar char="•"/>
            </a:pPr>
            <a:r>
              <a:rPr lang="en-US" sz="1600" dirty="0"/>
              <a:t>Store - the store number</a:t>
            </a:r>
          </a:p>
          <a:p>
            <a:pPr algn="l" fontAlgn="base">
              <a:buFont typeface="Arial" panose="020B0604020202020204" pitchFamily="34" charset="0"/>
              <a:buChar char="•"/>
            </a:pPr>
            <a:r>
              <a:rPr lang="en-US" sz="1600" dirty="0"/>
              <a:t>Dept - the department number</a:t>
            </a:r>
          </a:p>
          <a:p>
            <a:pPr algn="l" fontAlgn="base">
              <a:buFont typeface="Arial" panose="020B0604020202020204" pitchFamily="34" charset="0"/>
              <a:buChar char="•"/>
            </a:pPr>
            <a:r>
              <a:rPr lang="en-US" sz="1600" dirty="0"/>
              <a:t>Date - the week</a:t>
            </a:r>
          </a:p>
          <a:p>
            <a:pPr algn="l" fontAlgn="base">
              <a:buFont typeface="Arial" panose="020B0604020202020204" pitchFamily="34" charset="0"/>
              <a:buChar char="•"/>
            </a:pPr>
            <a:r>
              <a:rPr lang="en-US" sz="1600" dirty="0" err="1"/>
              <a:t>Weekly_Sales</a:t>
            </a:r>
            <a:r>
              <a:rPr lang="en-US" sz="1600" dirty="0"/>
              <a:t> -  sales for the given department in the given store</a:t>
            </a:r>
          </a:p>
          <a:p>
            <a:pPr algn="l" fontAlgn="base">
              <a:buFont typeface="Arial" panose="020B0604020202020204" pitchFamily="34" charset="0"/>
              <a:buChar char="•"/>
            </a:pPr>
            <a:r>
              <a:rPr lang="en-US" sz="1600" dirty="0" err="1"/>
              <a:t>IsHoliday</a:t>
            </a:r>
            <a:r>
              <a:rPr lang="en-US" sz="1600" dirty="0"/>
              <a:t> - whether the week is a special holiday week</a:t>
            </a:r>
          </a:p>
          <a:p>
            <a:pPr>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018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Research Questions</a:t>
            </a:r>
            <a:endParaRPr dirty="0"/>
          </a:p>
        </p:txBody>
      </p:sp>
      <p:sp>
        <p:nvSpPr>
          <p:cNvPr id="70" name="Google Shape;70;p2"/>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p>
            <a:pPr lvl="0" fontAlgn="base">
              <a:buFont typeface="Arial" panose="020B0604020202020204" pitchFamily="34" charset="0"/>
              <a:buChar char="•"/>
            </a:pPr>
            <a:r>
              <a:rPr lang="en-US" sz="1600" dirty="0"/>
              <a:t>Sales Prediction</a:t>
            </a:r>
          </a:p>
          <a:p>
            <a:pPr lvl="0" fontAlgn="base">
              <a:buFont typeface="Arial" panose="020B0604020202020204" pitchFamily="34" charset="0"/>
              <a:buChar char="•"/>
            </a:pPr>
            <a:r>
              <a:rPr lang="en-US" sz="1600" dirty="0"/>
              <a:t>Markdown Impact Analysis</a:t>
            </a:r>
          </a:p>
          <a:p>
            <a:pPr lvl="0" fontAlgn="base">
              <a:buFont typeface="Arial" panose="020B0604020202020204" pitchFamily="34" charset="0"/>
              <a:buChar char="•"/>
            </a:pPr>
            <a:r>
              <a:rPr lang="en-US" sz="1600" dirty="0"/>
              <a:t>Store Clustering</a:t>
            </a:r>
          </a:p>
          <a:p>
            <a:pPr lvl="0" fontAlgn="base">
              <a:buFont typeface="Arial" panose="020B0604020202020204" pitchFamily="34" charset="0"/>
              <a:buChar char="•"/>
            </a:pPr>
            <a:r>
              <a:rPr lang="en-US" sz="1600" dirty="0"/>
              <a:t>Holiday Sales Assessment</a:t>
            </a:r>
            <a:endParaRPr sz="1600" dirty="0"/>
          </a:p>
        </p:txBody>
      </p:sp>
    </p:spTree>
    <p:extLst>
      <p:ext uri="{BB962C8B-B14F-4D97-AF65-F5344CB8AC3E}">
        <p14:creationId xmlns:p14="http://schemas.microsoft.com/office/powerpoint/2010/main" val="236795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Exploratory Data Analysis (EDA)</a:t>
            </a:r>
            <a:endParaRPr dirty="0"/>
          </a:p>
        </p:txBody>
      </p:sp>
      <p:sp>
        <p:nvSpPr>
          <p:cNvPr id="70" name="Google Shape;70;p2"/>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p>
            <a:pPr marL="342900" lvl="0" indent="-330200" algn="just" rtl="0">
              <a:lnSpc>
                <a:spcPct val="115000"/>
              </a:lnSpc>
              <a:spcBef>
                <a:spcPts val="1200"/>
              </a:spcBef>
              <a:spcAft>
                <a:spcPts val="0"/>
              </a:spcAft>
              <a:buSzPts val="1600"/>
              <a:buChar char="•"/>
            </a:pPr>
            <a:r>
              <a:rPr lang="en-US" sz="1600" dirty="0"/>
              <a:t>Final Data Set</a:t>
            </a:r>
            <a:endParaRPr sz="1600" dirty="0"/>
          </a:p>
        </p:txBody>
      </p:sp>
      <p:pic>
        <p:nvPicPr>
          <p:cNvPr id="3" name="Picture 2">
            <a:extLst>
              <a:ext uri="{FF2B5EF4-FFF2-40B4-BE49-F238E27FC236}">
                <a16:creationId xmlns:a16="http://schemas.microsoft.com/office/drawing/2014/main" id="{EA92F68A-52A5-C412-C349-B3EE029451F7}"/>
              </a:ext>
            </a:extLst>
          </p:cNvPr>
          <p:cNvPicPr>
            <a:picLocks noChangeAspect="1"/>
          </p:cNvPicPr>
          <p:nvPr/>
        </p:nvPicPr>
        <p:blipFill>
          <a:blip r:embed="rId3"/>
          <a:stretch>
            <a:fillRect/>
          </a:stretch>
        </p:blipFill>
        <p:spPr>
          <a:xfrm>
            <a:off x="540689" y="2128923"/>
            <a:ext cx="7273822" cy="1258175"/>
          </a:xfrm>
          <a:prstGeom prst="rect">
            <a:avLst/>
          </a:prstGeom>
        </p:spPr>
      </p:pic>
      <p:pic>
        <p:nvPicPr>
          <p:cNvPr id="5" name="Picture 4">
            <a:extLst>
              <a:ext uri="{FF2B5EF4-FFF2-40B4-BE49-F238E27FC236}">
                <a16:creationId xmlns:a16="http://schemas.microsoft.com/office/drawing/2014/main" id="{96E48AF1-5C06-74E8-2C26-D18261151397}"/>
              </a:ext>
            </a:extLst>
          </p:cNvPr>
          <p:cNvPicPr>
            <a:picLocks noChangeAspect="1"/>
          </p:cNvPicPr>
          <p:nvPr/>
        </p:nvPicPr>
        <p:blipFill>
          <a:blip r:embed="rId4"/>
          <a:stretch>
            <a:fillRect/>
          </a:stretch>
        </p:blipFill>
        <p:spPr>
          <a:xfrm>
            <a:off x="6142307" y="3543509"/>
            <a:ext cx="2129403" cy="1241063"/>
          </a:xfrm>
          <a:prstGeom prst="rect">
            <a:avLst/>
          </a:prstGeom>
        </p:spPr>
      </p:pic>
    </p:spTree>
    <p:extLst>
      <p:ext uri="{BB962C8B-B14F-4D97-AF65-F5344CB8AC3E}">
        <p14:creationId xmlns:p14="http://schemas.microsoft.com/office/powerpoint/2010/main" val="362580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p>
            <a:pPr>
              <a:buSzPct val="100000"/>
            </a:pPr>
            <a:r>
              <a:rPr lang="en-US"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 Weekly Sales Per Month for 2010, 2011, and 2012</a:t>
            </a:r>
            <a:endParaRPr sz="24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9E11DB8-51C2-7133-6A07-41A3A908C54A}"/>
              </a:ext>
            </a:extLst>
          </p:cNvPr>
          <p:cNvPicPr>
            <a:picLocks noChangeAspect="1"/>
          </p:cNvPicPr>
          <p:nvPr/>
        </p:nvPicPr>
        <p:blipFill>
          <a:blip r:embed="rId3"/>
          <a:stretch>
            <a:fillRect/>
          </a:stretch>
        </p:blipFill>
        <p:spPr>
          <a:xfrm>
            <a:off x="1410702" y="1491489"/>
            <a:ext cx="6322595" cy="3072467"/>
          </a:xfrm>
          <a:prstGeom prst="rect">
            <a:avLst/>
          </a:prstGeom>
        </p:spPr>
      </p:pic>
    </p:spTree>
    <p:extLst>
      <p:ext uri="{BB962C8B-B14F-4D97-AF65-F5344CB8AC3E}">
        <p14:creationId xmlns:p14="http://schemas.microsoft.com/office/powerpoint/2010/main" val="14279841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757</Words>
  <Application>Microsoft Office PowerPoint</Application>
  <PresentationFormat>On-screen Show (16:9)</PresentationFormat>
  <Paragraphs>76</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Theme</vt:lpstr>
      <vt:lpstr>Sales Classification and Prediction</vt:lpstr>
      <vt:lpstr>Introduction</vt:lpstr>
      <vt:lpstr>Background</vt:lpstr>
      <vt:lpstr>About Data and Dataset</vt:lpstr>
      <vt:lpstr>About Dataset (continuation…)</vt:lpstr>
      <vt:lpstr>About Dataset (continuation…)</vt:lpstr>
      <vt:lpstr>Research Questions</vt:lpstr>
      <vt:lpstr>Exploratory Data Analysis (EDA)</vt:lpstr>
      <vt:lpstr>Mean Weekly Sales Per Month for 2010, 2011, and 2012</vt:lpstr>
      <vt:lpstr>Markdown Impact on Sales</vt:lpstr>
      <vt:lpstr>Store Clustering on type of the store</vt:lpstr>
      <vt:lpstr>Holidays Affect on Sales</vt:lpstr>
      <vt:lpstr>Long-Term Tilt Data for Fuel Price Changes</vt:lpstr>
      <vt:lpstr>Correlation Matrix</vt:lpstr>
      <vt:lpstr>Applying log transformation</vt:lpstr>
      <vt:lpstr>PowerPoint Presentation</vt:lpstr>
      <vt:lpstr>Variables Selection for Models</vt:lpstr>
      <vt:lpstr>Model Comparison</vt:lpstr>
      <vt:lpstr>Model Deployment</vt:lpstr>
      <vt:lpstr>Conclusion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Sai Veeramreddy</cp:lastModifiedBy>
  <cp:revision>6</cp:revision>
  <dcterms:created xsi:type="dcterms:W3CDTF">2019-02-27T15:38:32Z</dcterms:created>
  <dcterms:modified xsi:type="dcterms:W3CDTF">2023-12-15T21:36:34Z</dcterms:modified>
</cp:coreProperties>
</file>