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Nuni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italic.fntdata"/><Relationship Id="rId30" Type="http://schemas.openxmlformats.org/officeDocument/2006/relationships/font" Target="fonts/Nuni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a7e4a545ca_0_1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a7e4a545ca_0_1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a7e4a545ca_0_1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a7e4a545ca_0_1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a7e4a545ca_0_1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a7e4a545ca_0_1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a7e4a545ca_0_1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a7e4a545ca_0_1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a7e4a545ca_0_17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a7e4a545ca_0_1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a7e4a545ca_0_1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a7e4a545ca_0_1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a7e4a545ca_0_17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a7e4a545ca_0_17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a7e4a545ca_0_17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a7e4a545ca_0_17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a7e4a545ca_0_17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a7e4a545ca_0_17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a7e4a545ca_0_17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a7e4a545ca_0_17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7e4a545ca_0_1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a7e4a545ca_0_1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a7e4a545ca_0_1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a7e4a545ca_0_1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a7e4a545ca_0_1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a7e4a545ca_0_1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a7e4a545ca_0_1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a7e4a545ca_0_1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a7e4a545ca_0_1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a7e4a545ca_0_1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a7e4a545ca_0_1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a7e4a545ca_0_1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a7e4a545ca_0_17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a7e4a545ca_0_17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a7e4a545ca_0_1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a7e4a545ca_0_1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datasets/shuyangli94/food-com-recipes-and-user-interactions" TargetMode="External"/><Relationship Id="rId4" Type="http://schemas.openxmlformats.org/officeDocument/2006/relationships/hyperlink" Target="https://www.kaggle.com/datasets/shuyangli94/food-com-recipes-and-user-interactions" TargetMode="External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418648" y="1228050"/>
            <a:ext cx="8306700" cy="11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Personalized Recipe Recommender System</a:t>
            </a:r>
            <a:endParaRPr sz="2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473000" y="2680150"/>
            <a:ext cx="4918800" cy="9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Author: Mounika Reddy Kummetha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For: UMBC Data Science Master Degree Capstone by Dr. Chaojie (Jay) Wang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311700" y="445025"/>
            <a:ext cx="4260300" cy="5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EDA </a:t>
            </a:r>
            <a:endParaRPr/>
          </a:p>
        </p:txBody>
      </p:sp>
      <p:sp>
        <p:nvSpPr>
          <p:cNvPr id="187" name="Google Shape;187;p22"/>
          <p:cNvSpPr txBox="1"/>
          <p:nvPr>
            <p:ph idx="1" type="body"/>
          </p:nvPr>
        </p:nvSpPr>
        <p:spPr>
          <a:xfrm>
            <a:off x="311700" y="1152475"/>
            <a:ext cx="4155300" cy="3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Char char="●"/>
            </a:pPr>
            <a:r>
              <a:rPr lang="en-GB" sz="1050">
                <a:solidFill>
                  <a:srgbClr val="000000"/>
                </a:solidFill>
              </a:rPr>
              <a:t>The majority of recipes contain between 5 to 10 ingredients.</a:t>
            </a:r>
            <a:endParaRPr sz="1050">
              <a:solidFill>
                <a:srgbClr val="000000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Char char="●"/>
            </a:pPr>
            <a:r>
              <a:rPr lang="en-GB" sz="1050">
                <a:solidFill>
                  <a:srgbClr val="000000"/>
                </a:solidFill>
              </a:rPr>
              <a:t>There is a significant decrease in frequency as the number of ingredients increases, with very few recipes containing more than 20 ingredients.</a:t>
            </a:r>
            <a:endParaRPr sz="1050">
              <a:solidFill>
                <a:srgbClr val="000000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Char char="●"/>
            </a:pPr>
            <a:r>
              <a:rPr lang="en-GB" sz="1050">
                <a:solidFill>
                  <a:srgbClr val="000000"/>
                </a:solidFill>
              </a:rPr>
              <a:t>This distribution suggests that simpler recipes with fewer ingredients are more common or preferred.</a:t>
            </a:r>
            <a:endParaRPr sz="105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</a:endParaRPr>
          </a:p>
          <a:p>
            <a:pPr indent="-295275" lvl="0" marL="45720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050"/>
              <a:buChar char="●"/>
            </a:pPr>
            <a:r>
              <a:rPr lang="en-GB" sz="1050">
                <a:solidFill>
                  <a:srgbClr val="000000"/>
                </a:solidFill>
              </a:rPr>
              <a:t>Low-calorie recipes are the most frequent, followed by vegetarian recipes, indicating a possible trend or preference for healthier eating options.</a:t>
            </a:r>
            <a:endParaRPr sz="1050">
              <a:solidFill>
                <a:srgbClr val="000000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Char char="●"/>
            </a:pPr>
            <a:r>
              <a:rPr lang="en-GB" sz="1050">
                <a:solidFill>
                  <a:srgbClr val="000000"/>
                </a:solidFill>
              </a:rPr>
              <a:t>Vegan recipes are also quite common, which could suggest a significant vegan demographic or interest in vegan cooking.</a:t>
            </a:r>
            <a:endParaRPr sz="1050">
              <a:solidFill>
                <a:srgbClr val="000000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Char char="●"/>
            </a:pPr>
            <a:r>
              <a:rPr lang="en-GB" sz="1050">
                <a:solidFill>
                  <a:srgbClr val="000000"/>
                </a:solidFill>
              </a:rPr>
              <a:t>Gluten-free and nut-free recipes are less common, but still significant, suggesting awareness and accommodation for these dietary restrictions.</a:t>
            </a:r>
            <a:endParaRPr sz="1050">
              <a:solidFill>
                <a:srgbClr val="000000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-GB" sz="1050">
                <a:solidFill>
                  <a:srgbClr val="000000"/>
                </a:solidFill>
              </a:rPr>
              <a:t>Dairy-free recipes are the least common among the die</a:t>
            </a:r>
            <a:r>
              <a:rPr lang="en-GB" sz="1050">
                <a:solidFill>
                  <a:schemeClr val="dk1"/>
                </a:solidFill>
              </a:rPr>
              <a:t>tary labels presented.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8850" y="304800"/>
            <a:ext cx="4004475" cy="233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2101" y="2811400"/>
            <a:ext cx="3636625" cy="220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311700" y="445025"/>
            <a:ext cx="43932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EDA part 2</a:t>
            </a:r>
            <a:endParaRPr/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311700" y="1152475"/>
            <a:ext cx="4134300" cy="36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Char char="●"/>
            </a:pPr>
            <a:r>
              <a:rPr lang="en-GB" sz="1050">
                <a:solidFill>
                  <a:srgbClr val="000000"/>
                </a:solidFill>
              </a:rPr>
              <a:t>A significant proportion of ratings are at the highest score, which is 5. This could indicate a tendency for users to rate only when they have a positive experience or are satisfied.</a:t>
            </a:r>
            <a:endParaRPr sz="1050">
              <a:solidFill>
                <a:srgbClr val="000000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Char char="●"/>
            </a:pPr>
            <a:r>
              <a:rPr lang="en-GB" sz="1050">
                <a:solidFill>
                  <a:srgbClr val="000000"/>
                </a:solidFill>
              </a:rPr>
              <a:t>Ratings 1 to 4 are much less frequent, with very few users giving these scores compared to the rating of 5.</a:t>
            </a:r>
            <a:endParaRPr sz="1050">
              <a:solidFill>
                <a:srgbClr val="000000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Char char="●"/>
            </a:pPr>
            <a:r>
              <a:rPr lang="en-GB" sz="1050">
                <a:solidFill>
                  <a:srgbClr val="000000"/>
                </a:solidFill>
              </a:rPr>
              <a:t>The data may suggest a possible issue with rating scale usage or could imply that the user base generally experiences positive outcomes with whatever is being rated.</a:t>
            </a:r>
            <a:endParaRPr sz="1050">
              <a:solidFill>
                <a:srgbClr val="000000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Char char="●"/>
            </a:pPr>
            <a:r>
              <a:rPr lang="en-GB" sz="1050">
                <a:solidFill>
                  <a:srgbClr val="000000"/>
                </a:solidFill>
              </a:rPr>
              <a:t>The vast majority of users have a very low number of interactions, close to 0, indicating a highly skewed distribution of interactions.</a:t>
            </a:r>
            <a:endParaRPr sz="1050">
              <a:solidFill>
                <a:srgbClr val="000000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Char char="●"/>
            </a:pPr>
            <a:r>
              <a:rPr lang="en-GB" sz="1050">
                <a:solidFill>
                  <a:srgbClr val="000000"/>
                </a:solidFill>
              </a:rPr>
              <a:t>There are very few users with a high number of interactions, as evidenced by the frequency dropping to near zero past the first bin of the histogram.</a:t>
            </a:r>
            <a:endParaRPr sz="1050">
              <a:solidFill>
                <a:srgbClr val="000000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Char char="●"/>
            </a:pPr>
            <a:r>
              <a:rPr lang="en-GB" sz="1050">
                <a:solidFill>
                  <a:srgbClr val="000000"/>
                </a:solidFill>
              </a:rPr>
              <a:t>This distribution suggests that most users are only minimally engaged.</a:t>
            </a:r>
            <a:endParaRPr sz="10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23"/>
          <p:cNvPicPr preferRelativeResize="0"/>
          <p:nvPr/>
        </p:nvPicPr>
        <p:blipFill rotWithShape="1">
          <a:blip r:embed="rId3">
            <a:alphaModFix/>
          </a:blip>
          <a:srcRect b="-6960" l="-18946" r="-8555" t="2598"/>
          <a:stretch/>
        </p:blipFill>
        <p:spPr>
          <a:xfrm>
            <a:off x="4767975" y="445025"/>
            <a:ext cx="4207876" cy="210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6025" y="2446375"/>
            <a:ext cx="3212176" cy="2191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409250" y="4146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EDA part 2</a:t>
            </a:r>
            <a:endParaRPr/>
          </a:p>
        </p:txBody>
      </p:sp>
      <p:sp>
        <p:nvSpPr>
          <p:cNvPr id="203" name="Google Shape;203;p24"/>
          <p:cNvSpPr txBox="1"/>
          <p:nvPr>
            <p:ph idx="1" type="body"/>
          </p:nvPr>
        </p:nvSpPr>
        <p:spPr>
          <a:xfrm>
            <a:off x="364250" y="1457275"/>
            <a:ext cx="4649100" cy="3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290274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Char char="●"/>
            </a:pPr>
            <a:r>
              <a:rPr lang="en-GB" sz="1050">
                <a:solidFill>
                  <a:srgbClr val="374151"/>
                </a:solidFill>
              </a:rPr>
              <a:t>The graph compares the number of unique ingredients between raw and processed categories.</a:t>
            </a:r>
            <a:endParaRPr sz="1050">
              <a:solidFill>
                <a:srgbClr val="374151"/>
              </a:solidFill>
            </a:endParaRPr>
          </a:p>
          <a:p>
            <a:pPr indent="-290274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Char char="●"/>
            </a:pPr>
            <a:r>
              <a:rPr lang="en-GB" sz="1050">
                <a:solidFill>
                  <a:srgbClr val="374151"/>
                </a:solidFill>
              </a:rPr>
              <a:t>Raw ingredients significantly outnumber processed ones, with over 14,000 unique raw ingredients compared to around 8,000 processed ingredients.</a:t>
            </a:r>
            <a:endParaRPr sz="1050">
              <a:solidFill>
                <a:srgbClr val="374151"/>
              </a:solidFill>
            </a:endParaRPr>
          </a:p>
          <a:p>
            <a:pPr indent="-290274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Char char="●"/>
            </a:pPr>
            <a:r>
              <a:rPr lang="en-GB" sz="1050">
                <a:solidFill>
                  <a:srgbClr val="374151"/>
                </a:solidFill>
              </a:rPr>
              <a:t>This suggests that there is a greater variety of raw ingredients used than processed ones, which could indicate a broader diversity in raw food items or possibly a tendency for processed foods to utilize a more limited set of common ingredients.</a:t>
            </a:r>
            <a:endParaRPr sz="1050">
              <a:solidFill>
                <a:srgbClr val="374151"/>
              </a:solidFill>
            </a:endParaRPr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74151"/>
              </a:solidFill>
            </a:endParaRPr>
          </a:p>
          <a:p>
            <a:pPr indent="-290274" lvl="0" marL="457200" rtl="0" algn="l">
              <a:spcBef>
                <a:spcPts val="700"/>
              </a:spcBef>
              <a:spcAft>
                <a:spcPts val="0"/>
              </a:spcAft>
              <a:buClr>
                <a:srgbClr val="374151"/>
              </a:buClr>
              <a:buSzPct val="100000"/>
              <a:buChar char="●"/>
            </a:pPr>
            <a:r>
              <a:rPr lang="en-GB" sz="1050">
                <a:solidFill>
                  <a:srgbClr val="374151"/>
                </a:solidFill>
              </a:rPr>
              <a:t>User interactions have fluctuated over time with several peaks and troughs.</a:t>
            </a:r>
            <a:endParaRPr sz="1050">
              <a:solidFill>
                <a:srgbClr val="374151"/>
              </a:solidFill>
            </a:endParaRPr>
          </a:p>
          <a:p>
            <a:pPr indent="-290274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Char char="●"/>
            </a:pPr>
            <a:r>
              <a:rPr lang="en-GB" sz="1050">
                <a:solidFill>
                  <a:srgbClr val="374151"/>
                </a:solidFill>
              </a:rPr>
              <a:t>There was a significant increase in interactions leading up to around 2009, after which a major peak is observed.</a:t>
            </a:r>
            <a:endParaRPr sz="1050">
              <a:solidFill>
                <a:srgbClr val="374151"/>
              </a:solidFill>
            </a:endParaRPr>
          </a:p>
          <a:p>
            <a:pPr indent="-290274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Char char="●"/>
            </a:pPr>
            <a:r>
              <a:rPr lang="en-GB" sz="1050">
                <a:solidFill>
                  <a:srgbClr val="374151"/>
                </a:solidFill>
              </a:rPr>
              <a:t>After the 2009 peak, there is a general decline, with some variability, suggesting a decrease in user engagement over time or changes in the user base.</a:t>
            </a:r>
            <a:endParaRPr sz="1050">
              <a:solidFill>
                <a:srgbClr val="374151"/>
              </a:solidFill>
            </a:endParaRPr>
          </a:p>
          <a:p>
            <a:pPr indent="-290274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Char char="●"/>
            </a:pPr>
            <a:r>
              <a:rPr lang="en-GB" sz="1050">
                <a:solidFill>
                  <a:srgbClr val="374151"/>
                </a:solidFill>
              </a:rPr>
              <a:t>The reasons behind the fluctuations would require further contextual information to understand the driving factors behind these patterns</a:t>
            </a:r>
            <a:endParaRPr sz="105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1875" y="595425"/>
            <a:ext cx="3599876" cy="191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7925" y="2679525"/>
            <a:ext cx="3282850" cy="176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type="title"/>
          </p:nvPr>
        </p:nvSpPr>
        <p:spPr>
          <a:xfrm>
            <a:off x="311700" y="445025"/>
            <a:ext cx="45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EDA part 2</a:t>
            </a:r>
            <a:endParaRPr/>
          </a:p>
        </p:txBody>
      </p:sp>
      <p:sp>
        <p:nvSpPr>
          <p:cNvPr id="211" name="Google Shape;211;p25"/>
          <p:cNvSpPr txBox="1"/>
          <p:nvPr>
            <p:ph idx="1" type="body"/>
          </p:nvPr>
        </p:nvSpPr>
        <p:spPr>
          <a:xfrm>
            <a:off x="311700" y="1152475"/>
            <a:ext cx="4575600" cy="30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290274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-GB" sz="1050">
                <a:solidFill>
                  <a:srgbClr val="000000"/>
                </a:solidFill>
              </a:rPr>
              <a:t>The second graph illustrates the top common ingredient replacements.</a:t>
            </a:r>
            <a:endParaRPr sz="1050">
              <a:solidFill>
                <a:srgbClr val="000000"/>
              </a:solidFill>
            </a:endParaRPr>
          </a:p>
          <a:p>
            <a:pPr indent="-290274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-GB" sz="1050">
                <a:solidFill>
                  <a:srgbClr val="000000"/>
                </a:solidFill>
              </a:rPr>
              <a:t>The most replaced ingredient is dressing, followed by sausage, chile, cake mix, and cheddar.</a:t>
            </a:r>
            <a:endParaRPr sz="1050">
              <a:solidFill>
                <a:srgbClr val="000000"/>
              </a:solidFill>
            </a:endParaRPr>
          </a:p>
          <a:p>
            <a:pPr indent="-290274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-GB" sz="1050">
                <a:solidFill>
                  <a:srgbClr val="000000"/>
                </a:solidFill>
              </a:rPr>
              <a:t>Each of these ingredients has a specific count of replacements, with dressing exceeding 160 occurrences.</a:t>
            </a:r>
            <a:endParaRPr sz="1050">
              <a:solidFill>
                <a:srgbClr val="000000"/>
              </a:solidFill>
            </a:endParaRPr>
          </a:p>
          <a:p>
            <a:pPr indent="-290274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-GB" sz="1050">
                <a:solidFill>
                  <a:srgbClr val="000000"/>
                </a:solidFill>
              </a:rPr>
              <a:t>This graph might indicate the frequency of ingredient substitutions in recipes, which could reflect dietary preferences, availability, or trends in cooking.</a:t>
            </a:r>
            <a:endParaRPr sz="105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</a:endParaRPr>
          </a:p>
          <a:p>
            <a:pPr indent="-290274" lvl="0" marL="45720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-GB" sz="1050">
                <a:solidFill>
                  <a:srgbClr val="000000"/>
                </a:solidFill>
              </a:rPr>
              <a:t>The third graph compares the length of ingredient descriptions between raw and processed ingredients.</a:t>
            </a:r>
            <a:endParaRPr sz="1050">
              <a:solidFill>
                <a:srgbClr val="000000"/>
              </a:solidFill>
            </a:endParaRPr>
          </a:p>
          <a:p>
            <a:pPr indent="-290274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-GB" sz="1050">
                <a:solidFill>
                  <a:srgbClr val="000000"/>
                </a:solidFill>
              </a:rPr>
              <a:t>Raw ingredients tend to have descriptions that are shorter in word count, with a high frequency of descriptions that are only 1-2 words long.</a:t>
            </a:r>
            <a:endParaRPr sz="1050">
              <a:solidFill>
                <a:srgbClr val="000000"/>
              </a:solidFill>
            </a:endParaRPr>
          </a:p>
          <a:p>
            <a:pPr indent="-290274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-GB" sz="1050">
                <a:solidFill>
                  <a:srgbClr val="000000"/>
                </a:solidFill>
              </a:rPr>
              <a:t>Processed ingredients have a more spread out distribution with a peak around 10 words, suggesting that processed ingredients often require longer descriptions, possibly due to more complex names or additional qualifiers (like brand names or preparation styles).</a:t>
            </a:r>
            <a:endParaRPr sz="1050">
              <a:solidFill>
                <a:srgbClr val="000000"/>
              </a:solidFill>
            </a:endParaRPr>
          </a:p>
          <a:p>
            <a:pPr indent="-290274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t/>
            </a:r>
            <a:endParaRPr sz="10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7950" y="239975"/>
            <a:ext cx="3865875" cy="2077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1225" y="2327325"/>
            <a:ext cx="3865866" cy="2511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RandomForestClassifier</a:t>
            </a:r>
            <a:endParaRPr/>
          </a:p>
        </p:txBody>
      </p:sp>
      <p:sp>
        <p:nvSpPr>
          <p:cNvPr id="219" name="Google Shape;219;p26"/>
          <p:cNvSpPr txBox="1"/>
          <p:nvPr>
            <p:ph idx="1" type="body"/>
          </p:nvPr>
        </p:nvSpPr>
        <p:spPr>
          <a:xfrm>
            <a:off x="819150" y="1990725"/>
            <a:ext cx="56028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Involves setting up a RandomForestClassifier, a popular machine learning model suitable for handling both classification and regression tasks.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The dataset is split into training and testing subsets to validate the model's performance. 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After training the model with the training data, predictions are made on the test set.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Training</a:t>
            </a:r>
            <a:endParaRPr/>
          </a:p>
        </p:txBody>
      </p:sp>
      <p:sp>
        <p:nvSpPr>
          <p:cNvPr id="225" name="Google Shape;225;p27"/>
          <p:cNvSpPr txBox="1"/>
          <p:nvPr>
            <p:ph idx="1" type="body"/>
          </p:nvPr>
        </p:nvSpPr>
        <p:spPr>
          <a:xfrm>
            <a:off x="672650" y="1524000"/>
            <a:ext cx="3268800" cy="28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this phase, we are attempting to predict the ratings using the number of minutes it takes to prepare the dish, the number of steps, and the number of ingredients. I have employed a RandomForest Classifier to predict the ratings for each dish.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Accuracy: 75.71%</a:t>
            </a:r>
            <a:endParaRPr/>
          </a:p>
        </p:txBody>
      </p:sp>
      <p:pic>
        <p:nvPicPr>
          <p:cNvPr id="226" name="Google Shape;22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7900" y="1621075"/>
            <a:ext cx="4612949" cy="190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232" name="Google Shape;232;p2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6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Utilization of User Data for Effective Recipe Recommendations</a:t>
            </a:r>
            <a:endParaRPr b="1" sz="165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None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Engaging Casual Users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Most users have limited interactions, indicating a large casual user base.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Tailoring recommendations to these users could increase engagement.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None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Leveraging High Ratings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User ratings skew towards higher values, showing satisfaction with chosen recipes.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Recommend high-rated recipes more frequently to attract user interest.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None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Seasonal and Time-Sensitive Recommendations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Analysis of user interactions over time reveals patterns in recipe popularity.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Use this data to suggest seasonal or trending recipes.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238" name="Google Shape;238;p2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6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Efficient Machine Learning Models, Features, and Understanding User Preferences</a:t>
            </a:r>
            <a:endParaRPr b="1" sz="165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None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Identifying Complex Data Relationships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3369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Scatter plots suggest complex, non-linear relationships in recipe data.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3369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More sophisticated models may be required to capture these nuances.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None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Non-Linear Models for Better Feature Interaction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3369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Lack of strong correlations between key features like 'minutes', 'n_steps', and 'n_ingredients'.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3369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Indicates the need for non-linear models or advanced feature engineering.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None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Exploring Underutilized Recipes and User Preferences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3369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Analysis of popular ingredients and simplified ingredient lists can inform recommendations.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3369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Correlation analysis highlights key predictive features for user engagement, like the number of interactions and average ratings.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Challenges and Solutions</a:t>
            </a:r>
            <a:endParaRPr b="1" sz="165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0"/>
          <p:cNvSpPr txBox="1"/>
          <p:nvPr>
            <p:ph idx="1" type="body"/>
          </p:nvPr>
        </p:nvSpPr>
        <p:spPr>
          <a:xfrm>
            <a:off x="714700" y="1492475"/>
            <a:ext cx="7610100" cy="29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28600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None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Challenges Faced: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3369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During the course of this project, we encountered several challenges that tested our problem-solving skills and determination. Some of the major challenges included: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3369" lvl="2" marL="13716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Data Quality: Dealing with missing values, duplicates, and inconsistencies.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3369" lvl="2" marL="13716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Model Complexity: Managing the complexity of machine learning models.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3369" lvl="2" marL="13716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User Diversity: Catering to a wide range of user profiles and preferences.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None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Solutions Implemented: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3369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We adopted a proactive approach to address these challenges, implementing the following solutions: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3369" lvl="2" marL="13716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Data Quality Assurance: Rigorous data cleaning and curation techniques to ensure data reliability.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3369" lvl="2" marL="13716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Model Complexity Management: Employing model simplification techniques to enhance model interpretability.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3369" lvl="2" marL="13716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User Diversity Handling: Developing user-centric strategies to provide personalized recommendations for diverse user groups.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6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4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6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Future Enhancements</a:t>
            </a:r>
            <a:endParaRPr b="1" sz="165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1"/>
          <p:cNvSpPr txBox="1"/>
          <p:nvPr>
            <p:ph idx="1" type="body"/>
          </p:nvPr>
        </p:nvSpPr>
        <p:spPr>
          <a:xfrm>
            <a:off x="725225" y="1439925"/>
            <a:ext cx="7599600" cy="29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228600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None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Continuous Improvement: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Our commitment to excellence extends beyond the current project. We are dedicated to continuously enhancing our recipe recommender system to provide users with the best culinary experiences.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None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Enhancement Ideas: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In the future, we plan to implement several enhancements, including: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User Interface Refinement: Creating a more intuitive and user-friendly interface.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Algorithm Refinement: Fine-tuning our recommendation algorithms for improved accuracy.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Expanding Data Sources: Incorporating additional data sources to enrich recommendations.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None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User Feedback Integration: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User feedback is invaluable to us. We will integrate user suggestions and preferences to further personalize recommendations and enhance the user experience.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88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Background </a:t>
            </a:r>
            <a:endParaRPr sz="2088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481950"/>
            <a:ext cx="5045700" cy="26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04792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-GB" sz="4799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Understanding Personalized Recipe Recommender Systems:</a:t>
            </a:r>
            <a:endParaRPr sz="4799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792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○"/>
            </a:pPr>
            <a:r>
              <a:rPr lang="en-GB" sz="4799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Tailoring recipe suggestions to individual tastes and dietary needs.</a:t>
            </a:r>
            <a:endParaRPr sz="4799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792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○"/>
            </a:pPr>
            <a:r>
              <a:rPr lang="en-GB" sz="4799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Need for Personalization in Culinary Experiences:</a:t>
            </a:r>
            <a:endParaRPr sz="4799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792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○"/>
            </a:pPr>
            <a:r>
              <a:rPr lang="en-GB" sz="4799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Emphasizing technology's role in enhancing user culinary experiences.</a:t>
            </a:r>
            <a:endParaRPr sz="4799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792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-GB" sz="4799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Project Goal:</a:t>
            </a:r>
            <a:endParaRPr sz="4799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792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○"/>
            </a:pPr>
            <a:r>
              <a:rPr lang="en-GB" sz="4799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Develop a system using data-driven techniques and machine learning.</a:t>
            </a:r>
            <a:endParaRPr sz="4799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792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○"/>
            </a:pPr>
            <a:r>
              <a:rPr lang="en-GB" sz="4799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Offer recipe recommendations based on user interactions and preferences.</a:t>
            </a:r>
            <a:endParaRPr sz="6399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3999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0125" y="1710755"/>
            <a:ext cx="2619375" cy="24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650975" y="4987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311700" y="1152475"/>
            <a:ext cx="6141600" cy="34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None/>
            </a:pPr>
            <a:r>
              <a:rPr lang="en-GB" sz="1399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Focusing on User Preferences:</a:t>
            </a:r>
            <a:endParaRPr sz="1399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488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●"/>
            </a:pPr>
            <a:r>
              <a:rPr lang="en-GB" sz="1399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Catering to diverse culinary tastes and dietary restrictions.</a:t>
            </a:r>
            <a:endParaRPr sz="1399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488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●"/>
            </a:pPr>
            <a:r>
              <a:rPr lang="en-GB" sz="1399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Ensuring an easy-to-use interface for personalized suggestions.</a:t>
            </a:r>
            <a:endParaRPr sz="1399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None/>
            </a:pPr>
            <a:r>
              <a:rPr lang="en-GB" sz="1399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Anticipated Outcomes:</a:t>
            </a:r>
            <a:endParaRPr sz="1399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488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●"/>
            </a:pPr>
            <a:r>
              <a:rPr lang="en-GB" sz="1399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Dynamic system learning from user interactions.</a:t>
            </a:r>
            <a:endParaRPr sz="1399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488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●"/>
            </a:pPr>
            <a:r>
              <a:rPr lang="en-GB" sz="1399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Helping users discover recipes aligned with personal preferences.</a:t>
            </a:r>
            <a:endParaRPr sz="1399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None/>
            </a:pPr>
            <a:r>
              <a:rPr lang="en-GB" sz="1399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Relevance in Today's World:</a:t>
            </a:r>
            <a:endParaRPr sz="1399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488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●"/>
            </a:pPr>
            <a:r>
              <a:rPr lang="en-GB" sz="1399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Aligning with trends in health consciousness and digital solutions.</a:t>
            </a:r>
            <a:endParaRPr sz="1399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488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●"/>
            </a:pPr>
            <a:r>
              <a:rPr lang="en-GB" sz="1399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Enhancing the daily life experience through personalized nutrition.</a:t>
            </a:r>
            <a:endParaRPr sz="36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Overview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524875" y="1507250"/>
            <a:ext cx="5508000" cy="31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35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 Overview:</a:t>
            </a:r>
            <a:endParaRPr b="1" sz="35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5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Sourced from "Food.com Recipes and User Interactions" on Kaggle.</a:t>
            </a:r>
            <a:endParaRPr sz="35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5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Comprehensive data on recipes, user profiles, and interactions.</a:t>
            </a:r>
            <a:endParaRPr sz="35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35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Sources and Size:</a:t>
            </a:r>
            <a:endParaRPr b="1" sz="35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5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URL:</a:t>
            </a:r>
            <a:r>
              <a:rPr lang="en-GB" sz="355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GB" sz="355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Food.com Recipes and User Interactions on Kaggle</a:t>
            </a:r>
            <a:r>
              <a:rPr lang="en-GB" sz="35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35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5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 size: 104.59 MB.</a:t>
            </a:r>
            <a:endParaRPr sz="35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9144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lang="en-GB" sz="35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1" sz="355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3550">
                <a:solidFill>
                  <a:srgbClr val="000000"/>
                </a:solidFill>
              </a:rPr>
              <a:t>   </a:t>
            </a:r>
            <a:endParaRPr/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32875" y="1296250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2286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GB" sz="3550"/>
              <a:t>Data Structure:</a:t>
            </a:r>
            <a:endParaRPr b="1" sz="35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-335678" lvl="1" marL="13716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3550">
                <a:solidFill>
                  <a:srgbClr val="000000"/>
                </a:solidFill>
              </a:rPr>
              <a:t>Collective datasets contain over (total number of rows) rows.</a:t>
            </a:r>
            <a:endParaRPr sz="3550">
              <a:solidFill>
                <a:srgbClr val="000000"/>
              </a:solidFill>
            </a:endParaRPr>
          </a:p>
          <a:p>
            <a:pPr indent="-335678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3550">
                <a:solidFill>
                  <a:srgbClr val="000000"/>
                </a:solidFill>
              </a:rPr>
              <a:t>RAW_recipes.csv: 231637 rows, 12 columns.</a:t>
            </a:r>
            <a:endParaRPr sz="3550">
              <a:solidFill>
                <a:srgbClr val="000000"/>
              </a:solidFill>
            </a:endParaRPr>
          </a:p>
          <a:p>
            <a:pPr indent="-335678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3550">
                <a:solidFill>
                  <a:srgbClr val="000000"/>
                </a:solidFill>
              </a:rPr>
              <a:t>RAW_interactions.csv: 1132367 rows, 5 columns.</a:t>
            </a:r>
            <a:endParaRPr sz="3550">
              <a:solidFill>
                <a:srgbClr val="000000"/>
              </a:solidFill>
            </a:endParaRPr>
          </a:p>
          <a:p>
            <a:pPr indent="-335678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3550">
                <a:solidFill>
                  <a:srgbClr val="000000"/>
                </a:solidFill>
              </a:rPr>
              <a:t>PP_recipes.csv: 178265 rows, 8 columns.</a:t>
            </a:r>
            <a:endParaRPr sz="3550">
              <a:solidFill>
                <a:srgbClr val="000000"/>
              </a:solidFill>
            </a:endParaRPr>
          </a:p>
          <a:p>
            <a:pPr indent="-335678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3550">
                <a:solidFill>
                  <a:srgbClr val="000000"/>
                </a:solidFill>
              </a:rPr>
              <a:t>PP_users.csv: 25076 rows, 6 columns.</a:t>
            </a:r>
            <a:endParaRPr sz="3550">
              <a:solidFill>
                <a:srgbClr val="000000"/>
              </a:solidFill>
            </a:endParaRPr>
          </a:p>
          <a:p>
            <a:pPr indent="-335678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3550">
                <a:solidFill>
                  <a:srgbClr val="000000"/>
                </a:solidFill>
              </a:rPr>
              <a:t>Interactions datasets: 23176 rows each, 5 columns.</a:t>
            </a:r>
            <a:endParaRPr sz="3550">
              <a:solidFill>
                <a:srgbClr val="000000"/>
              </a:solidFill>
            </a:endParaRPr>
          </a:p>
          <a:p>
            <a:pPr indent="-335678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3550">
                <a:solidFill>
                  <a:srgbClr val="000000"/>
                </a:solidFill>
              </a:rPr>
              <a:t>Ingr_map.pkl: 11659 rows, 3 columns.</a:t>
            </a:r>
            <a:endParaRPr sz="35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About Dataset</a:t>
            </a:r>
            <a:endParaRPr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704200" y="1660625"/>
            <a:ext cx="7620600" cy="27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GB" sz="4965">
                <a:solidFill>
                  <a:srgbClr val="000000"/>
                </a:solidFill>
              </a:rPr>
              <a:t> Time Span Covered:</a:t>
            </a:r>
            <a:endParaRPr b="1" sz="4965">
              <a:solidFill>
                <a:srgbClr val="000000"/>
              </a:solidFill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965">
                <a:solidFill>
                  <a:srgbClr val="000000"/>
                </a:solidFill>
              </a:rPr>
              <a:t>Data from 01/02/2010 to 01/02/2020.</a:t>
            </a:r>
            <a:endParaRPr sz="4965">
              <a:solidFill>
                <a:srgbClr val="000000"/>
              </a:solidFill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965">
                <a:solidFill>
                  <a:srgbClr val="000000"/>
                </a:solidFill>
              </a:rPr>
              <a:t>Reflecting a decade of culinary trends and interactions.</a:t>
            </a:r>
            <a:endParaRPr sz="4965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4965">
                <a:solidFill>
                  <a:srgbClr val="000000"/>
                </a:solidFill>
              </a:rPr>
              <a:t>Row Representation:</a:t>
            </a:r>
            <a:endParaRPr b="1" sz="4965">
              <a:solidFill>
                <a:srgbClr val="000000"/>
              </a:solidFill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965">
                <a:solidFill>
                  <a:srgbClr val="000000"/>
                </a:solidFill>
              </a:rPr>
              <a:t>RAW_recipes.csv &amp; PP_recipes.csv: Each row is a unique recipe.</a:t>
            </a:r>
            <a:endParaRPr sz="4965">
              <a:solidFill>
                <a:srgbClr val="000000"/>
              </a:solidFill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965">
                <a:solidFill>
                  <a:srgbClr val="000000"/>
                </a:solidFill>
              </a:rPr>
              <a:t>RAW_interactions.csv, Interactions datasets: Each row is a user interaction (rating/review).</a:t>
            </a:r>
            <a:endParaRPr sz="4965">
              <a:solidFill>
                <a:srgbClr val="000000"/>
              </a:solidFill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965">
                <a:solidFill>
                  <a:srgbClr val="000000"/>
                </a:solidFill>
              </a:rPr>
              <a:t>PP_users.csv: Each row is a user profile with preferences and dietary info.</a:t>
            </a:r>
            <a:endParaRPr sz="4965">
              <a:solidFill>
                <a:srgbClr val="000000"/>
              </a:solidFill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965">
                <a:solidFill>
                  <a:srgbClr val="000000"/>
                </a:solidFill>
              </a:rPr>
              <a:t>ingr_map.pkl: Each row is an ingredient in its standardized form.</a:t>
            </a:r>
            <a:endParaRPr sz="4965">
              <a:solidFill>
                <a:srgbClr val="000000"/>
              </a:solidFill>
            </a:endParaRPr>
          </a:p>
          <a:p>
            <a:pPr indent="-228600" lvl="0" marL="914400" rtl="0" algn="l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1" sz="31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2316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Data Preprocessing</a:t>
            </a:r>
            <a:endParaRPr b="1" sz="2316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None/>
            </a:pPr>
            <a:r>
              <a:t/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640475" y="1549300"/>
            <a:ext cx="7610100" cy="30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None/>
            </a:pPr>
            <a:r>
              <a:rPr lang="en-GB" sz="3475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Initial Data Assessment:</a:t>
            </a:r>
            <a:endParaRPr sz="3475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3442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-GB" sz="3475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Overview of datasets' initial state.</a:t>
            </a:r>
            <a:endParaRPr sz="3475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3442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-GB" sz="3475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Identification of missing values, duplicates, and inconsistencies.</a:t>
            </a:r>
            <a:endParaRPr sz="3475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None/>
            </a:pPr>
            <a:r>
              <a:rPr lang="en-GB" sz="3475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Cleaning and Standardization:</a:t>
            </a:r>
            <a:endParaRPr sz="3475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3442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-GB" sz="3475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Removal of duplicates and handling of missing values.</a:t>
            </a:r>
            <a:endParaRPr sz="3475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3442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-GB" sz="3475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Standardization of data formats for consistency.</a:t>
            </a:r>
            <a:endParaRPr sz="3475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None/>
            </a:pPr>
            <a:r>
              <a:rPr lang="en-GB" sz="3475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Data Transformation:</a:t>
            </a:r>
            <a:endParaRPr sz="3475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3442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-GB" sz="3475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Conversion of data into a usable format for analysis.</a:t>
            </a:r>
            <a:endParaRPr sz="3475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3442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-GB" sz="3475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Example: Transformation of categorical data into numerical values.</a:t>
            </a:r>
            <a:endParaRPr sz="3475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None/>
            </a:pPr>
            <a:r>
              <a:t/>
            </a:r>
            <a:endParaRPr sz="3475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Preprocessed Data Overview</a:t>
            </a:r>
            <a:endParaRPr/>
          </a:p>
        </p:txBody>
      </p:sp>
      <p:sp>
        <p:nvSpPr>
          <p:cNvPr id="173" name="Google Shape;173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None/>
            </a:pPr>
            <a:r>
              <a:rPr lang="en-GB" sz="3475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Feature Engineering:</a:t>
            </a:r>
            <a:endParaRPr sz="3475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0334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-GB" sz="3475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Identification and creation of new relevant features.</a:t>
            </a:r>
            <a:endParaRPr sz="3475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0334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-GB" sz="3475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Example: Derivation of a 'popularity score' from user interactions.</a:t>
            </a:r>
            <a:endParaRPr sz="3475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None/>
            </a:pPr>
            <a:r>
              <a:rPr lang="en-GB" sz="3475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Data Reduction Techniques (if applied):</a:t>
            </a:r>
            <a:endParaRPr sz="3475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0334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-GB" sz="3475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Usage of techniques like PCA for dimensionality reduction.</a:t>
            </a:r>
            <a:endParaRPr sz="3475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0334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-GB" sz="3475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Explanation of the rationale behind data reduction.</a:t>
            </a:r>
            <a:endParaRPr sz="3475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None/>
            </a:pPr>
            <a:r>
              <a:rPr lang="en-GB" sz="3475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Preprocessed Data Overview:</a:t>
            </a:r>
            <a:endParaRPr sz="3475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0334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-GB" sz="3475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Presentation of datasets after preprocessing.</a:t>
            </a:r>
            <a:endParaRPr sz="3475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0334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-GB" sz="3475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Highlight the improvements and changes compared to the initial data.</a:t>
            </a:r>
            <a:endParaRPr sz="3475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None/>
            </a:pPr>
            <a:r>
              <a:rPr lang="en-GB" sz="3475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Ensuring Data Quality:</a:t>
            </a:r>
            <a:endParaRPr sz="3475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0334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-GB" sz="3475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Measures taken to ensure data reliability and quality.</a:t>
            </a:r>
            <a:endParaRPr sz="3475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0334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-GB" sz="3475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Addressing specific challenges encountered during preprocessing.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type="title"/>
          </p:nvPr>
        </p:nvSpPr>
        <p:spPr>
          <a:xfrm>
            <a:off x="493325" y="4327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EDA </a:t>
            </a:r>
            <a:r>
              <a:rPr lang="en-GB"/>
              <a:t>Visualization</a:t>
            </a:r>
            <a:endParaRPr/>
          </a:p>
        </p:txBody>
      </p:sp>
      <p:sp>
        <p:nvSpPr>
          <p:cNvPr id="179" name="Google Shape;179;p21"/>
          <p:cNvSpPr txBox="1"/>
          <p:nvPr>
            <p:ph idx="1" type="body"/>
          </p:nvPr>
        </p:nvSpPr>
        <p:spPr>
          <a:xfrm>
            <a:off x="283775" y="1387375"/>
            <a:ext cx="5307600" cy="32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</a:rPr>
              <a:t>Distribution of Recipe Ratings</a:t>
            </a:r>
            <a:endParaRPr sz="1100">
              <a:solidFill>
                <a:srgbClr val="000000"/>
              </a:solidFill>
            </a:endParaRPr>
          </a:p>
          <a:p>
            <a:pPr indent="-28892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50"/>
              <a:buChar char="●"/>
            </a:pPr>
            <a:r>
              <a:rPr lang="en-GB" sz="950">
                <a:solidFill>
                  <a:srgbClr val="000000"/>
                </a:solidFill>
              </a:rPr>
              <a:t>The majority of recipes contain between 5 to 10 ingredients.</a:t>
            </a:r>
            <a:endParaRPr sz="950">
              <a:solidFill>
                <a:srgbClr val="000000"/>
              </a:solidFill>
            </a:endParaRPr>
          </a:p>
          <a:p>
            <a:pPr indent="-2889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Char char="●"/>
            </a:pPr>
            <a:r>
              <a:rPr lang="en-GB" sz="950">
                <a:solidFill>
                  <a:srgbClr val="000000"/>
                </a:solidFill>
              </a:rPr>
              <a:t>There is a significant decrease in frequency as the number of ingredients increases, with very few recipes containing more than 20 ingredients.</a:t>
            </a:r>
            <a:endParaRPr sz="950">
              <a:solidFill>
                <a:srgbClr val="000000"/>
              </a:solidFill>
            </a:endParaRPr>
          </a:p>
          <a:p>
            <a:pPr indent="-2889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Char char="●"/>
            </a:pPr>
            <a:r>
              <a:rPr lang="en-GB" sz="950">
                <a:solidFill>
                  <a:srgbClr val="000000"/>
                </a:solidFill>
              </a:rPr>
              <a:t>This distribution suggests that simpler recipes with fewer ingredients are more common or preferred.</a:t>
            </a:r>
            <a:endParaRPr sz="95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000000"/>
                </a:solidFill>
              </a:rPr>
              <a:t> Top 20 ingredients</a:t>
            </a:r>
            <a:endParaRPr sz="1100">
              <a:solidFill>
                <a:srgbClr val="000000"/>
              </a:solidFill>
            </a:endParaRPr>
          </a:p>
          <a:p>
            <a:pPr indent="-29527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50"/>
              <a:buChar char="●"/>
            </a:pPr>
            <a:r>
              <a:rPr lang="en-GB" sz="1050">
                <a:solidFill>
                  <a:srgbClr val="000000"/>
                </a:solidFill>
              </a:rPr>
              <a:t>Salt is the most commonly used ingredient, followed by butter and sugar.</a:t>
            </a:r>
            <a:endParaRPr sz="1050">
              <a:solidFill>
                <a:srgbClr val="000000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Char char="●"/>
            </a:pPr>
            <a:r>
              <a:rPr lang="en-GB" sz="1050">
                <a:solidFill>
                  <a:srgbClr val="000000"/>
                </a:solidFill>
              </a:rPr>
              <a:t>Basic baking ingredients like flour, eggs, and milk are very common, indicating a prevalence of baking recipes.</a:t>
            </a:r>
            <a:endParaRPr sz="1050">
              <a:solidFill>
                <a:srgbClr val="000000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Char char="●"/>
            </a:pPr>
            <a:r>
              <a:rPr lang="en-GB" sz="1050">
                <a:solidFill>
                  <a:srgbClr val="000000"/>
                </a:solidFill>
              </a:rPr>
              <a:t>Olive oil and garlic are the most common ingredients used in savory dishes.</a:t>
            </a:r>
            <a:endParaRPr sz="1050">
              <a:solidFill>
                <a:srgbClr val="000000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Char char="●"/>
            </a:pPr>
            <a:r>
              <a:rPr lang="en-GB" sz="1050">
                <a:solidFill>
                  <a:srgbClr val="000000"/>
                </a:solidFill>
              </a:rPr>
              <a:t>There is a significant drop in frequency from common ingredients like salt to less common ones like lemon juice and baking soda.</a:t>
            </a:r>
            <a:endParaRPr sz="105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7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7225" y="2980003"/>
            <a:ext cx="3562726" cy="1904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8219" y="1017725"/>
            <a:ext cx="3562732" cy="196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