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4" r:id="rId9"/>
    <p:sldId id="265" r:id="rId10"/>
    <p:sldId id="266" r:id="rId11"/>
    <p:sldId id="267" r:id="rId12"/>
    <p:sldId id="268"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E6F048-EDAF-4A14-B3DA-34311600495E}" v="1" dt="2023-12-11T01:37:22.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Chand Kurre" userId="f3873150-36de-4b7b-9d1f-e77ca7068ac3" providerId="ADAL" clId="{6D6BDFAC-201F-403E-BEED-FD4F01239D3B}"/>
    <pc:docChg chg="custSel modSld sldOrd">
      <pc:chgData name="Sai Chand Kurre" userId="f3873150-36de-4b7b-9d1f-e77ca7068ac3" providerId="ADAL" clId="{6D6BDFAC-201F-403E-BEED-FD4F01239D3B}" dt="2023-11-16T23:15:53.402" v="15" actId="1076"/>
      <pc:docMkLst>
        <pc:docMk/>
      </pc:docMkLst>
      <pc:sldChg chg="addSp delSp modSp mod">
        <pc:chgData name="Sai Chand Kurre" userId="f3873150-36de-4b7b-9d1f-e77ca7068ac3" providerId="ADAL" clId="{6D6BDFAC-201F-403E-BEED-FD4F01239D3B}" dt="2023-11-16T22:54:36.540" v="6" actId="14100"/>
        <pc:sldMkLst>
          <pc:docMk/>
          <pc:sldMk cId="2420128091" sldId="259"/>
        </pc:sldMkLst>
        <pc:picChg chg="add mod">
          <ac:chgData name="Sai Chand Kurre" userId="f3873150-36de-4b7b-9d1f-e77ca7068ac3" providerId="ADAL" clId="{6D6BDFAC-201F-403E-BEED-FD4F01239D3B}" dt="2023-11-16T22:54:36.540" v="6" actId="14100"/>
          <ac:picMkLst>
            <pc:docMk/>
            <pc:sldMk cId="2420128091" sldId="259"/>
            <ac:picMk id="5" creationId="{61392E0E-4909-D90E-637B-ACF026066AD5}"/>
          </ac:picMkLst>
        </pc:picChg>
        <pc:picChg chg="del">
          <ac:chgData name="Sai Chand Kurre" userId="f3873150-36de-4b7b-9d1f-e77ca7068ac3" providerId="ADAL" clId="{6D6BDFAC-201F-403E-BEED-FD4F01239D3B}" dt="2023-11-16T22:53:06.559" v="2" actId="478"/>
          <ac:picMkLst>
            <pc:docMk/>
            <pc:sldMk cId="2420128091" sldId="259"/>
            <ac:picMk id="7" creationId="{B86A3519-AAF5-EEF1-CDA0-4B5A70F14D15}"/>
          </ac:picMkLst>
        </pc:picChg>
      </pc:sldChg>
      <pc:sldChg chg="ord">
        <pc:chgData name="Sai Chand Kurre" userId="f3873150-36de-4b7b-9d1f-e77ca7068ac3" providerId="ADAL" clId="{6D6BDFAC-201F-403E-BEED-FD4F01239D3B}" dt="2023-11-16T22:52:26.040" v="1"/>
        <pc:sldMkLst>
          <pc:docMk/>
          <pc:sldMk cId="3399827944" sldId="261"/>
        </pc:sldMkLst>
      </pc:sldChg>
      <pc:sldChg chg="addSp delSp modSp mod">
        <pc:chgData name="Sai Chand Kurre" userId="f3873150-36de-4b7b-9d1f-e77ca7068ac3" providerId="ADAL" clId="{6D6BDFAC-201F-403E-BEED-FD4F01239D3B}" dt="2023-11-16T23:15:53.402" v="15" actId="1076"/>
        <pc:sldMkLst>
          <pc:docMk/>
          <pc:sldMk cId="3604576030" sldId="268"/>
        </pc:sldMkLst>
        <pc:spChg chg="add del mod">
          <ac:chgData name="Sai Chand Kurre" userId="f3873150-36de-4b7b-9d1f-e77ca7068ac3" providerId="ADAL" clId="{6D6BDFAC-201F-403E-BEED-FD4F01239D3B}" dt="2023-11-16T23:15:28.152" v="10" actId="478"/>
          <ac:spMkLst>
            <pc:docMk/>
            <pc:sldMk cId="3604576030" sldId="268"/>
            <ac:spMk id="6" creationId="{82999A91-41A3-C97F-933C-0D6AD36E0905}"/>
          </ac:spMkLst>
        </pc:spChg>
        <pc:picChg chg="del">
          <ac:chgData name="Sai Chand Kurre" userId="f3873150-36de-4b7b-9d1f-e77ca7068ac3" providerId="ADAL" clId="{6D6BDFAC-201F-403E-BEED-FD4F01239D3B}" dt="2023-11-16T23:15:21.425" v="7" actId="478"/>
          <ac:picMkLst>
            <pc:docMk/>
            <pc:sldMk cId="3604576030" sldId="268"/>
            <ac:picMk id="5" creationId="{5840B633-D604-5CAB-9938-DF70FE79CB83}"/>
          </ac:picMkLst>
        </pc:picChg>
        <pc:picChg chg="add mod">
          <ac:chgData name="Sai Chand Kurre" userId="f3873150-36de-4b7b-9d1f-e77ca7068ac3" providerId="ADAL" clId="{6D6BDFAC-201F-403E-BEED-FD4F01239D3B}" dt="2023-11-16T23:15:53.402" v="15" actId="1076"/>
          <ac:picMkLst>
            <pc:docMk/>
            <pc:sldMk cId="3604576030" sldId="268"/>
            <ac:picMk id="8" creationId="{74C3E93D-CF36-B0A0-28C1-75E32B6E46C4}"/>
          </ac:picMkLst>
        </pc:picChg>
      </pc:sldChg>
    </pc:docChg>
  </pc:docChgLst>
  <pc:docChgLst>
    <pc:chgData name="Sai Chand Kurre" userId="f3873150-36de-4b7b-9d1f-e77ca7068ac3" providerId="ADAL" clId="{E6E6F048-EDAF-4A14-B3DA-34311600495E}"/>
    <pc:docChg chg="undo custSel modSld">
      <pc:chgData name="Sai Chand Kurre" userId="f3873150-36de-4b7b-9d1f-e77ca7068ac3" providerId="ADAL" clId="{E6E6F048-EDAF-4A14-B3DA-34311600495E}" dt="2023-12-11T01:37:48.654" v="6" actId="14100"/>
      <pc:docMkLst>
        <pc:docMk/>
      </pc:docMkLst>
      <pc:sldChg chg="addSp delSp modSp mod">
        <pc:chgData name="Sai Chand Kurre" userId="f3873150-36de-4b7b-9d1f-e77ca7068ac3" providerId="ADAL" clId="{E6E6F048-EDAF-4A14-B3DA-34311600495E}" dt="2023-12-11T01:37:48.654" v="6" actId="14100"/>
        <pc:sldMkLst>
          <pc:docMk/>
          <pc:sldMk cId="225181284" sldId="271"/>
        </pc:sldMkLst>
        <pc:picChg chg="add del mod">
          <ac:chgData name="Sai Chand Kurre" userId="f3873150-36de-4b7b-9d1f-e77ca7068ac3" providerId="ADAL" clId="{E6E6F048-EDAF-4A14-B3DA-34311600495E}" dt="2023-12-11T01:37:48.654" v="6" actId="14100"/>
          <ac:picMkLst>
            <pc:docMk/>
            <pc:sldMk cId="225181284" sldId="271"/>
            <ac:picMk id="7" creationId="{F67E82DE-0133-D5FC-D500-1DCDBDD9E8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74C8-403B-C030-92D2-6DA958E5F3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94B752-7416-E1CB-D1F9-94F13DFD3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D468BF-EF14-1C7B-0C54-2C03E78003C1}"/>
              </a:ext>
            </a:extLst>
          </p:cNvPr>
          <p:cNvSpPr>
            <a:spLocks noGrp="1"/>
          </p:cNvSpPr>
          <p:nvPr>
            <p:ph type="dt" sz="half" idx="10"/>
          </p:nvPr>
        </p:nvSpPr>
        <p:spPr/>
        <p:txBody>
          <a:bodyPr/>
          <a:lstStyle/>
          <a:p>
            <a:fld id="{6EC1E4CF-2367-4B4D-8B2B-2B694E2EFA8A}" type="datetimeFigureOut">
              <a:rPr lang="en-US" smtClean="0"/>
              <a:t>12/10/2023</a:t>
            </a:fld>
            <a:endParaRPr lang="en-US"/>
          </a:p>
        </p:txBody>
      </p:sp>
      <p:sp>
        <p:nvSpPr>
          <p:cNvPr id="5" name="Footer Placeholder 4">
            <a:extLst>
              <a:ext uri="{FF2B5EF4-FFF2-40B4-BE49-F238E27FC236}">
                <a16:creationId xmlns:a16="http://schemas.microsoft.com/office/drawing/2014/main" id="{00EBA33D-54B7-C453-49BF-D8FE03E15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85DBA-1DCC-870D-6BF4-6DC15243F394}"/>
              </a:ext>
            </a:extLst>
          </p:cNvPr>
          <p:cNvSpPr>
            <a:spLocks noGrp="1"/>
          </p:cNvSpPr>
          <p:nvPr>
            <p:ph type="sldNum" sz="quarter" idx="12"/>
          </p:nvPr>
        </p:nvSpPr>
        <p:spPr/>
        <p:txBody>
          <a:bodyPr/>
          <a:lstStyle/>
          <a:p>
            <a:fld id="{74DC0BE3-5D44-4BD1-820D-33A0F5DF21FA}" type="slidenum">
              <a:rPr lang="en-US" smtClean="0"/>
              <a:t>‹#›</a:t>
            </a:fld>
            <a:endParaRPr lang="en-US"/>
          </a:p>
        </p:txBody>
      </p:sp>
    </p:spTree>
    <p:extLst>
      <p:ext uri="{BB962C8B-B14F-4D97-AF65-F5344CB8AC3E}">
        <p14:creationId xmlns:p14="http://schemas.microsoft.com/office/powerpoint/2010/main" val="150968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1D69-029B-30C4-EA25-1AFA878EDC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A04C0C-237B-92E6-2E54-6F0D8329B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D4D38-B004-FF44-5A47-3E7B5A8D4C61}"/>
              </a:ext>
            </a:extLst>
          </p:cNvPr>
          <p:cNvSpPr>
            <a:spLocks noGrp="1"/>
          </p:cNvSpPr>
          <p:nvPr>
            <p:ph type="dt" sz="half" idx="10"/>
          </p:nvPr>
        </p:nvSpPr>
        <p:spPr/>
        <p:txBody>
          <a:bodyPr/>
          <a:lstStyle/>
          <a:p>
            <a:fld id="{6EC1E4CF-2367-4B4D-8B2B-2B694E2EFA8A}" type="datetimeFigureOut">
              <a:rPr lang="en-US" smtClean="0"/>
              <a:t>12/10/2023</a:t>
            </a:fld>
            <a:endParaRPr lang="en-US"/>
          </a:p>
        </p:txBody>
      </p:sp>
      <p:sp>
        <p:nvSpPr>
          <p:cNvPr id="5" name="Footer Placeholder 4">
            <a:extLst>
              <a:ext uri="{FF2B5EF4-FFF2-40B4-BE49-F238E27FC236}">
                <a16:creationId xmlns:a16="http://schemas.microsoft.com/office/drawing/2014/main" id="{5BD7E73F-CDEE-9B33-8D51-04BF115D8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6C8C1-E486-07F5-8B13-DF44CE252F0F}"/>
              </a:ext>
            </a:extLst>
          </p:cNvPr>
          <p:cNvSpPr>
            <a:spLocks noGrp="1"/>
          </p:cNvSpPr>
          <p:nvPr>
            <p:ph type="sldNum" sz="quarter" idx="12"/>
          </p:nvPr>
        </p:nvSpPr>
        <p:spPr/>
        <p:txBody>
          <a:bodyPr/>
          <a:lstStyle/>
          <a:p>
            <a:fld id="{74DC0BE3-5D44-4BD1-820D-33A0F5DF21FA}" type="slidenum">
              <a:rPr lang="en-US" smtClean="0"/>
              <a:t>‹#›</a:t>
            </a:fld>
            <a:endParaRPr lang="en-US"/>
          </a:p>
        </p:txBody>
      </p:sp>
    </p:spTree>
    <p:extLst>
      <p:ext uri="{BB962C8B-B14F-4D97-AF65-F5344CB8AC3E}">
        <p14:creationId xmlns:p14="http://schemas.microsoft.com/office/powerpoint/2010/main" val="407317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94810A-82D1-5C42-4576-FE73C4764D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FC57FA-9F01-3D7C-0224-D9F950463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9CF76-87C6-D1FD-4547-B64E23C6979A}"/>
              </a:ext>
            </a:extLst>
          </p:cNvPr>
          <p:cNvSpPr>
            <a:spLocks noGrp="1"/>
          </p:cNvSpPr>
          <p:nvPr>
            <p:ph type="dt" sz="half" idx="10"/>
          </p:nvPr>
        </p:nvSpPr>
        <p:spPr/>
        <p:txBody>
          <a:bodyPr/>
          <a:lstStyle/>
          <a:p>
            <a:fld id="{6EC1E4CF-2367-4B4D-8B2B-2B694E2EFA8A}" type="datetimeFigureOut">
              <a:rPr lang="en-US" smtClean="0"/>
              <a:t>12/10/2023</a:t>
            </a:fld>
            <a:endParaRPr lang="en-US"/>
          </a:p>
        </p:txBody>
      </p:sp>
      <p:sp>
        <p:nvSpPr>
          <p:cNvPr id="5" name="Footer Placeholder 4">
            <a:extLst>
              <a:ext uri="{FF2B5EF4-FFF2-40B4-BE49-F238E27FC236}">
                <a16:creationId xmlns:a16="http://schemas.microsoft.com/office/drawing/2014/main" id="{409484A5-C592-7288-A726-460B99502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FBE75-35BF-8FA3-2016-C61ADC708DFC}"/>
              </a:ext>
            </a:extLst>
          </p:cNvPr>
          <p:cNvSpPr>
            <a:spLocks noGrp="1"/>
          </p:cNvSpPr>
          <p:nvPr>
            <p:ph type="sldNum" sz="quarter" idx="12"/>
          </p:nvPr>
        </p:nvSpPr>
        <p:spPr/>
        <p:txBody>
          <a:bodyPr/>
          <a:lstStyle/>
          <a:p>
            <a:fld id="{74DC0BE3-5D44-4BD1-820D-33A0F5DF21FA}" type="slidenum">
              <a:rPr lang="en-US" smtClean="0"/>
              <a:t>‹#›</a:t>
            </a:fld>
            <a:endParaRPr lang="en-US"/>
          </a:p>
        </p:txBody>
      </p:sp>
    </p:spTree>
    <p:extLst>
      <p:ext uri="{BB962C8B-B14F-4D97-AF65-F5344CB8AC3E}">
        <p14:creationId xmlns:p14="http://schemas.microsoft.com/office/powerpoint/2010/main" val="341655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C83E-B47C-5D2F-159B-B93BA47A1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FEB1B-51B5-F030-D0A2-B4DCD316A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03866-9AC6-21B0-3EFB-C221D45B3E2A}"/>
              </a:ext>
            </a:extLst>
          </p:cNvPr>
          <p:cNvSpPr>
            <a:spLocks noGrp="1"/>
          </p:cNvSpPr>
          <p:nvPr>
            <p:ph type="dt" sz="half" idx="10"/>
          </p:nvPr>
        </p:nvSpPr>
        <p:spPr/>
        <p:txBody>
          <a:bodyPr/>
          <a:lstStyle/>
          <a:p>
            <a:fld id="{6EC1E4CF-2367-4B4D-8B2B-2B694E2EFA8A}" type="datetimeFigureOut">
              <a:rPr lang="en-US" smtClean="0"/>
              <a:t>12/10/2023</a:t>
            </a:fld>
            <a:endParaRPr lang="en-US"/>
          </a:p>
        </p:txBody>
      </p:sp>
      <p:sp>
        <p:nvSpPr>
          <p:cNvPr id="5" name="Footer Placeholder 4">
            <a:extLst>
              <a:ext uri="{FF2B5EF4-FFF2-40B4-BE49-F238E27FC236}">
                <a16:creationId xmlns:a16="http://schemas.microsoft.com/office/drawing/2014/main" id="{65963D01-1EC9-4CFF-F28B-629AD6FC9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F1606-CDA1-84B2-DB41-2E7CC37392C3}"/>
              </a:ext>
            </a:extLst>
          </p:cNvPr>
          <p:cNvSpPr>
            <a:spLocks noGrp="1"/>
          </p:cNvSpPr>
          <p:nvPr>
            <p:ph type="sldNum" sz="quarter" idx="12"/>
          </p:nvPr>
        </p:nvSpPr>
        <p:spPr/>
        <p:txBody>
          <a:bodyPr/>
          <a:lstStyle/>
          <a:p>
            <a:fld id="{74DC0BE3-5D44-4BD1-820D-33A0F5DF21FA}" type="slidenum">
              <a:rPr lang="en-US" smtClean="0"/>
              <a:t>‹#›</a:t>
            </a:fld>
            <a:endParaRPr lang="en-US"/>
          </a:p>
        </p:txBody>
      </p:sp>
    </p:spTree>
    <p:extLst>
      <p:ext uri="{BB962C8B-B14F-4D97-AF65-F5344CB8AC3E}">
        <p14:creationId xmlns:p14="http://schemas.microsoft.com/office/powerpoint/2010/main" val="271581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D636-88F9-79BC-2495-D18049B3E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5CCF30-52E5-06EF-08CD-EFABCC7F3C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F73093-DF9C-5541-8D97-6C0EA162AF58}"/>
              </a:ext>
            </a:extLst>
          </p:cNvPr>
          <p:cNvSpPr>
            <a:spLocks noGrp="1"/>
          </p:cNvSpPr>
          <p:nvPr>
            <p:ph type="dt" sz="half" idx="10"/>
          </p:nvPr>
        </p:nvSpPr>
        <p:spPr/>
        <p:txBody>
          <a:bodyPr/>
          <a:lstStyle/>
          <a:p>
            <a:fld id="{6EC1E4CF-2367-4B4D-8B2B-2B694E2EFA8A}" type="datetimeFigureOut">
              <a:rPr lang="en-US" smtClean="0"/>
              <a:t>12/10/2023</a:t>
            </a:fld>
            <a:endParaRPr lang="en-US"/>
          </a:p>
        </p:txBody>
      </p:sp>
      <p:sp>
        <p:nvSpPr>
          <p:cNvPr id="5" name="Footer Placeholder 4">
            <a:extLst>
              <a:ext uri="{FF2B5EF4-FFF2-40B4-BE49-F238E27FC236}">
                <a16:creationId xmlns:a16="http://schemas.microsoft.com/office/drawing/2014/main" id="{AED9A565-41CD-940B-FED0-2AECEE2DD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328B9-ED9C-7A24-1792-A27DABB81C58}"/>
              </a:ext>
            </a:extLst>
          </p:cNvPr>
          <p:cNvSpPr>
            <a:spLocks noGrp="1"/>
          </p:cNvSpPr>
          <p:nvPr>
            <p:ph type="sldNum" sz="quarter" idx="12"/>
          </p:nvPr>
        </p:nvSpPr>
        <p:spPr/>
        <p:txBody>
          <a:bodyPr/>
          <a:lstStyle/>
          <a:p>
            <a:fld id="{74DC0BE3-5D44-4BD1-820D-33A0F5DF21FA}" type="slidenum">
              <a:rPr lang="en-US" smtClean="0"/>
              <a:t>‹#›</a:t>
            </a:fld>
            <a:endParaRPr lang="en-US"/>
          </a:p>
        </p:txBody>
      </p:sp>
    </p:spTree>
    <p:extLst>
      <p:ext uri="{BB962C8B-B14F-4D97-AF65-F5344CB8AC3E}">
        <p14:creationId xmlns:p14="http://schemas.microsoft.com/office/powerpoint/2010/main" val="152709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74A5-3C58-06A7-AEB4-9ECB6705C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6C8D9E-60AF-7321-E527-88B4A7FED0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1F3B81-79C4-D096-0A18-F859B27C4C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158E9E-36D1-4FA4-E20F-6764D283E21A}"/>
              </a:ext>
            </a:extLst>
          </p:cNvPr>
          <p:cNvSpPr>
            <a:spLocks noGrp="1"/>
          </p:cNvSpPr>
          <p:nvPr>
            <p:ph type="dt" sz="half" idx="10"/>
          </p:nvPr>
        </p:nvSpPr>
        <p:spPr/>
        <p:txBody>
          <a:bodyPr/>
          <a:lstStyle/>
          <a:p>
            <a:fld id="{6EC1E4CF-2367-4B4D-8B2B-2B694E2EFA8A}" type="datetimeFigureOut">
              <a:rPr lang="en-US" smtClean="0"/>
              <a:t>12/10/2023</a:t>
            </a:fld>
            <a:endParaRPr lang="en-US"/>
          </a:p>
        </p:txBody>
      </p:sp>
      <p:sp>
        <p:nvSpPr>
          <p:cNvPr id="6" name="Footer Placeholder 5">
            <a:extLst>
              <a:ext uri="{FF2B5EF4-FFF2-40B4-BE49-F238E27FC236}">
                <a16:creationId xmlns:a16="http://schemas.microsoft.com/office/drawing/2014/main" id="{EBB23011-A4D6-7708-2938-4DCD6FE82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8F9F3-8728-1760-2B17-319290BE7E05}"/>
              </a:ext>
            </a:extLst>
          </p:cNvPr>
          <p:cNvSpPr>
            <a:spLocks noGrp="1"/>
          </p:cNvSpPr>
          <p:nvPr>
            <p:ph type="sldNum" sz="quarter" idx="12"/>
          </p:nvPr>
        </p:nvSpPr>
        <p:spPr/>
        <p:txBody>
          <a:bodyPr/>
          <a:lstStyle/>
          <a:p>
            <a:fld id="{74DC0BE3-5D44-4BD1-820D-33A0F5DF21FA}" type="slidenum">
              <a:rPr lang="en-US" smtClean="0"/>
              <a:t>‹#›</a:t>
            </a:fld>
            <a:endParaRPr lang="en-US"/>
          </a:p>
        </p:txBody>
      </p:sp>
    </p:spTree>
    <p:extLst>
      <p:ext uri="{BB962C8B-B14F-4D97-AF65-F5344CB8AC3E}">
        <p14:creationId xmlns:p14="http://schemas.microsoft.com/office/powerpoint/2010/main" val="10824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286A-A507-A60F-FF14-51C2F9734E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DEC905-83FB-3372-F101-7937E8FA7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4C347B-9AE4-E0E3-6739-A273CF394C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7EF9A8-A4E8-5E68-E94D-38B9FF0EF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639D7-6F19-CA9E-979B-3D6DDC20C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165BC5-4465-1014-C82C-45EAB1B296D6}"/>
              </a:ext>
            </a:extLst>
          </p:cNvPr>
          <p:cNvSpPr>
            <a:spLocks noGrp="1"/>
          </p:cNvSpPr>
          <p:nvPr>
            <p:ph type="dt" sz="half" idx="10"/>
          </p:nvPr>
        </p:nvSpPr>
        <p:spPr/>
        <p:txBody>
          <a:bodyPr/>
          <a:lstStyle/>
          <a:p>
            <a:fld id="{6EC1E4CF-2367-4B4D-8B2B-2B694E2EFA8A}" type="datetimeFigureOut">
              <a:rPr lang="en-US" smtClean="0"/>
              <a:t>12/10/2023</a:t>
            </a:fld>
            <a:endParaRPr lang="en-US"/>
          </a:p>
        </p:txBody>
      </p:sp>
      <p:sp>
        <p:nvSpPr>
          <p:cNvPr id="8" name="Footer Placeholder 7">
            <a:extLst>
              <a:ext uri="{FF2B5EF4-FFF2-40B4-BE49-F238E27FC236}">
                <a16:creationId xmlns:a16="http://schemas.microsoft.com/office/drawing/2014/main" id="{7A4A3154-DCF3-2329-70F9-AA68B5F3A0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497A1C-32D7-9B09-E580-A0E9F0E77ECA}"/>
              </a:ext>
            </a:extLst>
          </p:cNvPr>
          <p:cNvSpPr>
            <a:spLocks noGrp="1"/>
          </p:cNvSpPr>
          <p:nvPr>
            <p:ph type="sldNum" sz="quarter" idx="12"/>
          </p:nvPr>
        </p:nvSpPr>
        <p:spPr/>
        <p:txBody>
          <a:bodyPr/>
          <a:lstStyle/>
          <a:p>
            <a:fld id="{74DC0BE3-5D44-4BD1-820D-33A0F5DF21FA}" type="slidenum">
              <a:rPr lang="en-US" smtClean="0"/>
              <a:t>‹#›</a:t>
            </a:fld>
            <a:endParaRPr lang="en-US"/>
          </a:p>
        </p:txBody>
      </p:sp>
    </p:spTree>
    <p:extLst>
      <p:ext uri="{BB962C8B-B14F-4D97-AF65-F5344CB8AC3E}">
        <p14:creationId xmlns:p14="http://schemas.microsoft.com/office/powerpoint/2010/main" val="339363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DCA75-82ED-6143-FE6F-9DF2CAAD42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135633-7B5B-871C-9E7D-DBE619696EEE}"/>
              </a:ext>
            </a:extLst>
          </p:cNvPr>
          <p:cNvSpPr>
            <a:spLocks noGrp="1"/>
          </p:cNvSpPr>
          <p:nvPr>
            <p:ph type="dt" sz="half" idx="10"/>
          </p:nvPr>
        </p:nvSpPr>
        <p:spPr/>
        <p:txBody>
          <a:bodyPr/>
          <a:lstStyle/>
          <a:p>
            <a:fld id="{6EC1E4CF-2367-4B4D-8B2B-2B694E2EFA8A}" type="datetimeFigureOut">
              <a:rPr lang="en-US" smtClean="0"/>
              <a:t>12/10/2023</a:t>
            </a:fld>
            <a:endParaRPr lang="en-US"/>
          </a:p>
        </p:txBody>
      </p:sp>
      <p:sp>
        <p:nvSpPr>
          <p:cNvPr id="4" name="Footer Placeholder 3">
            <a:extLst>
              <a:ext uri="{FF2B5EF4-FFF2-40B4-BE49-F238E27FC236}">
                <a16:creationId xmlns:a16="http://schemas.microsoft.com/office/drawing/2014/main" id="{E80D29F6-32CD-2AAB-3EB4-628CB4E0EF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2152C-D44B-D754-2F52-3D4B94BA3C4E}"/>
              </a:ext>
            </a:extLst>
          </p:cNvPr>
          <p:cNvSpPr>
            <a:spLocks noGrp="1"/>
          </p:cNvSpPr>
          <p:nvPr>
            <p:ph type="sldNum" sz="quarter" idx="12"/>
          </p:nvPr>
        </p:nvSpPr>
        <p:spPr/>
        <p:txBody>
          <a:bodyPr/>
          <a:lstStyle/>
          <a:p>
            <a:fld id="{74DC0BE3-5D44-4BD1-820D-33A0F5DF21FA}" type="slidenum">
              <a:rPr lang="en-US" smtClean="0"/>
              <a:t>‹#›</a:t>
            </a:fld>
            <a:endParaRPr lang="en-US"/>
          </a:p>
        </p:txBody>
      </p:sp>
    </p:spTree>
    <p:extLst>
      <p:ext uri="{BB962C8B-B14F-4D97-AF65-F5344CB8AC3E}">
        <p14:creationId xmlns:p14="http://schemas.microsoft.com/office/powerpoint/2010/main" val="160840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BC5A8-1843-5E32-0838-CDE62355A7FD}"/>
              </a:ext>
            </a:extLst>
          </p:cNvPr>
          <p:cNvSpPr>
            <a:spLocks noGrp="1"/>
          </p:cNvSpPr>
          <p:nvPr>
            <p:ph type="dt" sz="half" idx="10"/>
          </p:nvPr>
        </p:nvSpPr>
        <p:spPr/>
        <p:txBody>
          <a:bodyPr/>
          <a:lstStyle/>
          <a:p>
            <a:fld id="{6EC1E4CF-2367-4B4D-8B2B-2B694E2EFA8A}" type="datetimeFigureOut">
              <a:rPr lang="en-US" smtClean="0"/>
              <a:t>12/10/2023</a:t>
            </a:fld>
            <a:endParaRPr lang="en-US"/>
          </a:p>
        </p:txBody>
      </p:sp>
      <p:sp>
        <p:nvSpPr>
          <p:cNvPr id="3" name="Footer Placeholder 2">
            <a:extLst>
              <a:ext uri="{FF2B5EF4-FFF2-40B4-BE49-F238E27FC236}">
                <a16:creationId xmlns:a16="http://schemas.microsoft.com/office/drawing/2014/main" id="{76C78F3F-8D5E-6993-2001-75936D4606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76CC5-4E49-24D9-A259-67F110243274}"/>
              </a:ext>
            </a:extLst>
          </p:cNvPr>
          <p:cNvSpPr>
            <a:spLocks noGrp="1"/>
          </p:cNvSpPr>
          <p:nvPr>
            <p:ph type="sldNum" sz="quarter" idx="12"/>
          </p:nvPr>
        </p:nvSpPr>
        <p:spPr/>
        <p:txBody>
          <a:bodyPr/>
          <a:lstStyle/>
          <a:p>
            <a:fld id="{74DC0BE3-5D44-4BD1-820D-33A0F5DF21FA}" type="slidenum">
              <a:rPr lang="en-US" smtClean="0"/>
              <a:t>‹#›</a:t>
            </a:fld>
            <a:endParaRPr lang="en-US"/>
          </a:p>
        </p:txBody>
      </p:sp>
    </p:spTree>
    <p:extLst>
      <p:ext uri="{BB962C8B-B14F-4D97-AF65-F5344CB8AC3E}">
        <p14:creationId xmlns:p14="http://schemas.microsoft.com/office/powerpoint/2010/main" val="806167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BAA3-4ED1-7595-68B7-93DFBEA0D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51C9B3-2BF9-5412-43EC-2AB6A79B05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44F441-6FCA-523B-EB72-ED1EFEF97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318E2-26C0-A7ED-55ED-0BAAD03CD3C1}"/>
              </a:ext>
            </a:extLst>
          </p:cNvPr>
          <p:cNvSpPr>
            <a:spLocks noGrp="1"/>
          </p:cNvSpPr>
          <p:nvPr>
            <p:ph type="dt" sz="half" idx="10"/>
          </p:nvPr>
        </p:nvSpPr>
        <p:spPr/>
        <p:txBody>
          <a:bodyPr/>
          <a:lstStyle/>
          <a:p>
            <a:fld id="{6EC1E4CF-2367-4B4D-8B2B-2B694E2EFA8A}" type="datetimeFigureOut">
              <a:rPr lang="en-US" smtClean="0"/>
              <a:t>12/10/2023</a:t>
            </a:fld>
            <a:endParaRPr lang="en-US"/>
          </a:p>
        </p:txBody>
      </p:sp>
      <p:sp>
        <p:nvSpPr>
          <p:cNvPr id="6" name="Footer Placeholder 5">
            <a:extLst>
              <a:ext uri="{FF2B5EF4-FFF2-40B4-BE49-F238E27FC236}">
                <a16:creationId xmlns:a16="http://schemas.microsoft.com/office/drawing/2014/main" id="{CB152522-4394-D172-1D1D-74527A11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AEC51-A47A-4B8A-F11D-C7A25E6E104C}"/>
              </a:ext>
            </a:extLst>
          </p:cNvPr>
          <p:cNvSpPr>
            <a:spLocks noGrp="1"/>
          </p:cNvSpPr>
          <p:nvPr>
            <p:ph type="sldNum" sz="quarter" idx="12"/>
          </p:nvPr>
        </p:nvSpPr>
        <p:spPr/>
        <p:txBody>
          <a:bodyPr/>
          <a:lstStyle/>
          <a:p>
            <a:fld id="{74DC0BE3-5D44-4BD1-820D-33A0F5DF21FA}" type="slidenum">
              <a:rPr lang="en-US" smtClean="0"/>
              <a:t>‹#›</a:t>
            </a:fld>
            <a:endParaRPr lang="en-US"/>
          </a:p>
        </p:txBody>
      </p:sp>
    </p:spTree>
    <p:extLst>
      <p:ext uri="{BB962C8B-B14F-4D97-AF65-F5344CB8AC3E}">
        <p14:creationId xmlns:p14="http://schemas.microsoft.com/office/powerpoint/2010/main" val="257817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924A-480E-DD59-57B9-568796329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E4CB0F-CC2F-B8FA-DCF1-B9A044FE5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266A7-8904-9947-2CF9-102B46F89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0D5F6-83D3-7D68-EC0B-CB55662F5813}"/>
              </a:ext>
            </a:extLst>
          </p:cNvPr>
          <p:cNvSpPr>
            <a:spLocks noGrp="1"/>
          </p:cNvSpPr>
          <p:nvPr>
            <p:ph type="dt" sz="half" idx="10"/>
          </p:nvPr>
        </p:nvSpPr>
        <p:spPr/>
        <p:txBody>
          <a:bodyPr/>
          <a:lstStyle/>
          <a:p>
            <a:fld id="{6EC1E4CF-2367-4B4D-8B2B-2B694E2EFA8A}" type="datetimeFigureOut">
              <a:rPr lang="en-US" smtClean="0"/>
              <a:t>12/10/2023</a:t>
            </a:fld>
            <a:endParaRPr lang="en-US"/>
          </a:p>
        </p:txBody>
      </p:sp>
      <p:sp>
        <p:nvSpPr>
          <p:cNvPr id="6" name="Footer Placeholder 5">
            <a:extLst>
              <a:ext uri="{FF2B5EF4-FFF2-40B4-BE49-F238E27FC236}">
                <a16:creationId xmlns:a16="http://schemas.microsoft.com/office/drawing/2014/main" id="{B0D90B6D-C530-26F9-C33E-7F2A5D919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47935-F8E8-E5CA-D7F1-57540893C6E0}"/>
              </a:ext>
            </a:extLst>
          </p:cNvPr>
          <p:cNvSpPr>
            <a:spLocks noGrp="1"/>
          </p:cNvSpPr>
          <p:nvPr>
            <p:ph type="sldNum" sz="quarter" idx="12"/>
          </p:nvPr>
        </p:nvSpPr>
        <p:spPr/>
        <p:txBody>
          <a:bodyPr/>
          <a:lstStyle/>
          <a:p>
            <a:fld id="{74DC0BE3-5D44-4BD1-820D-33A0F5DF21FA}" type="slidenum">
              <a:rPr lang="en-US" smtClean="0"/>
              <a:t>‹#›</a:t>
            </a:fld>
            <a:endParaRPr lang="en-US"/>
          </a:p>
        </p:txBody>
      </p:sp>
    </p:spTree>
    <p:extLst>
      <p:ext uri="{BB962C8B-B14F-4D97-AF65-F5344CB8AC3E}">
        <p14:creationId xmlns:p14="http://schemas.microsoft.com/office/powerpoint/2010/main" val="34375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4B8EF-0055-AD0D-5621-D082C1DC60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DDF7D8-E88D-FD60-DE35-CD08783EEF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2BEAF-AEA6-6D33-D9E8-9D30FDB20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1E4CF-2367-4B4D-8B2B-2B694E2EFA8A}" type="datetimeFigureOut">
              <a:rPr lang="en-US" smtClean="0"/>
              <a:t>12/10/2023</a:t>
            </a:fld>
            <a:endParaRPr lang="en-US"/>
          </a:p>
        </p:txBody>
      </p:sp>
      <p:sp>
        <p:nvSpPr>
          <p:cNvPr id="5" name="Footer Placeholder 4">
            <a:extLst>
              <a:ext uri="{FF2B5EF4-FFF2-40B4-BE49-F238E27FC236}">
                <a16:creationId xmlns:a16="http://schemas.microsoft.com/office/drawing/2014/main" id="{685F0D4A-A953-92B1-51C5-9F1587CEF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DF2D26-6A19-98F4-2391-6CD2E3C0A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C0BE3-5D44-4BD1-820D-33A0F5DF21FA}" type="slidenum">
              <a:rPr lang="en-US" smtClean="0"/>
              <a:t>‹#›</a:t>
            </a:fld>
            <a:endParaRPr lang="en-US"/>
          </a:p>
        </p:txBody>
      </p:sp>
    </p:spTree>
    <p:extLst>
      <p:ext uri="{BB962C8B-B14F-4D97-AF65-F5344CB8AC3E}">
        <p14:creationId xmlns:p14="http://schemas.microsoft.com/office/powerpoint/2010/main" val="1590487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CF36A-E92C-F773-F8A0-410D1C91D7CA}"/>
              </a:ext>
            </a:extLst>
          </p:cNvPr>
          <p:cNvSpPr>
            <a:spLocks noGrp="1"/>
          </p:cNvSpPr>
          <p:nvPr>
            <p:ph type="ctrTitle"/>
          </p:nvPr>
        </p:nvSpPr>
        <p:spPr>
          <a:xfrm>
            <a:off x="640080" y="320040"/>
            <a:ext cx="6692827" cy="3892669"/>
          </a:xfrm>
        </p:spPr>
        <p:txBody>
          <a:bodyPr>
            <a:normAutofit/>
          </a:bodyPr>
          <a:lstStyle/>
          <a:p>
            <a:pPr algn="l"/>
            <a:r>
              <a:rPr lang="en-US" sz="6600" dirty="0">
                <a:latin typeface="Times New Roman" panose="02020603050405020304" pitchFamily="18" charset="0"/>
                <a:cs typeface="Times New Roman" panose="02020603050405020304" pitchFamily="18" charset="0"/>
              </a:rPr>
              <a:t>Breast Cancer Prediction</a:t>
            </a:r>
          </a:p>
        </p:txBody>
      </p:sp>
      <p:sp>
        <p:nvSpPr>
          <p:cNvPr id="3" name="Subtitle 2">
            <a:extLst>
              <a:ext uri="{FF2B5EF4-FFF2-40B4-BE49-F238E27FC236}">
                <a16:creationId xmlns:a16="http://schemas.microsoft.com/office/drawing/2014/main" id="{081CB0F4-8E7B-B574-4DBB-4483F7214FFF}"/>
              </a:ext>
            </a:extLst>
          </p:cNvPr>
          <p:cNvSpPr>
            <a:spLocks noGrp="1"/>
          </p:cNvSpPr>
          <p:nvPr>
            <p:ph type="subTitle" idx="1"/>
          </p:nvPr>
        </p:nvSpPr>
        <p:spPr>
          <a:xfrm>
            <a:off x="640080" y="4631161"/>
            <a:ext cx="6692827" cy="1569486"/>
          </a:xfrm>
        </p:spPr>
        <p:txBody>
          <a:bodyPr>
            <a:normAutofit/>
          </a:bodyPr>
          <a:lstStyle/>
          <a:p>
            <a:pPr algn="l"/>
            <a:r>
              <a:rPr lang="en-US" dirty="0">
                <a:latin typeface="Times New Roman" panose="02020603050405020304" pitchFamily="18" charset="0"/>
                <a:cs typeface="Times New Roman" panose="02020603050405020304" pitchFamily="18" charset="0"/>
              </a:rPr>
              <a:t>Sai Chand </a:t>
            </a:r>
            <a:r>
              <a:rPr lang="en-US" dirty="0" err="1">
                <a:latin typeface="Times New Roman" panose="02020603050405020304" pitchFamily="18" charset="0"/>
                <a:cs typeface="Times New Roman" panose="02020603050405020304" pitchFamily="18" charset="0"/>
              </a:rPr>
              <a:t>Kurre</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Guided by: Prof. Dr. </a:t>
            </a:r>
            <a:r>
              <a:rPr lang="en-US" dirty="0" err="1">
                <a:latin typeface="Times New Roman" panose="02020603050405020304" pitchFamily="18" charset="0"/>
                <a:cs typeface="Times New Roman" panose="02020603050405020304" pitchFamily="18" charset="0"/>
              </a:rPr>
              <a:t>Chaojie</a:t>
            </a:r>
            <a:r>
              <a:rPr lang="en-US" dirty="0">
                <a:latin typeface="Times New Roman" panose="02020603050405020304" pitchFamily="18" charset="0"/>
                <a:cs typeface="Times New Roman" panose="02020603050405020304" pitchFamily="18" charset="0"/>
              </a:rPr>
              <a:t> Wang</a:t>
            </a:r>
          </a:p>
        </p:txBody>
      </p:sp>
      <p:sp>
        <p:nvSpPr>
          <p:cNvPr id="104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reast Cancer prediction Model. Introduction | by Manisha Nayar | Medium">
            <a:extLst>
              <a:ext uri="{FF2B5EF4-FFF2-40B4-BE49-F238E27FC236}">
                <a16:creationId xmlns:a16="http://schemas.microsoft.com/office/drawing/2014/main" id="{FE304D44-7406-2F6D-B5CB-1AD42F8AB2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08" r="5903"/>
          <a:stretch/>
        </p:blipFill>
        <p:spPr bwMode="auto">
          <a:xfrm>
            <a:off x="7781544" y="1011621"/>
            <a:ext cx="4087368" cy="4598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18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4F37C-D570-D78D-F776-CEB421F5BA70}"/>
              </a:ext>
            </a:extLst>
          </p:cNvPr>
          <p:cNvSpPr>
            <a:spLocks noGrp="1"/>
          </p:cNvSpPr>
          <p:nvPr>
            <p:ph type="title"/>
          </p:nvPr>
        </p:nvSpPr>
        <p:spPr>
          <a:xfrm>
            <a:off x="630935" y="639520"/>
            <a:ext cx="3974315" cy="1719072"/>
          </a:xfrm>
        </p:spPr>
        <p:txBody>
          <a:bodyPr vert="horz" lIns="91440" tIns="45720" rIns="91440" bIns="45720" rtlCol="0" anchor="b">
            <a:normAutofit/>
          </a:bodyPr>
          <a:lstStyle/>
          <a:p>
            <a:pPr algn="ctr"/>
            <a:r>
              <a:rPr lang="en-US" sz="4400" b="1" kern="1200" dirty="0">
                <a:solidFill>
                  <a:schemeClr val="tx1"/>
                </a:solidFill>
                <a:latin typeface="Times New Roman" panose="02020603050405020304" pitchFamily="18" charset="0"/>
                <a:cs typeface="Times New Roman" panose="02020603050405020304" pitchFamily="18" charset="0"/>
              </a:rPr>
              <a:t>Support Vector Classifier</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3BE1911-3E8B-3395-EB2B-953C2AE4FA36}"/>
              </a:ext>
            </a:extLst>
          </p:cNvPr>
          <p:cNvSpPr>
            <a:spLocks noGrp="1"/>
          </p:cNvSpPr>
          <p:nvPr>
            <p:ph type="body" sz="half" idx="2"/>
          </p:nvPr>
        </p:nvSpPr>
        <p:spPr>
          <a:xfrm>
            <a:off x="630935" y="2807208"/>
            <a:ext cx="5335981" cy="3410712"/>
          </a:xfrm>
        </p:spPr>
        <p:txBody>
          <a:bodyPr vert="horz" lIns="91440" tIns="45720" rIns="91440" bIns="45720" rtlCol="0" anchor="t">
            <a:noAutofit/>
          </a:bodyPr>
          <a:lstStyle/>
          <a:p>
            <a:pPr indent="-228600" algn="ct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SVCs provide a robust and accurate classification model. This ability to create well-defined boundaries enhances the model's generalization performance on new, unseen data.</a:t>
            </a:r>
          </a:p>
          <a:p>
            <a:pPr indent="-228600" algn="ctr">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SVCs are equipped with kernel functions that enable them to handle complex, non-linear relationships within the data. SVCs can adapt to diverse datasets, making them a valuable tool in scenarios where linear models may fall short.</a:t>
            </a:r>
            <a:endParaRPr lang="en-US" sz="2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B19106F-F5D1-14A9-FAAE-9DEFB65A132E}"/>
              </a:ext>
            </a:extLst>
          </p:cNvPr>
          <p:cNvPicPr>
            <a:picLocks noGrp="1" noChangeAspect="1"/>
          </p:cNvPicPr>
          <p:nvPr>
            <p:ph idx="1"/>
          </p:nvPr>
        </p:nvPicPr>
        <p:blipFill>
          <a:blip r:embed="rId2"/>
          <a:stretch>
            <a:fillRect/>
          </a:stretch>
        </p:blipFill>
        <p:spPr>
          <a:xfrm>
            <a:off x="6176654" y="1130770"/>
            <a:ext cx="5805609" cy="4596459"/>
          </a:xfrm>
          <a:prstGeom prst="rect">
            <a:avLst/>
          </a:prstGeom>
        </p:spPr>
      </p:pic>
    </p:spTree>
    <p:extLst>
      <p:ext uri="{BB962C8B-B14F-4D97-AF65-F5344CB8AC3E}">
        <p14:creationId xmlns:p14="http://schemas.microsoft.com/office/powerpoint/2010/main" val="3065107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C1783-5653-E30F-4D70-863448BF64F7}"/>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4400" b="1" kern="1200" dirty="0">
                <a:solidFill>
                  <a:schemeClr val="tx1"/>
                </a:solidFill>
                <a:latin typeface="Times New Roman" panose="02020603050405020304" pitchFamily="18" charset="0"/>
                <a:cs typeface="Times New Roman" panose="02020603050405020304" pitchFamily="18" charset="0"/>
              </a:rPr>
              <a:t>Decision Tree Classifier</a:t>
            </a:r>
          </a:p>
        </p:txBody>
      </p:sp>
      <p:pic>
        <p:nvPicPr>
          <p:cNvPr id="5" name="Content Placeholder 4">
            <a:extLst>
              <a:ext uri="{FF2B5EF4-FFF2-40B4-BE49-F238E27FC236}">
                <a16:creationId xmlns:a16="http://schemas.microsoft.com/office/drawing/2014/main" id="{DEB02218-B034-1B6E-E2DF-9EF0EE96C045}"/>
              </a:ext>
            </a:extLst>
          </p:cNvPr>
          <p:cNvPicPr>
            <a:picLocks noGrp="1" noChangeAspect="1"/>
          </p:cNvPicPr>
          <p:nvPr>
            <p:ph idx="1"/>
          </p:nvPr>
        </p:nvPicPr>
        <p:blipFill>
          <a:blip r:embed="rId2"/>
          <a:stretch>
            <a:fillRect/>
          </a:stretch>
        </p:blipFill>
        <p:spPr>
          <a:xfrm>
            <a:off x="1028285" y="1553649"/>
            <a:ext cx="4688378" cy="3750702"/>
          </a:xfrm>
          <a:prstGeom prst="rect">
            <a:avLst/>
          </a:prstGeom>
        </p:spPr>
      </p:pic>
      <p:sp>
        <p:nvSpPr>
          <p:cNvPr id="1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21F04E2-AA5D-A090-0655-E10490DBA7C1}"/>
              </a:ext>
            </a:extLst>
          </p:cNvPr>
          <p:cNvSpPr>
            <a:spLocks noGrp="1"/>
          </p:cNvSpPr>
          <p:nvPr>
            <p:ph type="body" sz="half" idx="2"/>
          </p:nvPr>
        </p:nvSpPr>
        <p:spPr>
          <a:xfrm>
            <a:off x="6739128" y="2664886"/>
            <a:ext cx="4818888" cy="3550789"/>
          </a:xfrm>
        </p:spPr>
        <p:txBody>
          <a:bodyPr vert="horz" lIns="91440" tIns="45720" rIns="91440" bIns="45720" rtlCol="0" anchor="t">
            <a:normAutofit/>
          </a:bodyPr>
          <a:lstStyle/>
          <a:p>
            <a:pPr indent="-228600" algn="ct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Decision Tree Classifier is renowned for its intuitive and easily interpretable nature. transparency facilitates effective communication and collaboration in decision-making processes.</a:t>
            </a:r>
          </a:p>
          <a:p>
            <a:pPr indent="-228600" algn="ct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Decision Tree Classifier is adept at handling both numerical and categorical data, making it a versatile choice for a wide range of datasets.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41F1F-DD6B-67E1-AB27-19ED05CA8F75}"/>
              </a:ext>
            </a:extLst>
          </p:cNvPr>
          <p:cNvSpPr>
            <a:spLocks noGrp="1"/>
          </p:cNvSpPr>
          <p:nvPr>
            <p:ph type="title"/>
          </p:nvPr>
        </p:nvSpPr>
        <p:spPr>
          <a:xfrm>
            <a:off x="630935" y="640080"/>
            <a:ext cx="5262511" cy="1481328"/>
          </a:xfrm>
        </p:spPr>
        <p:txBody>
          <a:bodyPr vert="horz" lIns="91440" tIns="45720" rIns="91440" bIns="45720" rtlCol="0" anchor="b">
            <a:normAutofit/>
          </a:bodyPr>
          <a:lstStyle/>
          <a:p>
            <a:r>
              <a:rPr lang="en-US" sz="5000" b="1" kern="1200" dirty="0">
                <a:solidFill>
                  <a:schemeClr val="tx1"/>
                </a:solidFill>
                <a:latin typeface="Times New Roman" panose="02020603050405020304" pitchFamily="18" charset="0"/>
                <a:cs typeface="Times New Roman" panose="02020603050405020304" pitchFamily="18" charset="0"/>
              </a:rPr>
              <a:t>Gaussian Naive Bias</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0382E00-8AA2-BF76-5D51-D7D5309DCC3F}"/>
              </a:ext>
            </a:extLst>
          </p:cNvPr>
          <p:cNvSpPr>
            <a:spLocks noGrp="1"/>
          </p:cNvSpPr>
          <p:nvPr>
            <p:ph type="body" sz="half" idx="2"/>
          </p:nvPr>
        </p:nvSpPr>
        <p:spPr>
          <a:xfrm>
            <a:off x="630936" y="2660904"/>
            <a:ext cx="5767928" cy="3547872"/>
          </a:xfrm>
        </p:spPr>
        <p:txBody>
          <a:bodyPr vert="horz" lIns="91440" tIns="45720" rIns="91440" bIns="45720" rtlCol="0" anchor="t">
            <a:noAutofit/>
          </a:bodyPr>
          <a:lstStyle/>
          <a:p>
            <a:pPr indent="-228600" algn="ct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algorithm assumes that features are independent given the class label, making it computationally efficient and easy to implement. This simplicity makes it suitable for quick and reliable classification in various real-world scenarios.</a:t>
            </a:r>
          </a:p>
          <a:p>
            <a:pPr indent="-228600" algn="ct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Gaussian Naive Bayes is well-suited for datasets with continuous features, as it models the distribution of each feature using a Gaussian (normal) distribution. </a:t>
            </a: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4C3E93D-CF36-B0A0-28C1-75E32B6E46C4}"/>
              </a:ext>
            </a:extLst>
          </p:cNvPr>
          <p:cNvPicPr>
            <a:picLocks noChangeAspect="1"/>
          </p:cNvPicPr>
          <p:nvPr/>
        </p:nvPicPr>
        <p:blipFill>
          <a:blip r:embed="rId2"/>
          <a:stretch>
            <a:fillRect/>
          </a:stretch>
        </p:blipFill>
        <p:spPr>
          <a:xfrm>
            <a:off x="6675454" y="1304694"/>
            <a:ext cx="5239956" cy="4248612"/>
          </a:xfrm>
          <a:prstGeom prst="rect">
            <a:avLst/>
          </a:prstGeom>
        </p:spPr>
      </p:pic>
    </p:spTree>
    <p:extLst>
      <p:ext uri="{BB962C8B-B14F-4D97-AF65-F5344CB8AC3E}">
        <p14:creationId xmlns:p14="http://schemas.microsoft.com/office/powerpoint/2010/main" val="360457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FF6DF-1523-9487-543F-ABEAAB63445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b="1" kern="1200" dirty="0">
                <a:solidFill>
                  <a:schemeClr val="tx1"/>
                </a:solidFill>
                <a:latin typeface="Times New Roman" panose="02020603050405020304" pitchFamily="18" charset="0"/>
                <a:cs typeface="Times New Roman" panose="02020603050405020304" pitchFamily="18" charset="0"/>
              </a:rPr>
              <a:t>Comparing Accuracies</a:t>
            </a:r>
          </a:p>
        </p:txBody>
      </p:sp>
      <p:sp>
        <p:nvSpPr>
          <p:cNvPr id="3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67E82DE-0133-D5FC-D500-1DCDBDD9E8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90750" y="2102834"/>
            <a:ext cx="8572500" cy="4479703"/>
          </a:xfrm>
          <a:prstGeom prst="rect">
            <a:avLst/>
          </a:prstGeom>
        </p:spPr>
      </p:pic>
    </p:spTree>
    <p:extLst>
      <p:ext uri="{BB962C8B-B14F-4D97-AF65-F5344CB8AC3E}">
        <p14:creationId xmlns:p14="http://schemas.microsoft.com/office/powerpoint/2010/main" val="22518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3B953-F513-2D12-6541-A295723F2AD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kern="1200"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ABA9DB4-E73E-4BB4-D2CA-6E50B07D1AFF}"/>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lgn="ctr">
              <a:buNone/>
            </a:pPr>
            <a:r>
              <a:rPr lang="en-US" sz="2400" kern="1200" dirty="0">
                <a:solidFill>
                  <a:schemeClr val="tx1"/>
                </a:solidFill>
                <a:latin typeface="Times New Roman" panose="02020603050405020304" pitchFamily="18" charset="0"/>
                <a:cs typeface="Times New Roman" panose="02020603050405020304" pitchFamily="18" charset="0"/>
              </a:rPr>
              <a:t>The Random Forest model gives us the best accuracy in comparison with other models.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orest scene">
            <a:extLst>
              <a:ext uri="{FF2B5EF4-FFF2-40B4-BE49-F238E27FC236}">
                <a16:creationId xmlns:a16="http://schemas.microsoft.com/office/drawing/2014/main" id="{67138DD9-1037-17A6-B80A-1B8E30710C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162522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C4968-06F1-E7B2-D150-F1C49CCF075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b="1" kern="1200" dirty="0">
                <a:solidFill>
                  <a:schemeClr val="tx1"/>
                </a:solidFill>
                <a:latin typeface="Times New Roman" panose="02020603050405020304" pitchFamily="18" charset="0"/>
                <a:cs typeface="Times New Roman" panose="02020603050405020304" pitchFamily="18" charset="0"/>
              </a:rPr>
              <a:t>Thank you</a:t>
            </a:r>
          </a:p>
        </p:txBody>
      </p:sp>
      <p:sp>
        <p:nvSpPr>
          <p:cNvPr id="308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miley Orange Sticker">
            <a:extLst>
              <a:ext uri="{FF2B5EF4-FFF2-40B4-BE49-F238E27FC236}">
                <a16:creationId xmlns:a16="http://schemas.microsoft.com/office/drawing/2014/main" id="{785B95AF-40AE-0C06-6C92-FAA6106FA2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6400" y="640080"/>
            <a:ext cx="5550408"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47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15DE9-6D2B-BCD8-E569-4F4B87AB118B}"/>
              </a:ext>
            </a:extLst>
          </p:cNvPr>
          <p:cNvSpPr>
            <a:spLocks noGrp="1"/>
          </p:cNvSpPr>
          <p:nvPr>
            <p:ph type="title"/>
          </p:nvPr>
        </p:nvSpPr>
        <p:spPr>
          <a:xfrm>
            <a:off x="7085532" y="640080"/>
            <a:ext cx="4196932" cy="3566160"/>
          </a:xfrm>
        </p:spPr>
        <p:txBody>
          <a:bodyPr vert="horz" lIns="91440" tIns="45720" rIns="91440" bIns="45720" rtlCol="0" anchor="b">
            <a:normAutofit/>
          </a:bodyPr>
          <a:lstStyle/>
          <a:p>
            <a:r>
              <a:rPr lang="en-US"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84C4A351-6881-94AA-C2DD-777E9027C1E2}"/>
              </a:ext>
            </a:extLst>
          </p:cNvPr>
          <p:cNvSpPr>
            <a:spLocks noGrp="1"/>
          </p:cNvSpPr>
          <p:nvPr>
            <p:ph idx="1"/>
          </p:nvPr>
        </p:nvSpPr>
        <p:spPr>
          <a:xfrm>
            <a:off x="7083831" y="4636008"/>
            <a:ext cx="4198634" cy="1572768"/>
          </a:xfrm>
        </p:spPr>
        <p:txBody>
          <a:bodyPr vert="horz" lIns="91440" tIns="45720" rIns="91440" bIns="45720" rtlCol="0">
            <a:normAutofit/>
          </a:bodyPr>
          <a:lstStyle/>
          <a:p>
            <a:pPr marL="0" indent="0">
              <a:buNone/>
            </a:pPr>
            <a:r>
              <a:rPr lang="en-US" sz="2400" dirty="0">
                <a:latin typeface="Times New Roman" panose="02020603050405020304" pitchFamily="18" charset="0"/>
                <a:cs typeface="Times New Roman" panose="02020603050405020304" pitchFamily="18" charset="0"/>
              </a:rPr>
              <a:t>To predict whether the cancer tumor is benign or malignant</a:t>
            </a:r>
          </a:p>
        </p:txBody>
      </p:sp>
      <p:pic>
        <p:nvPicPr>
          <p:cNvPr id="5" name="Picture 4" descr="Close up of cells">
            <a:extLst>
              <a:ext uri="{FF2B5EF4-FFF2-40B4-BE49-F238E27FC236}">
                <a16:creationId xmlns:a16="http://schemas.microsoft.com/office/drawing/2014/main" id="{7068BFE0-34C1-90AC-8BD2-609C6F29DDB1}"/>
              </a:ext>
            </a:extLst>
          </p:cNvPr>
          <p:cNvPicPr>
            <a:picLocks noChangeAspect="1"/>
          </p:cNvPicPr>
          <p:nvPr/>
        </p:nvPicPr>
        <p:blipFill rotWithShape="1">
          <a:blip r:embed="rId2"/>
          <a:srcRect l="16763" r="14373" b="2"/>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19" name="sketchy line">
            <a:extLst>
              <a:ext uri="{FF2B5EF4-FFF2-40B4-BE49-F238E27FC236}">
                <a16:creationId xmlns:a16="http://schemas.microsoft.com/office/drawing/2014/main" id="{3F9B0603-37C5-4312-AE4D-A3D015475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532"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756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F708E-FF8A-7155-BE61-330582FD842E}"/>
              </a:ext>
            </a:extLst>
          </p:cNvPr>
          <p:cNvSpPr>
            <a:spLocks noGrp="1"/>
          </p:cNvSpPr>
          <p:nvPr>
            <p:ph type="title"/>
          </p:nvPr>
        </p:nvSpPr>
        <p:spPr>
          <a:xfrm>
            <a:off x="630936" y="640080"/>
            <a:ext cx="4818888" cy="1481328"/>
          </a:xfrm>
        </p:spPr>
        <p:txBody>
          <a:bodyPr anchor="b">
            <a:normAutofit/>
          </a:bodyPr>
          <a:lstStyle/>
          <a:p>
            <a:r>
              <a:rPr lang="en-US" b="1" dirty="0">
                <a:latin typeface="Times New Roman" panose="02020603050405020304" pitchFamily="18" charset="0"/>
                <a:cs typeface="Times New Roman" panose="02020603050405020304" pitchFamily="18" charset="0"/>
              </a:rPr>
              <a:t> Data Description</a:t>
            </a:r>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8BFD75-D161-4B2F-403A-730B1A607719}"/>
              </a:ext>
            </a:extLst>
          </p:cNvPr>
          <p:cNvSpPr>
            <a:spLocks noGrp="1"/>
          </p:cNvSpPr>
          <p:nvPr>
            <p:ph idx="1"/>
          </p:nvPr>
        </p:nvSpPr>
        <p:spPr>
          <a:xfrm>
            <a:off x="630934" y="2660904"/>
            <a:ext cx="7532163" cy="3547872"/>
          </a:xfrm>
        </p:spPr>
        <p:txBody>
          <a:bodyPr anchor="t">
            <a:noAutofit/>
          </a:bodyPr>
          <a:lstStyle/>
          <a:p>
            <a:r>
              <a:rPr lang="en-US" sz="2400" b="1" i="0" dirty="0">
                <a:effectLst/>
                <a:latin typeface="Times New Roman" panose="02020603050405020304" pitchFamily="18" charset="0"/>
                <a:cs typeface="Times New Roman" panose="02020603050405020304" pitchFamily="18" charset="0"/>
              </a:rPr>
              <a:t>Data Size</a:t>
            </a:r>
            <a:r>
              <a:rPr lang="en-US" sz="2400" b="0" i="0" dirty="0">
                <a:effectLst/>
                <a:latin typeface="Times New Roman" panose="02020603050405020304" pitchFamily="18" charset="0"/>
                <a:cs typeface="Times New Roman" panose="02020603050405020304" pitchFamily="18" charset="0"/>
              </a:rPr>
              <a:t>: the size of our data is 128 KB</a:t>
            </a:r>
          </a:p>
          <a:p>
            <a:r>
              <a:rPr lang="en-US" sz="2400" b="1" i="0" dirty="0">
                <a:effectLst/>
                <a:latin typeface="Times New Roman" panose="02020603050405020304" pitchFamily="18" charset="0"/>
                <a:cs typeface="Times New Roman" panose="02020603050405020304" pitchFamily="18" charset="0"/>
              </a:rPr>
              <a:t>Data Shape</a:t>
            </a:r>
            <a:r>
              <a:rPr lang="en-US" sz="2400" b="0" i="0" dirty="0">
                <a:effectLst/>
                <a:latin typeface="Times New Roman" panose="02020603050405020304" pitchFamily="18" charset="0"/>
                <a:cs typeface="Times New Roman" panose="02020603050405020304" pitchFamily="18" charset="0"/>
              </a:rPr>
              <a:t>: Our Data Set consists of 570 rows and 33 columns</a:t>
            </a:r>
          </a:p>
          <a:p>
            <a:pPr>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Data Dictionary</a:t>
            </a:r>
            <a:r>
              <a:rPr lang="en-US" sz="2400" b="0" i="0" dirty="0">
                <a:effectLst/>
                <a:latin typeface="Times New Roman" panose="02020603050405020304" pitchFamily="18" charset="0"/>
                <a:cs typeface="Times New Roman" panose="02020603050405020304" pitchFamily="18" charset="0"/>
              </a:rPr>
              <a:t> :</a:t>
            </a:r>
          </a:p>
          <a:p>
            <a:pPr marL="0" marR="0" indent="0">
              <a:spcBef>
                <a:spcPts val="0"/>
              </a:spcBef>
              <a:spcAft>
                <a:spcPts val="0"/>
              </a:spcAft>
              <a:buNone/>
            </a:pPr>
            <a:r>
              <a:rPr lang="en-US" sz="2400" b="0" i="0" dirty="0">
                <a:effectLst/>
                <a:latin typeface="Times New Roman" panose="02020603050405020304" pitchFamily="18"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1) ID number {Int}</a:t>
            </a:r>
          </a:p>
          <a:p>
            <a:pPr marL="0" marR="0" indent="0">
              <a:spcBef>
                <a:spcPts val="0"/>
              </a:spcBef>
              <a:spcAft>
                <a:spcPts val="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2 )Diagnosis (M = malignant, B = benign){object}</a:t>
            </a:r>
          </a:p>
          <a:p>
            <a:pPr marL="0" marR="0" indent="0">
              <a:spcBef>
                <a:spcPts val="0"/>
              </a:spcBef>
              <a:spcAft>
                <a:spcPts val="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3-32) Ten real-valued features are computed for                           	           each cell nucleus{</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float</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2050" name="Picture 2" descr="Data and Statistics | Cancer Research UK">
            <a:extLst>
              <a:ext uri="{FF2B5EF4-FFF2-40B4-BE49-F238E27FC236}">
                <a16:creationId xmlns:a16="http://schemas.microsoft.com/office/drawing/2014/main" id="{12581D89-53F6-2230-34D6-6C015DEF07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97091" y="1927385"/>
            <a:ext cx="3960183" cy="307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76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74876-3B36-907D-3B9C-E27C2EA7DC43}"/>
              </a:ext>
            </a:extLst>
          </p:cNvPr>
          <p:cNvSpPr>
            <a:spLocks noGrp="1"/>
          </p:cNvSpPr>
          <p:nvPr>
            <p:ph type="title"/>
          </p:nvPr>
        </p:nvSpPr>
        <p:spPr>
          <a:xfrm>
            <a:off x="6739128" y="638089"/>
            <a:ext cx="4818888" cy="1476801"/>
          </a:xfrm>
        </p:spPr>
        <p:txBody>
          <a:bodyPr anchor="b">
            <a:normAutofit/>
          </a:bodyPr>
          <a:lstStyle/>
          <a:p>
            <a:r>
              <a:rPr lang="en-US" b="1" dirty="0">
                <a:latin typeface="Times New Roman" panose="02020603050405020304" pitchFamily="18" charset="0"/>
                <a:cs typeface="Times New Roman" panose="02020603050405020304" pitchFamily="18" charset="0"/>
              </a:rPr>
              <a:t>Target Variable</a:t>
            </a:r>
          </a:p>
        </p:txBody>
      </p:sp>
      <p:pic>
        <p:nvPicPr>
          <p:cNvPr id="5" name="Content Placeholder 4" descr="A graph with green and purple squares&#10;&#10;Description automatically generated">
            <a:extLst>
              <a:ext uri="{FF2B5EF4-FFF2-40B4-BE49-F238E27FC236}">
                <a16:creationId xmlns:a16="http://schemas.microsoft.com/office/drawing/2014/main" id="{5ABA16BD-E81D-7859-D3A6-6F2F5BFC10A5}"/>
              </a:ext>
            </a:extLst>
          </p:cNvPr>
          <p:cNvPicPr>
            <a:picLocks noChangeAspect="1"/>
          </p:cNvPicPr>
          <p:nvPr/>
        </p:nvPicPr>
        <p:blipFill>
          <a:blip r:embed="rId2"/>
          <a:stretch>
            <a:fillRect/>
          </a:stretch>
        </p:blipFill>
        <p:spPr>
          <a:xfrm>
            <a:off x="630936" y="1521229"/>
            <a:ext cx="5458968" cy="3514213"/>
          </a:xfrm>
          <a:prstGeom prst="rect">
            <a:avLst/>
          </a:prstGeom>
        </p:spPr>
      </p:pic>
      <p:sp>
        <p:nvSpPr>
          <p:cNvPr id="37"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B4E12CD-E31C-5001-2011-C38441E73F70}"/>
              </a:ext>
            </a:extLst>
          </p:cNvPr>
          <p:cNvSpPr>
            <a:spLocks noGrp="1"/>
          </p:cNvSpPr>
          <p:nvPr>
            <p:ph idx="1"/>
          </p:nvPr>
        </p:nvSpPr>
        <p:spPr>
          <a:xfrm>
            <a:off x="6739128" y="2664886"/>
            <a:ext cx="4818888" cy="3550789"/>
          </a:xfrm>
        </p:spPr>
        <p:txBody>
          <a:bodyPr anchor="t">
            <a:normAutofit/>
          </a:bodyPr>
          <a:lstStyle/>
          <a:p>
            <a:r>
              <a:rPr lang="en-US" sz="2400" dirty="0">
                <a:latin typeface="Times New Roman" panose="02020603050405020304" pitchFamily="18" charset="0"/>
                <a:cs typeface="Times New Roman" panose="02020603050405020304" pitchFamily="18" charset="0"/>
              </a:rPr>
              <a:t>Diagnosis is our target variable.</a:t>
            </a:r>
          </a:p>
          <a:p>
            <a:r>
              <a:rPr lang="en-US" sz="2400" dirty="0">
                <a:latin typeface="Times New Roman" panose="02020603050405020304" pitchFamily="18" charset="0"/>
                <a:cs typeface="Times New Roman" panose="02020603050405020304" pitchFamily="18" charset="0"/>
              </a:rPr>
              <a:t>It has two categories.</a:t>
            </a:r>
          </a:p>
          <a:p>
            <a:pPr lvl="1"/>
            <a:r>
              <a:rPr lang="en-US" dirty="0">
                <a:latin typeface="Times New Roman" panose="02020603050405020304" pitchFamily="18" charset="0"/>
                <a:cs typeface="Times New Roman" panose="02020603050405020304" pitchFamily="18" charset="0"/>
              </a:rPr>
              <a:t>Benign (Not Cancerous)</a:t>
            </a:r>
          </a:p>
          <a:p>
            <a:pPr lvl="1"/>
            <a:r>
              <a:rPr lang="en-US" dirty="0">
                <a:latin typeface="Times New Roman" panose="02020603050405020304" pitchFamily="18" charset="0"/>
                <a:cs typeface="Times New Roman" panose="02020603050405020304" pitchFamily="18" charset="0"/>
              </a:rPr>
              <a:t>Malignant (Cancerous)</a:t>
            </a:r>
          </a:p>
        </p:txBody>
      </p:sp>
    </p:spTree>
    <p:extLst>
      <p:ext uri="{BB962C8B-B14F-4D97-AF65-F5344CB8AC3E}">
        <p14:creationId xmlns:p14="http://schemas.microsoft.com/office/powerpoint/2010/main" val="276923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9AC17-E142-62F9-3C57-D17CF6877BBC}"/>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4400" dirty="0">
                <a:latin typeface="Times New Roman" panose="02020603050405020304" pitchFamily="18" charset="0"/>
                <a:cs typeface="Times New Roman" panose="02020603050405020304" pitchFamily="18" charset="0"/>
              </a:rPr>
              <a:t>Feature Engineering</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8D36594-01F8-68D4-89F1-448AB45D2428}"/>
              </a:ext>
            </a:extLst>
          </p:cNvPr>
          <p:cNvSpPr>
            <a:spLocks noGrp="1"/>
          </p:cNvSpPr>
          <p:nvPr>
            <p:ph type="body" sz="half" idx="2"/>
          </p:nvPr>
        </p:nvSpPr>
        <p:spPr>
          <a:xfrm>
            <a:off x="640080" y="2706624"/>
            <a:ext cx="4563687" cy="3483864"/>
          </a:xfrm>
        </p:spPr>
        <p:txBody>
          <a:bodyPr vert="horz" lIns="91440" tIns="45720" rIns="91440" bIns="45720" rtlCol="0">
            <a:normAutofit/>
          </a:bodyPr>
          <a:lstStyle/>
          <a:p>
            <a:pPr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Normalization </a:t>
            </a:r>
          </a:p>
          <a:p>
            <a:pPr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Standardization</a:t>
            </a:r>
          </a:p>
          <a:p>
            <a:pPr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Principle Component Analysis</a:t>
            </a:r>
          </a:p>
        </p:txBody>
      </p:sp>
      <p:pic>
        <p:nvPicPr>
          <p:cNvPr id="5" name="Picture 4">
            <a:extLst>
              <a:ext uri="{FF2B5EF4-FFF2-40B4-BE49-F238E27FC236}">
                <a16:creationId xmlns:a16="http://schemas.microsoft.com/office/drawing/2014/main" id="{61392E0E-4909-D90E-637B-ACF026066AD5}"/>
              </a:ext>
            </a:extLst>
          </p:cNvPr>
          <p:cNvPicPr>
            <a:picLocks noChangeAspect="1"/>
          </p:cNvPicPr>
          <p:nvPr/>
        </p:nvPicPr>
        <p:blipFill>
          <a:blip r:embed="rId2"/>
          <a:stretch>
            <a:fillRect/>
          </a:stretch>
        </p:blipFill>
        <p:spPr>
          <a:xfrm>
            <a:off x="5843847" y="1212606"/>
            <a:ext cx="6035563" cy="4498475"/>
          </a:xfrm>
          <a:prstGeom prst="rect">
            <a:avLst/>
          </a:prstGeom>
        </p:spPr>
      </p:pic>
    </p:spTree>
    <p:extLst>
      <p:ext uri="{BB962C8B-B14F-4D97-AF65-F5344CB8AC3E}">
        <p14:creationId xmlns:p14="http://schemas.microsoft.com/office/powerpoint/2010/main" val="242012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6B2F3-C0EB-C9F4-3D22-2193D564E586}"/>
              </a:ext>
            </a:extLst>
          </p:cNvPr>
          <p:cNvSpPr>
            <a:spLocks noGrp="1"/>
          </p:cNvSpPr>
          <p:nvPr>
            <p:ph type="title"/>
          </p:nvPr>
        </p:nvSpPr>
        <p:spPr>
          <a:xfrm>
            <a:off x="406125" y="621446"/>
            <a:ext cx="10569122" cy="1216214"/>
          </a:xfrm>
        </p:spPr>
        <p:txBody>
          <a:bodyPr vert="horz" lIns="91440" tIns="45720" rIns="91440" bIns="45720" rtlCol="0" anchor="ctr">
            <a:normAutofit/>
          </a:bodyPr>
          <a:lstStyle/>
          <a:p>
            <a:pPr algn="ctr"/>
            <a:r>
              <a:rPr lang="en-US" b="1" dirty="0">
                <a:latin typeface="Times New Roman" panose="02020603050405020304" pitchFamily="18" charset="0"/>
                <a:cs typeface="Times New Roman" panose="02020603050405020304" pitchFamily="18" charset="0"/>
              </a:rPr>
              <a:t>     Violin Plot &amp; Heat Map</a:t>
            </a:r>
          </a:p>
        </p:txBody>
      </p:sp>
      <p:sp>
        <p:nvSpPr>
          <p:cNvPr id="4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colored lines&#10;&#10;Description automatically generated">
            <a:extLst>
              <a:ext uri="{FF2B5EF4-FFF2-40B4-BE49-F238E27FC236}">
                <a16:creationId xmlns:a16="http://schemas.microsoft.com/office/drawing/2014/main" id="{8EEDE4AC-B047-7DC7-F55E-08EF3B6EEEA3}"/>
              </a:ext>
            </a:extLst>
          </p:cNvPr>
          <p:cNvPicPr>
            <a:picLocks noChangeAspect="1"/>
          </p:cNvPicPr>
          <p:nvPr/>
        </p:nvPicPr>
        <p:blipFill>
          <a:blip r:embed="rId2"/>
          <a:stretch>
            <a:fillRect/>
          </a:stretch>
        </p:blipFill>
        <p:spPr>
          <a:xfrm>
            <a:off x="847898" y="1936858"/>
            <a:ext cx="4696970" cy="4545406"/>
          </a:xfrm>
          <a:prstGeom prst="rect">
            <a:avLst/>
          </a:prstGeom>
        </p:spPr>
      </p:pic>
      <p:pic>
        <p:nvPicPr>
          <p:cNvPr id="4" name="Content Placeholder 4" descr="A graph of a heatmap&#10;&#10;Description automatically generated">
            <a:extLst>
              <a:ext uri="{FF2B5EF4-FFF2-40B4-BE49-F238E27FC236}">
                <a16:creationId xmlns:a16="http://schemas.microsoft.com/office/drawing/2014/main" id="{3C4133EB-1B5B-D8F6-A1A1-192D44294616}"/>
              </a:ext>
            </a:extLst>
          </p:cNvPr>
          <p:cNvPicPr>
            <a:picLocks noChangeAspect="1"/>
          </p:cNvPicPr>
          <p:nvPr/>
        </p:nvPicPr>
        <p:blipFill>
          <a:blip r:embed="rId3"/>
          <a:stretch>
            <a:fillRect/>
          </a:stretch>
        </p:blipFill>
        <p:spPr>
          <a:xfrm>
            <a:off x="6096001" y="2249142"/>
            <a:ext cx="5541818" cy="4233121"/>
          </a:xfrm>
          <a:prstGeom prst="rect">
            <a:avLst/>
          </a:prstGeom>
        </p:spPr>
      </p:pic>
    </p:spTree>
    <p:extLst>
      <p:ext uri="{BB962C8B-B14F-4D97-AF65-F5344CB8AC3E}">
        <p14:creationId xmlns:p14="http://schemas.microsoft.com/office/powerpoint/2010/main" val="3399827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14AEE-34A2-D407-CBAC-1498C9DF15C4}"/>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4400" b="1" kern="1200" dirty="0">
                <a:solidFill>
                  <a:schemeClr val="tx1"/>
                </a:solidFill>
                <a:latin typeface="Times New Roman" panose="02020603050405020304" pitchFamily="18" charset="0"/>
                <a:cs typeface="Times New Roman" panose="02020603050405020304" pitchFamily="18" charset="0"/>
              </a:rPr>
              <a:t>Logistic Regression</a:t>
            </a:r>
          </a:p>
        </p:txBody>
      </p:sp>
      <p:pic>
        <p:nvPicPr>
          <p:cNvPr id="5" name="Content Placeholder 4">
            <a:extLst>
              <a:ext uri="{FF2B5EF4-FFF2-40B4-BE49-F238E27FC236}">
                <a16:creationId xmlns:a16="http://schemas.microsoft.com/office/drawing/2014/main" id="{DD803304-56F5-3DCB-F818-EF30BAFA1836}"/>
              </a:ext>
            </a:extLst>
          </p:cNvPr>
          <p:cNvPicPr>
            <a:picLocks noGrp="1" noChangeAspect="1"/>
          </p:cNvPicPr>
          <p:nvPr>
            <p:ph idx="1"/>
          </p:nvPr>
        </p:nvPicPr>
        <p:blipFill rotWithShape="1">
          <a:blip r:embed="rId2"/>
          <a:srcRect r="16247"/>
          <a:stretch/>
        </p:blipFill>
        <p:spPr>
          <a:xfrm>
            <a:off x="880318" y="1376489"/>
            <a:ext cx="4423202" cy="4409842"/>
          </a:xfrm>
          <a:prstGeom prst="rect">
            <a:avLst/>
          </a:prstGeom>
        </p:spPr>
      </p:pic>
      <p:sp>
        <p:nvSpPr>
          <p:cNvPr id="1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9DB0124-63AD-389F-9F60-B586BF49D333}"/>
              </a:ext>
            </a:extLst>
          </p:cNvPr>
          <p:cNvSpPr>
            <a:spLocks noGrp="1"/>
          </p:cNvSpPr>
          <p:nvPr>
            <p:ph type="body" sz="half" idx="2"/>
          </p:nvPr>
        </p:nvSpPr>
        <p:spPr>
          <a:xfrm>
            <a:off x="6467302" y="2649134"/>
            <a:ext cx="5090714" cy="3566541"/>
          </a:xfrm>
        </p:spPr>
        <p:txBody>
          <a:bodyPr vert="horz" lIns="91440" tIns="45720" rIns="91440" bIns="45720" rtlCol="0" anchor="t">
            <a:noAutofit/>
          </a:bodyPr>
          <a:lstStyle/>
          <a:p>
            <a:pPr indent="-228600" algn="ct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Logistic regression provides a straightforward and easily interpretable way to analyze the relationship between a binary outcome variable and one or more independent variables.</a:t>
            </a:r>
          </a:p>
          <a:p>
            <a:pPr indent="-228600" algn="ct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Logistic regression is particularly effective when the data is linearly separable, meaning that a hyperplane can be drawn to separate the two classes.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87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07640-6832-3183-E8BA-FB6CE2512755}"/>
              </a:ext>
            </a:extLst>
          </p:cNvPr>
          <p:cNvSpPr>
            <a:spLocks noGrp="1"/>
          </p:cNvSpPr>
          <p:nvPr>
            <p:ph type="title"/>
          </p:nvPr>
        </p:nvSpPr>
        <p:spPr>
          <a:xfrm>
            <a:off x="630936" y="639520"/>
            <a:ext cx="5104846" cy="1719072"/>
          </a:xfrm>
        </p:spPr>
        <p:txBody>
          <a:bodyPr vert="horz" lIns="91440" tIns="45720" rIns="91440" bIns="45720" rtlCol="0" anchor="b">
            <a:normAutofit/>
          </a:bodyPr>
          <a:lstStyle/>
          <a:p>
            <a:pPr algn="ctr"/>
            <a:r>
              <a:rPr lang="en-US" sz="4400" b="1" kern="1200" dirty="0">
                <a:solidFill>
                  <a:schemeClr val="tx1"/>
                </a:solidFill>
                <a:latin typeface="Times New Roman" panose="02020603050405020304" pitchFamily="18" charset="0"/>
                <a:cs typeface="Times New Roman" panose="02020603050405020304" pitchFamily="18" charset="0"/>
              </a:rPr>
              <a:t>K Nearest Neighbor</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35B5D56-DD87-6060-15B5-56D9C8D8AD83}"/>
              </a:ext>
            </a:extLst>
          </p:cNvPr>
          <p:cNvSpPr>
            <a:spLocks noGrp="1"/>
          </p:cNvSpPr>
          <p:nvPr>
            <p:ph type="body" sz="half" idx="2"/>
          </p:nvPr>
        </p:nvSpPr>
        <p:spPr>
          <a:xfrm>
            <a:off x="630936" y="2998112"/>
            <a:ext cx="4739086" cy="3219808"/>
          </a:xfrm>
        </p:spPr>
        <p:txBody>
          <a:bodyPr vert="horz" lIns="91440" tIns="45720" rIns="91440" bIns="45720" rtlCol="0" anchor="t">
            <a:noAutofit/>
          </a:bodyPr>
          <a:lstStyle/>
          <a:p>
            <a:pPr indent="-228600" algn="ct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operates on the principle of proximity, making predictions based on the majority class or average of the k-nearest data points in the feature space.</a:t>
            </a:r>
          </a:p>
          <a:p>
            <a:pPr indent="-228600" algn="ct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KNN is a versatile algorithm applicable to both classification and regression tasks.</a:t>
            </a:r>
            <a:endParaRPr lang="en-US"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63E3F97-364C-D0B7-645D-A1894651B909}"/>
              </a:ext>
            </a:extLst>
          </p:cNvPr>
          <p:cNvPicPr>
            <a:picLocks noGrp="1" noChangeAspect="1"/>
          </p:cNvPicPr>
          <p:nvPr>
            <p:ph idx="1"/>
          </p:nvPr>
        </p:nvPicPr>
        <p:blipFill>
          <a:blip r:embed="rId2"/>
          <a:stretch/>
        </p:blipFill>
        <p:spPr>
          <a:xfrm>
            <a:off x="5888912" y="1080179"/>
            <a:ext cx="5659810" cy="4697642"/>
          </a:xfrm>
          <a:prstGeom prst="rect">
            <a:avLst/>
          </a:prstGeom>
        </p:spPr>
      </p:pic>
    </p:spTree>
    <p:extLst>
      <p:ext uri="{BB962C8B-B14F-4D97-AF65-F5344CB8AC3E}">
        <p14:creationId xmlns:p14="http://schemas.microsoft.com/office/powerpoint/2010/main" val="157173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31CA6-D0D8-A062-6FFA-54671AF184BC}"/>
              </a:ext>
            </a:extLst>
          </p:cNvPr>
          <p:cNvSpPr>
            <a:spLocks noGrp="1"/>
          </p:cNvSpPr>
          <p:nvPr>
            <p:ph type="title"/>
          </p:nvPr>
        </p:nvSpPr>
        <p:spPr>
          <a:xfrm>
            <a:off x="6274726" y="638089"/>
            <a:ext cx="5917274" cy="1476801"/>
          </a:xfrm>
        </p:spPr>
        <p:txBody>
          <a:bodyPr vert="horz" lIns="91440" tIns="45720" rIns="91440" bIns="45720" rtlCol="0" anchor="b">
            <a:normAutofit/>
          </a:bodyPr>
          <a:lstStyle/>
          <a:p>
            <a:r>
              <a:rPr lang="en-US" sz="4400" b="1" kern="1200" dirty="0">
                <a:solidFill>
                  <a:schemeClr val="tx1"/>
                </a:solidFill>
                <a:latin typeface="Times New Roman" panose="02020603050405020304" pitchFamily="18" charset="0"/>
                <a:cs typeface="Times New Roman" panose="02020603050405020304" pitchFamily="18" charset="0"/>
              </a:rPr>
              <a:t>Random Forest Classifier</a:t>
            </a:r>
          </a:p>
        </p:txBody>
      </p:sp>
      <p:pic>
        <p:nvPicPr>
          <p:cNvPr id="5" name="Content Placeholder 4">
            <a:extLst>
              <a:ext uri="{FF2B5EF4-FFF2-40B4-BE49-F238E27FC236}">
                <a16:creationId xmlns:a16="http://schemas.microsoft.com/office/drawing/2014/main" id="{7AAE98CF-6F2A-1F09-8839-C57735D99515}"/>
              </a:ext>
            </a:extLst>
          </p:cNvPr>
          <p:cNvPicPr>
            <a:picLocks noGrp="1" noChangeAspect="1"/>
          </p:cNvPicPr>
          <p:nvPr>
            <p:ph idx="1"/>
          </p:nvPr>
        </p:nvPicPr>
        <p:blipFill rotWithShape="1">
          <a:blip r:embed="rId2"/>
          <a:srcRect r="17501"/>
          <a:stretch/>
        </p:blipFill>
        <p:spPr>
          <a:xfrm>
            <a:off x="821853" y="1120478"/>
            <a:ext cx="4631020" cy="4617043"/>
          </a:xfrm>
          <a:prstGeom prst="rect">
            <a:avLst/>
          </a:prstGeom>
        </p:spPr>
      </p:pic>
      <p:sp>
        <p:nvSpPr>
          <p:cNvPr id="1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2C1BAB8-ABA8-464F-A780-33FE95C6771C}"/>
              </a:ext>
            </a:extLst>
          </p:cNvPr>
          <p:cNvSpPr>
            <a:spLocks noGrp="1"/>
          </p:cNvSpPr>
          <p:nvPr>
            <p:ph type="body" sz="half" idx="2"/>
          </p:nvPr>
        </p:nvSpPr>
        <p:spPr>
          <a:xfrm>
            <a:off x="5951913" y="2664886"/>
            <a:ext cx="5606103" cy="3550789"/>
          </a:xfrm>
        </p:spPr>
        <p:txBody>
          <a:bodyPr vert="horz" lIns="91440" tIns="45720" rIns="91440" bIns="45720" rtlCol="0" anchor="t">
            <a:normAutofit/>
          </a:bodyPr>
          <a:lstStyle/>
          <a:p>
            <a:pPr indent="-228600" algn="ct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Random Forest is an ensemble learning technique that combines the predictions of multiple decision trees to improve overall model accuracy and reduce overfitting. </a:t>
            </a:r>
          </a:p>
          <a:p>
            <a:pPr indent="-228600" algn="ctr">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Random Forest provides a valuable feature importance measure, allowing users to assess the significance of each input variable in the model's decision-making process.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339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486</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Breast Cancer Prediction</vt:lpstr>
      <vt:lpstr>Objective</vt:lpstr>
      <vt:lpstr> Data Description</vt:lpstr>
      <vt:lpstr>Target Variable</vt:lpstr>
      <vt:lpstr>Feature Engineering</vt:lpstr>
      <vt:lpstr>     Violin Plot &amp; Heat Map</vt:lpstr>
      <vt:lpstr>Logistic Regression</vt:lpstr>
      <vt:lpstr>K Nearest Neighbor</vt:lpstr>
      <vt:lpstr>Random Forest Classifier</vt:lpstr>
      <vt:lpstr>Support Vector Classifier</vt:lpstr>
      <vt:lpstr>Decision Tree Classifier</vt:lpstr>
      <vt:lpstr>Gaussian Naive Bias</vt:lpstr>
      <vt:lpstr>Comparing Accuracies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dc:title>
  <dc:creator>Sai Chand Kurre</dc:creator>
  <cp:lastModifiedBy>Sai Chand Kurre</cp:lastModifiedBy>
  <cp:revision>6</cp:revision>
  <dcterms:created xsi:type="dcterms:W3CDTF">2023-11-16T01:05:10Z</dcterms:created>
  <dcterms:modified xsi:type="dcterms:W3CDTF">2023-12-11T01:37:53Z</dcterms:modified>
</cp:coreProperties>
</file>