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 id="257" r:id="rId3"/>
    <p:sldId id="258" r:id="rId4"/>
    <p:sldId id="259" r:id="rId5"/>
    <p:sldId id="260" r:id="rId6"/>
    <p:sldId id="261" r:id="rId7"/>
    <p:sldId id="265" r:id="rId8"/>
    <p:sldId id="264" r:id="rId9"/>
    <p:sldId id="262" r:id="rId10"/>
    <p:sldId id="266" r:id="rId11"/>
    <p:sldId id="267" r:id="rId12"/>
    <p:sldId id="269" r:id="rId13"/>
    <p:sldId id="268" r:id="rId14"/>
    <p:sldId id="272" r:id="rId15"/>
    <p:sldId id="271" r:id="rId16"/>
    <p:sldId id="270" r:id="rId17"/>
    <p:sldId id="263" r:id="rId18"/>
    <p:sldId id="275" r:id="rId19"/>
    <p:sldId id="274" r:id="rId20"/>
    <p:sldId id="273"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6"/>
  </p:normalViewPr>
  <p:slideViewPr>
    <p:cSldViewPr snapToGrid="0">
      <p:cViewPr varScale="1">
        <p:scale>
          <a:sx n="96" d="100"/>
          <a:sy n="96" d="100"/>
        </p:scale>
        <p:origin x="200"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3EDE6F0-228F-418B-A39B-7DD83AD3819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B5778F8-AB68-48C4-9F2E-A1DCB8BFDBA5}">
      <dgm:prSet/>
      <dgm:spPr/>
      <dgm:t>
        <a:bodyPr/>
        <a:lstStyle/>
        <a:p>
          <a:pPr>
            <a:lnSpc>
              <a:spcPct val="100000"/>
            </a:lnSpc>
          </a:pPr>
          <a:r>
            <a:rPr lang="en-US" b="0" i="0" dirty="0"/>
            <a:t>The Random Forest demonstrates robust performance, especially in the harmony of Precision and Recall, as reflected by the F1-score. However, it takes a longer runtime than Logistic Regression.</a:t>
          </a:r>
          <a:endParaRPr lang="en-US" dirty="0"/>
        </a:p>
      </dgm:t>
    </dgm:pt>
    <dgm:pt modelId="{BF98E93F-0168-4840-91F0-03BB368AEA1F}" type="parTrans" cxnId="{33250D85-4C05-44D0-BDCF-DEA8051CCE7E}">
      <dgm:prSet/>
      <dgm:spPr/>
      <dgm:t>
        <a:bodyPr/>
        <a:lstStyle/>
        <a:p>
          <a:endParaRPr lang="en-US"/>
        </a:p>
      </dgm:t>
    </dgm:pt>
    <dgm:pt modelId="{6BE30977-368C-414E-B594-BDF3C247E504}" type="sibTrans" cxnId="{33250D85-4C05-44D0-BDCF-DEA8051CCE7E}">
      <dgm:prSet/>
      <dgm:spPr/>
      <dgm:t>
        <a:bodyPr/>
        <a:lstStyle/>
        <a:p>
          <a:pPr>
            <a:lnSpc>
              <a:spcPct val="100000"/>
            </a:lnSpc>
          </a:pPr>
          <a:endParaRPr lang="en-US"/>
        </a:p>
      </dgm:t>
    </dgm:pt>
    <dgm:pt modelId="{C7D5B7F0-63D3-46E6-9891-1E30FD8659FD}">
      <dgm:prSet/>
      <dgm:spPr/>
      <dgm:t>
        <a:bodyPr/>
        <a:lstStyle/>
        <a:p>
          <a:pPr>
            <a:lnSpc>
              <a:spcPct val="100000"/>
            </a:lnSpc>
          </a:pPr>
          <a:r>
            <a:rPr lang="en-US" b="0" i="0"/>
            <a:t>With SMOTE, while the precision for frauds decreases, the recall experiences a significant boost, indicating fewer missed frauds.</a:t>
          </a:r>
          <a:endParaRPr lang="en-US"/>
        </a:p>
      </dgm:t>
    </dgm:pt>
    <dgm:pt modelId="{7F29BEEE-417E-48F0-9C9B-79B6A183B22A}" type="parTrans" cxnId="{9F370BDE-1E81-4960-B8D3-ACDB944AD397}">
      <dgm:prSet/>
      <dgm:spPr/>
      <dgm:t>
        <a:bodyPr/>
        <a:lstStyle/>
        <a:p>
          <a:endParaRPr lang="en-US"/>
        </a:p>
      </dgm:t>
    </dgm:pt>
    <dgm:pt modelId="{36A47988-9B51-4411-B6FF-7DE07FFC8731}" type="sibTrans" cxnId="{9F370BDE-1E81-4960-B8D3-ACDB944AD397}">
      <dgm:prSet/>
      <dgm:spPr/>
      <dgm:t>
        <a:bodyPr/>
        <a:lstStyle/>
        <a:p>
          <a:pPr>
            <a:lnSpc>
              <a:spcPct val="100000"/>
            </a:lnSpc>
          </a:pPr>
          <a:endParaRPr lang="en-US"/>
        </a:p>
      </dgm:t>
    </dgm:pt>
    <dgm:pt modelId="{CB6554D3-F8B2-448A-B69B-732CD7155C51}">
      <dgm:prSet/>
      <dgm:spPr/>
      <dgm:t>
        <a:bodyPr/>
        <a:lstStyle/>
        <a:p>
          <a:pPr>
            <a:lnSpc>
              <a:spcPct val="100000"/>
            </a:lnSpc>
          </a:pPr>
          <a:r>
            <a:rPr lang="en-US" b="0" i="0"/>
            <a:t>The trade-off between Precision and Recall is evident, and the choice of model would depend on the specific requirements of detection.</a:t>
          </a:r>
          <a:endParaRPr lang="en-US"/>
        </a:p>
      </dgm:t>
    </dgm:pt>
    <dgm:pt modelId="{5BA29717-C5E2-4860-91A8-27138D0A6CE6}" type="parTrans" cxnId="{FD068262-61E4-42CB-AB1F-228C63AD545F}">
      <dgm:prSet/>
      <dgm:spPr/>
      <dgm:t>
        <a:bodyPr/>
        <a:lstStyle/>
        <a:p>
          <a:endParaRPr lang="en-US"/>
        </a:p>
      </dgm:t>
    </dgm:pt>
    <dgm:pt modelId="{26D6EE71-77BD-4DE8-9DE3-9CF51565290B}" type="sibTrans" cxnId="{FD068262-61E4-42CB-AB1F-228C63AD545F}">
      <dgm:prSet/>
      <dgm:spPr/>
      <dgm:t>
        <a:bodyPr/>
        <a:lstStyle/>
        <a:p>
          <a:pPr>
            <a:lnSpc>
              <a:spcPct val="100000"/>
            </a:lnSpc>
          </a:pPr>
          <a:endParaRPr lang="en-US"/>
        </a:p>
      </dgm:t>
    </dgm:pt>
    <dgm:pt modelId="{4EDCE9C9-5BF1-4ABA-821D-ADAF0F6E13C5}">
      <dgm:prSet/>
      <dgm:spPr/>
      <dgm:t>
        <a:bodyPr/>
        <a:lstStyle/>
        <a:p>
          <a:pPr>
            <a:lnSpc>
              <a:spcPct val="100000"/>
            </a:lnSpc>
          </a:pPr>
          <a:r>
            <a:rPr lang="en-US" b="0" i="0"/>
            <a:t>The KNN performed much better after applying the hyperparameter tuning and that give a good and balanced precision and f1 score whereas the other models are either good at precision or recall not both.</a:t>
          </a:r>
          <a:endParaRPr lang="en-US"/>
        </a:p>
      </dgm:t>
    </dgm:pt>
    <dgm:pt modelId="{2FF13730-E9CA-4023-9FF6-4047AB9854CE}" type="parTrans" cxnId="{5EA626A6-69B9-4CA1-99DD-3CD4C8F99BBC}">
      <dgm:prSet/>
      <dgm:spPr/>
      <dgm:t>
        <a:bodyPr/>
        <a:lstStyle/>
        <a:p>
          <a:endParaRPr lang="en-US"/>
        </a:p>
      </dgm:t>
    </dgm:pt>
    <dgm:pt modelId="{FBDCEC93-21D9-40D4-9AFF-24E32C6E0A0B}" type="sibTrans" cxnId="{5EA626A6-69B9-4CA1-99DD-3CD4C8F99BBC}">
      <dgm:prSet/>
      <dgm:spPr/>
      <dgm:t>
        <a:bodyPr/>
        <a:lstStyle/>
        <a:p>
          <a:endParaRPr lang="en-US"/>
        </a:p>
      </dgm:t>
    </dgm:pt>
    <dgm:pt modelId="{5BC8F4BC-8107-46DF-96A0-DD81A2E27D19}" type="pres">
      <dgm:prSet presAssocID="{F3EDE6F0-228F-418B-A39B-7DD83AD38197}" presName="root" presStyleCnt="0">
        <dgm:presLayoutVars>
          <dgm:dir/>
          <dgm:resizeHandles val="exact"/>
        </dgm:presLayoutVars>
      </dgm:prSet>
      <dgm:spPr/>
    </dgm:pt>
    <dgm:pt modelId="{5E5EBDDC-32DD-4269-8EDE-A32718A5C24D}" type="pres">
      <dgm:prSet presAssocID="{F3EDE6F0-228F-418B-A39B-7DD83AD38197}" presName="container" presStyleCnt="0">
        <dgm:presLayoutVars>
          <dgm:dir/>
          <dgm:resizeHandles val="exact"/>
        </dgm:presLayoutVars>
      </dgm:prSet>
      <dgm:spPr/>
    </dgm:pt>
    <dgm:pt modelId="{3CA50340-39D7-4843-901C-A60D14129316}" type="pres">
      <dgm:prSet presAssocID="{FB5778F8-AB68-48C4-9F2E-A1DCB8BFDBA5}" presName="compNode" presStyleCnt="0"/>
      <dgm:spPr/>
    </dgm:pt>
    <dgm:pt modelId="{D59EC30D-E501-4E62-824C-88929447AB2C}" type="pres">
      <dgm:prSet presAssocID="{FB5778F8-AB68-48C4-9F2E-A1DCB8BFDBA5}" presName="iconBgRect" presStyleLbl="bgShp" presStyleIdx="0" presStyleCnt="4"/>
      <dgm:spPr/>
    </dgm:pt>
    <dgm:pt modelId="{FC8DC257-6154-4010-B1BD-5CBD4673CB6E}" type="pres">
      <dgm:prSet presAssocID="{FB5778F8-AB68-48C4-9F2E-A1DCB8BFDB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76613909-D1AD-4614-8D2C-4D256E4FAB63}" type="pres">
      <dgm:prSet presAssocID="{FB5778F8-AB68-48C4-9F2E-A1DCB8BFDBA5}" presName="spaceRect" presStyleCnt="0"/>
      <dgm:spPr/>
    </dgm:pt>
    <dgm:pt modelId="{E1A6F857-FA3D-4F74-92CF-27FD91937BAC}" type="pres">
      <dgm:prSet presAssocID="{FB5778F8-AB68-48C4-9F2E-A1DCB8BFDBA5}" presName="textRect" presStyleLbl="revTx" presStyleIdx="0" presStyleCnt="4">
        <dgm:presLayoutVars>
          <dgm:chMax val="1"/>
          <dgm:chPref val="1"/>
        </dgm:presLayoutVars>
      </dgm:prSet>
      <dgm:spPr/>
    </dgm:pt>
    <dgm:pt modelId="{9254DEE0-AC61-4BA0-845F-97C2B6899BB0}" type="pres">
      <dgm:prSet presAssocID="{6BE30977-368C-414E-B594-BDF3C247E504}" presName="sibTrans" presStyleLbl="sibTrans2D1" presStyleIdx="0" presStyleCnt="0"/>
      <dgm:spPr/>
    </dgm:pt>
    <dgm:pt modelId="{57B75B3A-D5E9-4602-8364-54C75BF93444}" type="pres">
      <dgm:prSet presAssocID="{C7D5B7F0-63D3-46E6-9891-1E30FD8659FD}" presName="compNode" presStyleCnt="0"/>
      <dgm:spPr/>
    </dgm:pt>
    <dgm:pt modelId="{EDF447B5-3783-4EDB-A0D7-268FA7FEC235}" type="pres">
      <dgm:prSet presAssocID="{C7D5B7F0-63D3-46E6-9891-1E30FD8659FD}" presName="iconBgRect" presStyleLbl="bgShp" presStyleIdx="1" presStyleCnt="4"/>
      <dgm:spPr/>
    </dgm:pt>
    <dgm:pt modelId="{76B557A7-31F8-42D8-89D3-E972691D72F9}" type="pres">
      <dgm:prSet presAssocID="{C7D5B7F0-63D3-46E6-9891-1E30FD8659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ber"/>
        </a:ext>
      </dgm:extLst>
    </dgm:pt>
    <dgm:pt modelId="{D72318FE-44F0-42E8-ABB2-0E5BF7E67F62}" type="pres">
      <dgm:prSet presAssocID="{C7D5B7F0-63D3-46E6-9891-1E30FD8659FD}" presName="spaceRect" presStyleCnt="0"/>
      <dgm:spPr/>
    </dgm:pt>
    <dgm:pt modelId="{0062FEEF-3B4B-48D7-BC5E-428278E9B605}" type="pres">
      <dgm:prSet presAssocID="{C7D5B7F0-63D3-46E6-9891-1E30FD8659FD}" presName="textRect" presStyleLbl="revTx" presStyleIdx="1" presStyleCnt="4">
        <dgm:presLayoutVars>
          <dgm:chMax val="1"/>
          <dgm:chPref val="1"/>
        </dgm:presLayoutVars>
      </dgm:prSet>
      <dgm:spPr/>
    </dgm:pt>
    <dgm:pt modelId="{7A3B38FD-9098-4880-BFB9-052187029905}" type="pres">
      <dgm:prSet presAssocID="{36A47988-9B51-4411-B6FF-7DE07FFC8731}" presName="sibTrans" presStyleLbl="sibTrans2D1" presStyleIdx="0" presStyleCnt="0"/>
      <dgm:spPr/>
    </dgm:pt>
    <dgm:pt modelId="{5BEC6F64-85A9-4BC9-B931-9DED54BF3BC3}" type="pres">
      <dgm:prSet presAssocID="{CB6554D3-F8B2-448A-B69B-732CD7155C51}" presName="compNode" presStyleCnt="0"/>
      <dgm:spPr/>
    </dgm:pt>
    <dgm:pt modelId="{2E7F2497-FE5D-4E5D-A0D7-DBD502079827}" type="pres">
      <dgm:prSet presAssocID="{CB6554D3-F8B2-448A-B69B-732CD7155C51}" presName="iconBgRect" presStyleLbl="bgShp" presStyleIdx="2" presStyleCnt="4"/>
      <dgm:spPr/>
    </dgm:pt>
    <dgm:pt modelId="{CEA10913-657F-46A6-9F95-02579F0E6B3A}" type="pres">
      <dgm:prSet presAssocID="{CB6554D3-F8B2-448A-B69B-732CD7155C5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73A61882-F525-4B2F-A7F5-8A1BD57DC309}" type="pres">
      <dgm:prSet presAssocID="{CB6554D3-F8B2-448A-B69B-732CD7155C51}" presName="spaceRect" presStyleCnt="0"/>
      <dgm:spPr/>
    </dgm:pt>
    <dgm:pt modelId="{DBE7F698-FCCF-4EC7-9690-C6D8F17109AD}" type="pres">
      <dgm:prSet presAssocID="{CB6554D3-F8B2-448A-B69B-732CD7155C51}" presName="textRect" presStyleLbl="revTx" presStyleIdx="2" presStyleCnt="4">
        <dgm:presLayoutVars>
          <dgm:chMax val="1"/>
          <dgm:chPref val="1"/>
        </dgm:presLayoutVars>
      </dgm:prSet>
      <dgm:spPr/>
    </dgm:pt>
    <dgm:pt modelId="{7066D752-4A66-46B8-BC0D-2D096A1DED9D}" type="pres">
      <dgm:prSet presAssocID="{26D6EE71-77BD-4DE8-9DE3-9CF51565290B}" presName="sibTrans" presStyleLbl="sibTrans2D1" presStyleIdx="0" presStyleCnt="0"/>
      <dgm:spPr/>
    </dgm:pt>
    <dgm:pt modelId="{207D8E0C-4920-4524-89F6-03F0B64B18CB}" type="pres">
      <dgm:prSet presAssocID="{4EDCE9C9-5BF1-4ABA-821D-ADAF0F6E13C5}" presName="compNode" presStyleCnt="0"/>
      <dgm:spPr/>
    </dgm:pt>
    <dgm:pt modelId="{3083FFD9-7C08-4440-BE05-9C2A8B202AE6}" type="pres">
      <dgm:prSet presAssocID="{4EDCE9C9-5BF1-4ABA-821D-ADAF0F6E13C5}" presName="iconBgRect" presStyleLbl="bgShp" presStyleIdx="3" presStyleCnt="4"/>
      <dgm:spPr/>
    </dgm:pt>
    <dgm:pt modelId="{2F7B9DE8-94AD-4DA2-8E88-5FEFB940C53E}" type="pres">
      <dgm:prSet presAssocID="{4EDCE9C9-5BF1-4ABA-821D-ADAF0F6E13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2AFE76C6-E0AC-4CED-9F0C-290D5DBE8966}" type="pres">
      <dgm:prSet presAssocID="{4EDCE9C9-5BF1-4ABA-821D-ADAF0F6E13C5}" presName="spaceRect" presStyleCnt="0"/>
      <dgm:spPr/>
    </dgm:pt>
    <dgm:pt modelId="{891D5856-8AC0-4050-AE32-FE58991D6420}" type="pres">
      <dgm:prSet presAssocID="{4EDCE9C9-5BF1-4ABA-821D-ADAF0F6E13C5}" presName="textRect" presStyleLbl="revTx" presStyleIdx="3" presStyleCnt="4">
        <dgm:presLayoutVars>
          <dgm:chMax val="1"/>
          <dgm:chPref val="1"/>
        </dgm:presLayoutVars>
      </dgm:prSet>
      <dgm:spPr/>
    </dgm:pt>
  </dgm:ptLst>
  <dgm:cxnLst>
    <dgm:cxn modelId="{3DDD0A1B-A5E7-4FD9-A7AF-5A78B1AEE242}" type="presOf" srcId="{4EDCE9C9-5BF1-4ABA-821D-ADAF0F6E13C5}" destId="{891D5856-8AC0-4050-AE32-FE58991D6420}" srcOrd="0" destOrd="0" presId="urn:microsoft.com/office/officeart/2018/2/layout/IconCircleList"/>
    <dgm:cxn modelId="{BC13DA1C-B4ED-44B5-8005-66612E06C025}" type="presOf" srcId="{CB6554D3-F8B2-448A-B69B-732CD7155C51}" destId="{DBE7F698-FCCF-4EC7-9690-C6D8F17109AD}" srcOrd="0" destOrd="0" presId="urn:microsoft.com/office/officeart/2018/2/layout/IconCircleList"/>
    <dgm:cxn modelId="{07529C21-334E-4751-9927-2CF30C503ECF}" type="presOf" srcId="{6BE30977-368C-414E-B594-BDF3C247E504}" destId="{9254DEE0-AC61-4BA0-845F-97C2B6899BB0}" srcOrd="0" destOrd="0" presId="urn:microsoft.com/office/officeart/2018/2/layout/IconCircleList"/>
    <dgm:cxn modelId="{C49C1F43-62C6-497E-940F-4B65E8A0E4C5}" type="presOf" srcId="{C7D5B7F0-63D3-46E6-9891-1E30FD8659FD}" destId="{0062FEEF-3B4B-48D7-BC5E-428278E9B605}" srcOrd="0" destOrd="0" presId="urn:microsoft.com/office/officeart/2018/2/layout/IconCircleList"/>
    <dgm:cxn modelId="{1FC95F4E-834F-41DC-9A91-238E3DE67E5F}" type="presOf" srcId="{36A47988-9B51-4411-B6FF-7DE07FFC8731}" destId="{7A3B38FD-9098-4880-BFB9-052187029905}" srcOrd="0" destOrd="0" presId="urn:microsoft.com/office/officeart/2018/2/layout/IconCircleList"/>
    <dgm:cxn modelId="{FD068262-61E4-42CB-AB1F-228C63AD545F}" srcId="{F3EDE6F0-228F-418B-A39B-7DD83AD38197}" destId="{CB6554D3-F8B2-448A-B69B-732CD7155C51}" srcOrd="2" destOrd="0" parTransId="{5BA29717-C5E2-4860-91A8-27138D0A6CE6}" sibTransId="{26D6EE71-77BD-4DE8-9DE3-9CF51565290B}"/>
    <dgm:cxn modelId="{F563727F-BA44-4675-AFD6-27085A5EEF64}" type="presOf" srcId="{F3EDE6F0-228F-418B-A39B-7DD83AD38197}" destId="{5BC8F4BC-8107-46DF-96A0-DD81A2E27D19}" srcOrd="0" destOrd="0" presId="urn:microsoft.com/office/officeart/2018/2/layout/IconCircleList"/>
    <dgm:cxn modelId="{33250D85-4C05-44D0-BDCF-DEA8051CCE7E}" srcId="{F3EDE6F0-228F-418B-A39B-7DD83AD38197}" destId="{FB5778F8-AB68-48C4-9F2E-A1DCB8BFDBA5}" srcOrd="0" destOrd="0" parTransId="{BF98E93F-0168-4840-91F0-03BB368AEA1F}" sibTransId="{6BE30977-368C-414E-B594-BDF3C247E504}"/>
    <dgm:cxn modelId="{79403097-6D99-4AA2-BE47-2894E73ABF28}" type="presOf" srcId="{26D6EE71-77BD-4DE8-9DE3-9CF51565290B}" destId="{7066D752-4A66-46B8-BC0D-2D096A1DED9D}" srcOrd="0" destOrd="0" presId="urn:microsoft.com/office/officeart/2018/2/layout/IconCircleList"/>
    <dgm:cxn modelId="{5EA626A6-69B9-4CA1-99DD-3CD4C8F99BBC}" srcId="{F3EDE6F0-228F-418B-A39B-7DD83AD38197}" destId="{4EDCE9C9-5BF1-4ABA-821D-ADAF0F6E13C5}" srcOrd="3" destOrd="0" parTransId="{2FF13730-E9CA-4023-9FF6-4047AB9854CE}" sibTransId="{FBDCEC93-21D9-40D4-9AFF-24E32C6E0A0B}"/>
    <dgm:cxn modelId="{FD20F3AB-1C45-41F2-8721-A8A8F7A4F149}" type="presOf" srcId="{FB5778F8-AB68-48C4-9F2E-A1DCB8BFDBA5}" destId="{E1A6F857-FA3D-4F74-92CF-27FD91937BAC}" srcOrd="0" destOrd="0" presId="urn:microsoft.com/office/officeart/2018/2/layout/IconCircleList"/>
    <dgm:cxn modelId="{9F370BDE-1E81-4960-B8D3-ACDB944AD397}" srcId="{F3EDE6F0-228F-418B-A39B-7DD83AD38197}" destId="{C7D5B7F0-63D3-46E6-9891-1E30FD8659FD}" srcOrd="1" destOrd="0" parTransId="{7F29BEEE-417E-48F0-9C9B-79B6A183B22A}" sibTransId="{36A47988-9B51-4411-B6FF-7DE07FFC8731}"/>
    <dgm:cxn modelId="{5F957F44-B101-480C-9979-2DBF8DCBD640}" type="presParOf" srcId="{5BC8F4BC-8107-46DF-96A0-DD81A2E27D19}" destId="{5E5EBDDC-32DD-4269-8EDE-A32718A5C24D}" srcOrd="0" destOrd="0" presId="urn:microsoft.com/office/officeart/2018/2/layout/IconCircleList"/>
    <dgm:cxn modelId="{8291D078-F2D3-44A5-A20F-25F60D4547AA}" type="presParOf" srcId="{5E5EBDDC-32DD-4269-8EDE-A32718A5C24D}" destId="{3CA50340-39D7-4843-901C-A60D14129316}" srcOrd="0" destOrd="0" presId="urn:microsoft.com/office/officeart/2018/2/layout/IconCircleList"/>
    <dgm:cxn modelId="{EF6CEEF4-6F64-4042-9796-88296D59E6E7}" type="presParOf" srcId="{3CA50340-39D7-4843-901C-A60D14129316}" destId="{D59EC30D-E501-4E62-824C-88929447AB2C}" srcOrd="0" destOrd="0" presId="urn:microsoft.com/office/officeart/2018/2/layout/IconCircleList"/>
    <dgm:cxn modelId="{5BED6DEB-EF81-48AB-9F13-1097A368FE6D}" type="presParOf" srcId="{3CA50340-39D7-4843-901C-A60D14129316}" destId="{FC8DC257-6154-4010-B1BD-5CBD4673CB6E}" srcOrd="1" destOrd="0" presId="urn:microsoft.com/office/officeart/2018/2/layout/IconCircleList"/>
    <dgm:cxn modelId="{8A76E1BA-86B3-4A4D-BA04-592677642238}" type="presParOf" srcId="{3CA50340-39D7-4843-901C-A60D14129316}" destId="{76613909-D1AD-4614-8D2C-4D256E4FAB63}" srcOrd="2" destOrd="0" presId="urn:microsoft.com/office/officeart/2018/2/layout/IconCircleList"/>
    <dgm:cxn modelId="{7089106B-ABC7-4A81-B4DA-7891FC88A398}" type="presParOf" srcId="{3CA50340-39D7-4843-901C-A60D14129316}" destId="{E1A6F857-FA3D-4F74-92CF-27FD91937BAC}" srcOrd="3" destOrd="0" presId="urn:microsoft.com/office/officeart/2018/2/layout/IconCircleList"/>
    <dgm:cxn modelId="{A0637D41-C6E6-4FD7-BA5F-C69835C0278A}" type="presParOf" srcId="{5E5EBDDC-32DD-4269-8EDE-A32718A5C24D}" destId="{9254DEE0-AC61-4BA0-845F-97C2B6899BB0}" srcOrd="1" destOrd="0" presId="urn:microsoft.com/office/officeart/2018/2/layout/IconCircleList"/>
    <dgm:cxn modelId="{8C5D3433-0E7A-4658-8E35-FEB1DD5A5CFB}" type="presParOf" srcId="{5E5EBDDC-32DD-4269-8EDE-A32718A5C24D}" destId="{57B75B3A-D5E9-4602-8364-54C75BF93444}" srcOrd="2" destOrd="0" presId="urn:microsoft.com/office/officeart/2018/2/layout/IconCircleList"/>
    <dgm:cxn modelId="{E8AA9FC0-CB7E-45F0-8AB3-A9E6BDF671DD}" type="presParOf" srcId="{57B75B3A-D5E9-4602-8364-54C75BF93444}" destId="{EDF447B5-3783-4EDB-A0D7-268FA7FEC235}" srcOrd="0" destOrd="0" presId="urn:microsoft.com/office/officeart/2018/2/layout/IconCircleList"/>
    <dgm:cxn modelId="{027AD956-281D-41D8-93B4-1961245E162D}" type="presParOf" srcId="{57B75B3A-D5E9-4602-8364-54C75BF93444}" destId="{76B557A7-31F8-42D8-89D3-E972691D72F9}" srcOrd="1" destOrd="0" presId="urn:microsoft.com/office/officeart/2018/2/layout/IconCircleList"/>
    <dgm:cxn modelId="{5C967D55-1C09-4BAD-8E5A-4AFD2E03293C}" type="presParOf" srcId="{57B75B3A-D5E9-4602-8364-54C75BF93444}" destId="{D72318FE-44F0-42E8-ABB2-0E5BF7E67F62}" srcOrd="2" destOrd="0" presId="urn:microsoft.com/office/officeart/2018/2/layout/IconCircleList"/>
    <dgm:cxn modelId="{01E0601C-4243-442C-88EB-E4A27110E9FB}" type="presParOf" srcId="{57B75B3A-D5E9-4602-8364-54C75BF93444}" destId="{0062FEEF-3B4B-48D7-BC5E-428278E9B605}" srcOrd="3" destOrd="0" presId="urn:microsoft.com/office/officeart/2018/2/layout/IconCircleList"/>
    <dgm:cxn modelId="{8FE58E0C-1414-4D96-A74B-1E1ABD0DD3F9}" type="presParOf" srcId="{5E5EBDDC-32DD-4269-8EDE-A32718A5C24D}" destId="{7A3B38FD-9098-4880-BFB9-052187029905}" srcOrd="3" destOrd="0" presId="urn:microsoft.com/office/officeart/2018/2/layout/IconCircleList"/>
    <dgm:cxn modelId="{CFDDAE97-05CE-419E-8946-83AEE9993F18}" type="presParOf" srcId="{5E5EBDDC-32DD-4269-8EDE-A32718A5C24D}" destId="{5BEC6F64-85A9-4BC9-B931-9DED54BF3BC3}" srcOrd="4" destOrd="0" presId="urn:microsoft.com/office/officeart/2018/2/layout/IconCircleList"/>
    <dgm:cxn modelId="{721DFD7A-9C2C-4677-88D4-6DFD1A309D4C}" type="presParOf" srcId="{5BEC6F64-85A9-4BC9-B931-9DED54BF3BC3}" destId="{2E7F2497-FE5D-4E5D-A0D7-DBD502079827}" srcOrd="0" destOrd="0" presId="urn:microsoft.com/office/officeart/2018/2/layout/IconCircleList"/>
    <dgm:cxn modelId="{563DF66B-EEF2-4C3E-BDAE-4C96BF3754A5}" type="presParOf" srcId="{5BEC6F64-85A9-4BC9-B931-9DED54BF3BC3}" destId="{CEA10913-657F-46A6-9F95-02579F0E6B3A}" srcOrd="1" destOrd="0" presId="urn:microsoft.com/office/officeart/2018/2/layout/IconCircleList"/>
    <dgm:cxn modelId="{A67D5533-3406-4A7F-96A9-776DFB1A54EB}" type="presParOf" srcId="{5BEC6F64-85A9-4BC9-B931-9DED54BF3BC3}" destId="{73A61882-F525-4B2F-A7F5-8A1BD57DC309}" srcOrd="2" destOrd="0" presId="urn:microsoft.com/office/officeart/2018/2/layout/IconCircleList"/>
    <dgm:cxn modelId="{70839CE5-8403-4D56-AC2F-F2D352E25052}" type="presParOf" srcId="{5BEC6F64-85A9-4BC9-B931-9DED54BF3BC3}" destId="{DBE7F698-FCCF-4EC7-9690-C6D8F17109AD}" srcOrd="3" destOrd="0" presId="urn:microsoft.com/office/officeart/2018/2/layout/IconCircleList"/>
    <dgm:cxn modelId="{510B3403-39A9-4DA6-BD6C-9E17FE7509AD}" type="presParOf" srcId="{5E5EBDDC-32DD-4269-8EDE-A32718A5C24D}" destId="{7066D752-4A66-46B8-BC0D-2D096A1DED9D}" srcOrd="5" destOrd="0" presId="urn:microsoft.com/office/officeart/2018/2/layout/IconCircleList"/>
    <dgm:cxn modelId="{2A69EE29-A429-4CBE-9E5D-B1DCF1391D5F}" type="presParOf" srcId="{5E5EBDDC-32DD-4269-8EDE-A32718A5C24D}" destId="{207D8E0C-4920-4524-89F6-03F0B64B18CB}" srcOrd="6" destOrd="0" presId="urn:microsoft.com/office/officeart/2018/2/layout/IconCircleList"/>
    <dgm:cxn modelId="{C047563E-C0D3-47A6-A7A7-EF9294A3A73A}" type="presParOf" srcId="{207D8E0C-4920-4524-89F6-03F0B64B18CB}" destId="{3083FFD9-7C08-4440-BE05-9C2A8B202AE6}" srcOrd="0" destOrd="0" presId="urn:microsoft.com/office/officeart/2018/2/layout/IconCircleList"/>
    <dgm:cxn modelId="{8DEB61D5-3712-4B6C-BFF0-3B13AE155941}" type="presParOf" srcId="{207D8E0C-4920-4524-89F6-03F0B64B18CB}" destId="{2F7B9DE8-94AD-4DA2-8E88-5FEFB940C53E}" srcOrd="1" destOrd="0" presId="urn:microsoft.com/office/officeart/2018/2/layout/IconCircleList"/>
    <dgm:cxn modelId="{0C8921A7-812B-4D6F-B953-82E124B14D98}" type="presParOf" srcId="{207D8E0C-4920-4524-89F6-03F0B64B18CB}" destId="{2AFE76C6-E0AC-4CED-9F0C-290D5DBE8966}" srcOrd="2" destOrd="0" presId="urn:microsoft.com/office/officeart/2018/2/layout/IconCircleList"/>
    <dgm:cxn modelId="{791BBBBD-D5DF-48D8-88A8-A082AC1A5CE8}" type="presParOf" srcId="{207D8E0C-4920-4524-89F6-03F0B64B18CB}" destId="{891D5856-8AC0-4050-AE32-FE58991D642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6A423E-45B1-4C12-95B9-7166C05108E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E0B90E6-65F5-428E-8301-40848D82E792}">
      <dgm:prSet/>
      <dgm:spPr/>
      <dgm:t>
        <a:bodyPr/>
        <a:lstStyle/>
        <a:p>
          <a:r>
            <a:rPr lang="en-US"/>
            <a:t>Develop a user-friendly and innovative web interface for seamless interaction with the fraud detection system. </a:t>
          </a:r>
        </a:p>
      </dgm:t>
    </dgm:pt>
    <dgm:pt modelId="{E859EC58-4BBB-4B31-BE0B-476751D89EE8}" type="parTrans" cxnId="{A2833971-3035-42B0-88AD-910BAC133D58}">
      <dgm:prSet/>
      <dgm:spPr/>
      <dgm:t>
        <a:bodyPr/>
        <a:lstStyle/>
        <a:p>
          <a:endParaRPr lang="en-US"/>
        </a:p>
      </dgm:t>
    </dgm:pt>
    <dgm:pt modelId="{71979F78-AD87-4F63-8656-1944C0ACE689}" type="sibTrans" cxnId="{A2833971-3035-42B0-88AD-910BAC133D58}">
      <dgm:prSet/>
      <dgm:spPr/>
      <dgm:t>
        <a:bodyPr/>
        <a:lstStyle/>
        <a:p>
          <a:endParaRPr lang="en-US"/>
        </a:p>
      </dgm:t>
    </dgm:pt>
    <dgm:pt modelId="{E8877FC6-981A-4F3B-A080-0B72E2EB3983}">
      <dgm:prSet/>
      <dgm:spPr/>
      <dgm:t>
        <a:bodyPr/>
        <a:lstStyle/>
        <a:p>
          <a:r>
            <a:rPr lang="en-US"/>
            <a:t>Implement machine learning algorithms within the web application to enhance fraud detection capabilities continuously.</a:t>
          </a:r>
        </a:p>
      </dgm:t>
    </dgm:pt>
    <dgm:pt modelId="{6E00FA64-D63F-41C2-817E-C9D81C4E830A}" type="parTrans" cxnId="{EEF92170-E2A6-43E8-9394-C104B3A91DA1}">
      <dgm:prSet/>
      <dgm:spPr/>
      <dgm:t>
        <a:bodyPr/>
        <a:lstStyle/>
        <a:p>
          <a:endParaRPr lang="en-US"/>
        </a:p>
      </dgm:t>
    </dgm:pt>
    <dgm:pt modelId="{419EE7AE-8609-4638-9CC8-FBD8546506C3}" type="sibTrans" cxnId="{EEF92170-E2A6-43E8-9394-C104B3A91DA1}">
      <dgm:prSet/>
      <dgm:spPr/>
      <dgm:t>
        <a:bodyPr/>
        <a:lstStyle/>
        <a:p>
          <a:endParaRPr lang="en-US"/>
        </a:p>
      </dgm:t>
    </dgm:pt>
    <dgm:pt modelId="{ECC45C92-CD5F-43F1-8DA9-93819FCAB27E}">
      <dgm:prSet/>
      <dgm:spPr/>
      <dgm:t>
        <a:bodyPr/>
        <a:lstStyle/>
        <a:p>
          <a:r>
            <a:rPr lang="en-US"/>
            <a:t>Create an interactive dashboard to empower financial institutions and users with real-time monitoring capabilities.</a:t>
          </a:r>
        </a:p>
      </dgm:t>
    </dgm:pt>
    <dgm:pt modelId="{55414F11-3A18-4930-80E3-8C92A3026272}" type="parTrans" cxnId="{B52E5652-229F-420B-A36E-4B41E983DCA1}">
      <dgm:prSet/>
      <dgm:spPr/>
      <dgm:t>
        <a:bodyPr/>
        <a:lstStyle/>
        <a:p>
          <a:endParaRPr lang="en-US"/>
        </a:p>
      </dgm:t>
    </dgm:pt>
    <dgm:pt modelId="{1BF2D7F0-A941-45B6-996E-AF579E5A17D3}" type="sibTrans" cxnId="{B52E5652-229F-420B-A36E-4B41E983DCA1}">
      <dgm:prSet/>
      <dgm:spPr/>
      <dgm:t>
        <a:bodyPr/>
        <a:lstStyle/>
        <a:p>
          <a:endParaRPr lang="en-US"/>
        </a:p>
      </dgm:t>
    </dgm:pt>
    <dgm:pt modelId="{EA869BF2-3A76-441E-926E-1306408326D0}" type="pres">
      <dgm:prSet presAssocID="{E36A423E-45B1-4C12-95B9-7166C05108E4}" presName="root" presStyleCnt="0">
        <dgm:presLayoutVars>
          <dgm:dir/>
          <dgm:resizeHandles val="exact"/>
        </dgm:presLayoutVars>
      </dgm:prSet>
      <dgm:spPr/>
    </dgm:pt>
    <dgm:pt modelId="{B66454C6-D249-45AE-9477-9BA922EB9334}" type="pres">
      <dgm:prSet presAssocID="{3E0B90E6-65F5-428E-8301-40848D82E792}" presName="compNode" presStyleCnt="0"/>
      <dgm:spPr/>
    </dgm:pt>
    <dgm:pt modelId="{3A6B4052-FB8F-446C-B4C4-BEB516377C9B}" type="pres">
      <dgm:prSet presAssocID="{3E0B90E6-65F5-428E-8301-40848D82E792}" presName="bgRect" presStyleLbl="bgShp" presStyleIdx="0" presStyleCnt="3"/>
      <dgm:spPr/>
    </dgm:pt>
    <dgm:pt modelId="{B687ABE9-CD96-42EF-8301-415B4F829359}" type="pres">
      <dgm:prSet presAssocID="{3E0B90E6-65F5-428E-8301-40848D82E7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ber"/>
        </a:ext>
      </dgm:extLst>
    </dgm:pt>
    <dgm:pt modelId="{F98C05FB-F21B-4436-B531-D2C7479D5671}" type="pres">
      <dgm:prSet presAssocID="{3E0B90E6-65F5-428E-8301-40848D82E792}" presName="spaceRect" presStyleCnt="0"/>
      <dgm:spPr/>
    </dgm:pt>
    <dgm:pt modelId="{0A7FF1B7-CEF0-434F-86F3-76E31022A7A3}" type="pres">
      <dgm:prSet presAssocID="{3E0B90E6-65F5-428E-8301-40848D82E792}" presName="parTx" presStyleLbl="revTx" presStyleIdx="0" presStyleCnt="3">
        <dgm:presLayoutVars>
          <dgm:chMax val="0"/>
          <dgm:chPref val="0"/>
        </dgm:presLayoutVars>
      </dgm:prSet>
      <dgm:spPr/>
    </dgm:pt>
    <dgm:pt modelId="{B852C772-4ACB-4675-86D4-A2382E364E86}" type="pres">
      <dgm:prSet presAssocID="{71979F78-AD87-4F63-8656-1944C0ACE689}" presName="sibTrans" presStyleCnt="0"/>
      <dgm:spPr/>
    </dgm:pt>
    <dgm:pt modelId="{D0F57873-D1CD-4304-9B56-9F21D4D7FE80}" type="pres">
      <dgm:prSet presAssocID="{E8877FC6-981A-4F3B-A080-0B72E2EB3983}" presName="compNode" presStyleCnt="0"/>
      <dgm:spPr/>
    </dgm:pt>
    <dgm:pt modelId="{232F9892-C5C3-4418-A6A2-3158451A7CDA}" type="pres">
      <dgm:prSet presAssocID="{E8877FC6-981A-4F3B-A080-0B72E2EB3983}" presName="bgRect" presStyleLbl="bgShp" presStyleIdx="1" presStyleCnt="3"/>
      <dgm:spPr/>
    </dgm:pt>
    <dgm:pt modelId="{9866871C-36D0-4067-8B28-6C2D402827CA}" type="pres">
      <dgm:prSet presAssocID="{E8877FC6-981A-4F3B-A080-0B72E2EB39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6A26227-A3B2-4B1E-AB85-0454DBF8B745}" type="pres">
      <dgm:prSet presAssocID="{E8877FC6-981A-4F3B-A080-0B72E2EB3983}" presName="spaceRect" presStyleCnt="0"/>
      <dgm:spPr/>
    </dgm:pt>
    <dgm:pt modelId="{239D6168-C3C0-4E53-8E44-A0917605F970}" type="pres">
      <dgm:prSet presAssocID="{E8877FC6-981A-4F3B-A080-0B72E2EB3983}" presName="parTx" presStyleLbl="revTx" presStyleIdx="1" presStyleCnt="3">
        <dgm:presLayoutVars>
          <dgm:chMax val="0"/>
          <dgm:chPref val="0"/>
        </dgm:presLayoutVars>
      </dgm:prSet>
      <dgm:spPr/>
    </dgm:pt>
    <dgm:pt modelId="{B2DA2BDC-677B-4D60-BA2D-F616C279E000}" type="pres">
      <dgm:prSet presAssocID="{419EE7AE-8609-4638-9CC8-FBD8546506C3}" presName="sibTrans" presStyleCnt="0"/>
      <dgm:spPr/>
    </dgm:pt>
    <dgm:pt modelId="{43D7467C-A986-4FB2-97CF-4FE5ECE4C7B7}" type="pres">
      <dgm:prSet presAssocID="{ECC45C92-CD5F-43F1-8DA9-93819FCAB27E}" presName="compNode" presStyleCnt="0"/>
      <dgm:spPr/>
    </dgm:pt>
    <dgm:pt modelId="{904290C8-E49A-4836-8F14-8B64BF195F0C}" type="pres">
      <dgm:prSet presAssocID="{ECC45C92-CD5F-43F1-8DA9-93819FCAB27E}" presName="bgRect" presStyleLbl="bgShp" presStyleIdx="2" presStyleCnt="3"/>
      <dgm:spPr/>
    </dgm:pt>
    <dgm:pt modelId="{C4FCA2DA-8FD4-44F4-B9F8-83E092D4BB84}" type="pres">
      <dgm:prSet presAssocID="{ECC45C92-CD5F-43F1-8DA9-93819FCAB2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E0C2EF4A-AEA7-4067-856E-70823009933A}" type="pres">
      <dgm:prSet presAssocID="{ECC45C92-CD5F-43F1-8DA9-93819FCAB27E}" presName="spaceRect" presStyleCnt="0"/>
      <dgm:spPr/>
    </dgm:pt>
    <dgm:pt modelId="{979641A3-3DF9-4C15-A63B-D3C6D0558314}" type="pres">
      <dgm:prSet presAssocID="{ECC45C92-CD5F-43F1-8DA9-93819FCAB27E}" presName="parTx" presStyleLbl="revTx" presStyleIdx="2" presStyleCnt="3">
        <dgm:presLayoutVars>
          <dgm:chMax val="0"/>
          <dgm:chPref val="0"/>
        </dgm:presLayoutVars>
      </dgm:prSet>
      <dgm:spPr/>
    </dgm:pt>
  </dgm:ptLst>
  <dgm:cxnLst>
    <dgm:cxn modelId="{E3CCD603-E0D1-4CB4-8CB5-5C63B8C5380D}" type="presOf" srcId="{E36A423E-45B1-4C12-95B9-7166C05108E4}" destId="{EA869BF2-3A76-441E-926E-1306408326D0}" srcOrd="0" destOrd="0" presId="urn:microsoft.com/office/officeart/2018/2/layout/IconVerticalSolidList"/>
    <dgm:cxn modelId="{F546CC4F-8978-4519-BD52-D51A7E32C879}" type="presOf" srcId="{ECC45C92-CD5F-43F1-8DA9-93819FCAB27E}" destId="{979641A3-3DF9-4C15-A63B-D3C6D0558314}" srcOrd="0" destOrd="0" presId="urn:microsoft.com/office/officeart/2018/2/layout/IconVerticalSolidList"/>
    <dgm:cxn modelId="{B52E5652-229F-420B-A36E-4B41E983DCA1}" srcId="{E36A423E-45B1-4C12-95B9-7166C05108E4}" destId="{ECC45C92-CD5F-43F1-8DA9-93819FCAB27E}" srcOrd="2" destOrd="0" parTransId="{55414F11-3A18-4930-80E3-8C92A3026272}" sibTransId="{1BF2D7F0-A941-45B6-996E-AF579E5A17D3}"/>
    <dgm:cxn modelId="{8C283862-4E7E-41A1-AB68-F114DDEA7937}" type="presOf" srcId="{3E0B90E6-65F5-428E-8301-40848D82E792}" destId="{0A7FF1B7-CEF0-434F-86F3-76E31022A7A3}" srcOrd="0" destOrd="0" presId="urn:microsoft.com/office/officeart/2018/2/layout/IconVerticalSolidList"/>
    <dgm:cxn modelId="{EEF92170-E2A6-43E8-9394-C104B3A91DA1}" srcId="{E36A423E-45B1-4C12-95B9-7166C05108E4}" destId="{E8877FC6-981A-4F3B-A080-0B72E2EB3983}" srcOrd="1" destOrd="0" parTransId="{6E00FA64-D63F-41C2-817E-C9D81C4E830A}" sibTransId="{419EE7AE-8609-4638-9CC8-FBD8546506C3}"/>
    <dgm:cxn modelId="{A2833971-3035-42B0-88AD-910BAC133D58}" srcId="{E36A423E-45B1-4C12-95B9-7166C05108E4}" destId="{3E0B90E6-65F5-428E-8301-40848D82E792}" srcOrd="0" destOrd="0" parTransId="{E859EC58-4BBB-4B31-BE0B-476751D89EE8}" sibTransId="{71979F78-AD87-4F63-8656-1944C0ACE689}"/>
    <dgm:cxn modelId="{6744AA9F-BED2-4D21-8960-32739DF4A3CC}" type="presOf" srcId="{E8877FC6-981A-4F3B-A080-0B72E2EB3983}" destId="{239D6168-C3C0-4E53-8E44-A0917605F970}" srcOrd="0" destOrd="0" presId="urn:microsoft.com/office/officeart/2018/2/layout/IconVerticalSolidList"/>
    <dgm:cxn modelId="{1BA66EC6-6111-47F0-AD13-F70C30532893}" type="presParOf" srcId="{EA869BF2-3A76-441E-926E-1306408326D0}" destId="{B66454C6-D249-45AE-9477-9BA922EB9334}" srcOrd="0" destOrd="0" presId="urn:microsoft.com/office/officeart/2018/2/layout/IconVerticalSolidList"/>
    <dgm:cxn modelId="{764F3260-87A5-46BF-8B5C-E338D0BB1A92}" type="presParOf" srcId="{B66454C6-D249-45AE-9477-9BA922EB9334}" destId="{3A6B4052-FB8F-446C-B4C4-BEB516377C9B}" srcOrd="0" destOrd="0" presId="urn:microsoft.com/office/officeart/2018/2/layout/IconVerticalSolidList"/>
    <dgm:cxn modelId="{A98D868B-CFC1-4482-8110-DF4CB0A19CF1}" type="presParOf" srcId="{B66454C6-D249-45AE-9477-9BA922EB9334}" destId="{B687ABE9-CD96-42EF-8301-415B4F829359}" srcOrd="1" destOrd="0" presId="urn:microsoft.com/office/officeart/2018/2/layout/IconVerticalSolidList"/>
    <dgm:cxn modelId="{B66833C0-BC45-493D-A135-1F8507518D54}" type="presParOf" srcId="{B66454C6-D249-45AE-9477-9BA922EB9334}" destId="{F98C05FB-F21B-4436-B531-D2C7479D5671}" srcOrd="2" destOrd="0" presId="urn:microsoft.com/office/officeart/2018/2/layout/IconVerticalSolidList"/>
    <dgm:cxn modelId="{5FA8F2E9-D04F-4582-9E0C-DE075DD7EA76}" type="presParOf" srcId="{B66454C6-D249-45AE-9477-9BA922EB9334}" destId="{0A7FF1B7-CEF0-434F-86F3-76E31022A7A3}" srcOrd="3" destOrd="0" presId="urn:microsoft.com/office/officeart/2018/2/layout/IconVerticalSolidList"/>
    <dgm:cxn modelId="{88CF888A-7BAE-4B16-A8EF-E9CB79FCB798}" type="presParOf" srcId="{EA869BF2-3A76-441E-926E-1306408326D0}" destId="{B852C772-4ACB-4675-86D4-A2382E364E86}" srcOrd="1" destOrd="0" presId="urn:microsoft.com/office/officeart/2018/2/layout/IconVerticalSolidList"/>
    <dgm:cxn modelId="{FBCA5BF5-C7DF-410E-8CC2-97FD2F85F65D}" type="presParOf" srcId="{EA869BF2-3A76-441E-926E-1306408326D0}" destId="{D0F57873-D1CD-4304-9B56-9F21D4D7FE80}" srcOrd="2" destOrd="0" presId="urn:microsoft.com/office/officeart/2018/2/layout/IconVerticalSolidList"/>
    <dgm:cxn modelId="{17916DAA-FAAF-4D66-A5E3-FA025E8B654D}" type="presParOf" srcId="{D0F57873-D1CD-4304-9B56-9F21D4D7FE80}" destId="{232F9892-C5C3-4418-A6A2-3158451A7CDA}" srcOrd="0" destOrd="0" presId="urn:microsoft.com/office/officeart/2018/2/layout/IconVerticalSolidList"/>
    <dgm:cxn modelId="{7975D1D5-F6D4-41D1-8B9A-50E125EC6C73}" type="presParOf" srcId="{D0F57873-D1CD-4304-9B56-9F21D4D7FE80}" destId="{9866871C-36D0-4067-8B28-6C2D402827CA}" srcOrd="1" destOrd="0" presId="urn:microsoft.com/office/officeart/2018/2/layout/IconVerticalSolidList"/>
    <dgm:cxn modelId="{24A85582-B24A-484F-827B-94ABAEA561EA}" type="presParOf" srcId="{D0F57873-D1CD-4304-9B56-9F21D4D7FE80}" destId="{76A26227-A3B2-4B1E-AB85-0454DBF8B745}" srcOrd="2" destOrd="0" presId="urn:microsoft.com/office/officeart/2018/2/layout/IconVerticalSolidList"/>
    <dgm:cxn modelId="{1FE312AA-D187-4420-BEAA-B8C63122B334}" type="presParOf" srcId="{D0F57873-D1CD-4304-9B56-9F21D4D7FE80}" destId="{239D6168-C3C0-4E53-8E44-A0917605F970}" srcOrd="3" destOrd="0" presId="urn:microsoft.com/office/officeart/2018/2/layout/IconVerticalSolidList"/>
    <dgm:cxn modelId="{B08593FF-7F78-401D-A02B-6481F6558575}" type="presParOf" srcId="{EA869BF2-3A76-441E-926E-1306408326D0}" destId="{B2DA2BDC-677B-4D60-BA2D-F616C279E000}" srcOrd="3" destOrd="0" presId="urn:microsoft.com/office/officeart/2018/2/layout/IconVerticalSolidList"/>
    <dgm:cxn modelId="{875CE5B1-C3B1-443B-96F2-E4DF54B2C41B}" type="presParOf" srcId="{EA869BF2-3A76-441E-926E-1306408326D0}" destId="{43D7467C-A986-4FB2-97CF-4FE5ECE4C7B7}" srcOrd="4" destOrd="0" presId="urn:microsoft.com/office/officeart/2018/2/layout/IconVerticalSolidList"/>
    <dgm:cxn modelId="{A263C25E-A8D4-45C3-AA53-9E93425A9EFE}" type="presParOf" srcId="{43D7467C-A986-4FB2-97CF-4FE5ECE4C7B7}" destId="{904290C8-E49A-4836-8F14-8B64BF195F0C}" srcOrd="0" destOrd="0" presId="urn:microsoft.com/office/officeart/2018/2/layout/IconVerticalSolidList"/>
    <dgm:cxn modelId="{593586F9-B609-4DF9-9977-23170484FBBA}" type="presParOf" srcId="{43D7467C-A986-4FB2-97CF-4FE5ECE4C7B7}" destId="{C4FCA2DA-8FD4-44F4-B9F8-83E092D4BB84}" srcOrd="1" destOrd="0" presId="urn:microsoft.com/office/officeart/2018/2/layout/IconVerticalSolidList"/>
    <dgm:cxn modelId="{17B919DA-D6BA-41A2-8A80-3676BCCDE08F}" type="presParOf" srcId="{43D7467C-A986-4FB2-97CF-4FE5ECE4C7B7}" destId="{E0C2EF4A-AEA7-4067-856E-70823009933A}" srcOrd="2" destOrd="0" presId="urn:microsoft.com/office/officeart/2018/2/layout/IconVerticalSolidList"/>
    <dgm:cxn modelId="{775205D7-E499-4CFF-B9CA-F53B4CBE89B8}" type="presParOf" srcId="{43D7467C-A986-4FB2-97CF-4FE5ECE4C7B7}" destId="{979641A3-3DF9-4C15-A63B-D3C6D055831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EC30D-E501-4E62-824C-88929447AB2C}">
      <dsp:nvSpPr>
        <dsp:cNvPr id="0" name=""/>
        <dsp:cNvSpPr/>
      </dsp:nvSpPr>
      <dsp:spPr>
        <a:xfrm>
          <a:off x="57667" y="175917"/>
          <a:ext cx="1256086" cy="12560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8DC257-6154-4010-B1BD-5CBD4673CB6E}">
      <dsp:nvSpPr>
        <dsp:cNvPr id="0" name=""/>
        <dsp:cNvSpPr/>
      </dsp:nvSpPr>
      <dsp:spPr>
        <a:xfrm>
          <a:off x="321445" y="439696"/>
          <a:ext cx="728530" cy="7285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A6F857-FA3D-4F74-92CF-27FD91937BAC}">
      <dsp:nvSpPr>
        <dsp:cNvPr id="0" name=""/>
        <dsp:cNvSpPr/>
      </dsp:nvSpPr>
      <dsp:spPr>
        <a:xfrm>
          <a:off x="1582915" y="175917"/>
          <a:ext cx="2960775" cy="125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dirty="0"/>
            <a:t>The Random Forest demonstrates robust performance, especially in the harmony of Precision and Recall, as reflected by the F1-score. However, it takes a longer runtime than Logistic Regression.</a:t>
          </a:r>
          <a:endParaRPr lang="en-US" sz="1400" kern="1200" dirty="0"/>
        </a:p>
      </dsp:txBody>
      <dsp:txXfrm>
        <a:off x="1582915" y="175917"/>
        <a:ext cx="2960775" cy="1256086"/>
      </dsp:txXfrm>
    </dsp:sp>
    <dsp:sp modelId="{EDF447B5-3783-4EDB-A0D7-268FA7FEC235}">
      <dsp:nvSpPr>
        <dsp:cNvPr id="0" name=""/>
        <dsp:cNvSpPr/>
      </dsp:nvSpPr>
      <dsp:spPr>
        <a:xfrm>
          <a:off x="5059583" y="175917"/>
          <a:ext cx="1256086" cy="12560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B557A7-31F8-42D8-89D3-E972691D72F9}">
      <dsp:nvSpPr>
        <dsp:cNvPr id="0" name=""/>
        <dsp:cNvSpPr/>
      </dsp:nvSpPr>
      <dsp:spPr>
        <a:xfrm>
          <a:off x="5323362" y="439696"/>
          <a:ext cx="728530" cy="7285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62FEEF-3B4B-48D7-BC5E-428278E9B605}">
      <dsp:nvSpPr>
        <dsp:cNvPr id="0" name=""/>
        <dsp:cNvSpPr/>
      </dsp:nvSpPr>
      <dsp:spPr>
        <a:xfrm>
          <a:off x="6584831" y="175917"/>
          <a:ext cx="2960775" cy="125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a:t>With SMOTE, while the precision for frauds decreases, the recall experiences a significant boost, indicating fewer missed frauds.</a:t>
          </a:r>
          <a:endParaRPr lang="en-US" sz="1400" kern="1200"/>
        </a:p>
      </dsp:txBody>
      <dsp:txXfrm>
        <a:off x="6584831" y="175917"/>
        <a:ext cx="2960775" cy="1256086"/>
      </dsp:txXfrm>
    </dsp:sp>
    <dsp:sp modelId="{2E7F2497-FE5D-4E5D-A0D7-DBD502079827}">
      <dsp:nvSpPr>
        <dsp:cNvPr id="0" name=""/>
        <dsp:cNvSpPr/>
      </dsp:nvSpPr>
      <dsp:spPr>
        <a:xfrm>
          <a:off x="57667" y="2018608"/>
          <a:ext cx="1256086" cy="12560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10913-657F-46A6-9F95-02579F0E6B3A}">
      <dsp:nvSpPr>
        <dsp:cNvPr id="0" name=""/>
        <dsp:cNvSpPr/>
      </dsp:nvSpPr>
      <dsp:spPr>
        <a:xfrm>
          <a:off x="321445" y="2282386"/>
          <a:ext cx="728530" cy="7285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E7F698-FCCF-4EC7-9690-C6D8F17109AD}">
      <dsp:nvSpPr>
        <dsp:cNvPr id="0" name=""/>
        <dsp:cNvSpPr/>
      </dsp:nvSpPr>
      <dsp:spPr>
        <a:xfrm>
          <a:off x="1582915" y="2018608"/>
          <a:ext cx="2960775" cy="125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a:t>The trade-off between Precision and Recall is evident, and the choice of model would depend on the specific requirements of detection.</a:t>
          </a:r>
          <a:endParaRPr lang="en-US" sz="1400" kern="1200"/>
        </a:p>
      </dsp:txBody>
      <dsp:txXfrm>
        <a:off x="1582915" y="2018608"/>
        <a:ext cx="2960775" cy="1256086"/>
      </dsp:txXfrm>
    </dsp:sp>
    <dsp:sp modelId="{3083FFD9-7C08-4440-BE05-9C2A8B202AE6}">
      <dsp:nvSpPr>
        <dsp:cNvPr id="0" name=""/>
        <dsp:cNvSpPr/>
      </dsp:nvSpPr>
      <dsp:spPr>
        <a:xfrm>
          <a:off x="5059583" y="2018608"/>
          <a:ext cx="1256086" cy="12560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7B9DE8-94AD-4DA2-8E88-5FEFB940C53E}">
      <dsp:nvSpPr>
        <dsp:cNvPr id="0" name=""/>
        <dsp:cNvSpPr/>
      </dsp:nvSpPr>
      <dsp:spPr>
        <a:xfrm>
          <a:off x="5323362" y="2282386"/>
          <a:ext cx="728530" cy="7285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1D5856-8AC0-4050-AE32-FE58991D6420}">
      <dsp:nvSpPr>
        <dsp:cNvPr id="0" name=""/>
        <dsp:cNvSpPr/>
      </dsp:nvSpPr>
      <dsp:spPr>
        <a:xfrm>
          <a:off x="6584831" y="2018608"/>
          <a:ext cx="2960775" cy="125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a:t>The KNN performed much better after applying the hyperparameter tuning and that give a good and balanced precision and f1 score whereas the other models are either good at precision or recall not both.</a:t>
          </a:r>
          <a:endParaRPr lang="en-US" sz="1400" kern="1200"/>
        </a:p>
      </dsp:txBody>
      <dsp:txXfrm>
        <a:off x="6584831" y="2018608"/>
        <a:ext cx="2960775" cy="1256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B4052-FB8F-446C-B4C4-BEB516377C9B}">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87ABE9-CD96-42EF-8301-415B4F829359}">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7FF1B7-CEF0-434F-86F3-76E31022A7A3}">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844550">
            <a:lnSpc>
              <a:spcPct val="90000"/>
            </a:lnSpc>
            <a:spcBef>
              <a:spcPct val="0"/>
            </a:spcBef>
            <a:spcAft>
              <a:spcPct val="35000"/>
            </a:spcAft>
            <a:buNone/>
          </a:pPr>
          <a:r>
            <a:rPr lang="en-US" sz="1900" kern="1200"/>
            <a:t>Develop a user-friendly and innovative web interface for seamless interaction with the fraud detection system. </a:t>
          </a:r>
        </a:p>
      </dsp:txBody>
      <dsp:txXfrm>
        <a:off x="1529865" y="566"/>
        <a:ext cx="4383571" cy="1324558"/>
      </dsp:txXfrm>
    </dsp:sp>
    <dsp:sp modelId="{232F9892-C5C3-4418-A6A2-3158451A7CDA}">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66871C-36D0-4067-8B28-6C2D402827CA}">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9D6168-C3C0-4E53-8E44-A0917605F970}">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844550">
            <a:lnSpc>
              <a:spcPct val="90000"/>
            </a:lnSpc>
            <a:spcBef>
              <a:spcPct val="0"/>
            </a:spcBef>
            <a:spcAft>
              <a:spcPct val="35000"/>
            </a:spcAft>
            <a:buNone/>
          </a:pPr>
          <a:r>
            <a:rPr lang="en-US" sz="1900" kern="1200"/>
            <a:t>Implement machine learning algorithms within the web application to enhance fraud detection capabilities continuously.</a:t>
          </a:r>
        </a:p>
      </dsp:txBody>
      <dsp:txXfrm>
        <a:off x="1529865" y="1656264"/>
        <a:ext cx="4383571" cy="1324558"/>
      </dsp:txXfrm>
    </dsp:sp>
    <dsp:sp modelId="{904290C8-E49A-4836-8F14-8B64BF195F0C}">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FCA2DA-8FD4-44F4-B9F8-83E092D4BB84}">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9641A3-3DF9-4C15-A63B-D3C6D0558314}">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844550">
            <a:lnSpc>
              <a:spcPct val="90000"/>
            </a:lnSpc>
            <a:spcBef>
              <a:spcPct val="0"/>
            </a:spcBef>
            <a:spcAft>
              <a:spcPct val="35000"/>
            </a:spcAft>
            <a:buNone/>
          </a:pPr>
          <a:r>
            <a:rPr lang="en-US" sz="1900" kern="1200"/>
            <a:t>Create an interactive dashboard to empower financial institutions and users with real-time monitoring capabilities.</a:t>
          </a:r>
        </a:p>
      </dsp:txBody>
      <dsp:txXfrm>
        <a:off x="1529865" y="3311963"/>
        <a:ext cx="4383571" cy="132455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12/17/23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EEB83C2-341F-4C28-A243-1C56DDDA54D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676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690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059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49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322F6-1C60-46CF-968C-BC20E470F443}" type="datetimeFigureOut">
              <a:rPr lang="en-US" smtClean="0"/>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161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322F6-1C60-46CF-968C-BC20E470F443}" type="datetimeFigureOut">
              <a:rPr lang="en-US" smtClean="0"/>
              <a:t>12/17/23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9492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8322F6-1C60-46CF-968C-BC20E470F443}" type="datetimeFigureOut">
              <a:rPr lang="en-US" smtClean="0"/>
              <a:t>12/17/23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589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8322F6-1C60-46CF-968C-BC20E470F443}" type="datetimeFigureOut">
              <a:rPr lang="en-US" smtClean="0"/>
              <a:t>12/17/23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910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322F6-1C60-46CF-968C-BC20E470F443}" type="datetimeFigureOut">
              <a:rPr lang="en-US" smtClean="0"/>
              <a:t>12/17/23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13887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12/17/23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016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C8322F6-1C60-46CF-968C-BC20E470F443}" type="datetimeFigureOut">
              <a:rPr lang="en-US" smtClean="0"/>
              <a:t>12/17/23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50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8322F6-1C60-46CF-968C-BC20E470F443}" type="datetimeFigureOut">
              <a:rPr lang="en-US" smtClean="0"/>
              <a:t>12/17/23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EEB83C2-341F-4C28-A243-1C56DDDA54D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00995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ealaxi/paysim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8F5C2DEB-E775-4422-26C0-668C304CB092}"/>
              </a:ext>
            </a:extLst>
          </p:cNvPr>
          <p:cNvPicPr>
            <a:picLocks noChangeAspect="1"/>
          </p:cNvPicPr>
          <p:nvPr/>
        </p:nvPicPr>
        <p:blipFill rotWithShape="1">
          <a:blip r:embed="rId2">
            <a:alphaModFix amt="50000"/>
          </a:blip>
          <a:srcRect t="214" r="-1" b="16757"/>
          <a:stretch/>
        </p:blipFill>
        <p:spPr>
          <a:xfrm>
            <a:off x="305" y="10"/>
            <a:ext cx="12191695" cy="6857990"/>
          </a:xfrm>
          <a:prstGeom prst="rect">
            <a:avLst/>
          </a:prstGeom>
        </p:spPr>
      </p:pic>
      <p:sp>
        <p:nvSpPr>
          <p:cNvPr id="2" name="Title 1">
            <a:extLst>
              <a:ext uri="{FF2B5EF4-FFF2-40B4-BE49-F238E27FC236}">
                <a16:creationId xmlns:a16="http://schemas.microsoft.com/office/drawing/2014/main" id="{D685ECB1-14CA-8CD8-374D-ACECF7576277}"/>
              </a:ext>
            </a:extLst>
          </p:cNvPr>
          <p:cNvSpPr>
            <a:spLocks noGrp="1"/>
          </p:cNvSpPr>
          <p:nvPr>
            <p:ph type="ctrTitle"/>
          </p:nvPr>
        </p:nvSpPr>
        <p:spPr>
          <a:xfrm>
            <a:off x="4976636" y="992221"/>
            <a:ext cx="6247308" cy="4873558"/>
          </a:xfrm>
        </p:spPr>
        <p:txBody>
          <a:bodyPr vert="horz" lIns="91440" tIns="45720" rIns="91440" bIns="45720" rtlCol="0" anchor="ctr">
            <a:normAutofit/>
          </a:bodyPr>
          <a:lstStyle/>
          <a:p>
            <a:r>
              <a:rPr lang="en-US" sz="4800"/>
              <a:t>Fraud Detection in Financial Transactions, an Anomaly Detection Approach</a:t>
            </a:r>
          </a:p>
        </p:txBody>
      </p:sp>
      <p:sp>
        <p:nvSpPr>
          <p:cNvPr id="3" name="Subtitle 2">
            <a:extLst>
              <a:ext uri="{FF2B5EF4-FFF2-40B4-BE49-F238E27FC236}">
                <a16:creationId xmlns:a16="http://schemas.microsoft.com/office/drawing/2014/main" id="{E50456CD-D7A9-81C6-F8C9-CF0CA18130B1}"/>
              </a:ext>
            </a:extLst>
          </p:cNvPr>
          <p:cNvSpPr>
            <a:spLocks noGrp="1"/>
          </p:cNvSpPr>
          <p:nvPr>
            <p:ph type="subTitle" idx="1"/>
          </p:nvPr>
        </p:nvSpPr>
        <p:spPr>
          <a:xfrm>
            <a:off x="968056" y="996610"/>
            <a:ext cx="3363901" cy="4864780"/>
          </a:xfrm>
        </p:spPr>
        <p:txBody>
          <a:bodyPr vert="horz" lIns="91440" tIns="45720" rIns="91440" bIns="45720" rtlCol="0" anchor="ctr">
            <a:normAutofit/>
          </a:bodyPr>
          <a:lstStyle/>
          <a:p>
            <a:pPr indent="-228600" algn="r">
              <a:buFont typeface="Arial" panose="020B0604020202020204" pitchFamily="34" charset="0"/>
              <a:buChar char="•"/>
            </a:pPr>
            <a:r>
              <a:rPr lang="en-US" sz="2000" dirty="0"/>
              <a:t>DATA 606 CAPSTONE </a:t>
            </a:r>
          </a:p>
          <a:p>
            <a:pPr indent="-228600" algn="r">
              <a:buFont typeface="Arial" panose="020B0604020202020204" pitchFamily="34" charset="0"/>
              <a:buChar char="•"/>
            </a:pPr>
            <a:endParaRPr lang="en-US" sz="2000" dirty="0"/>
          </a:p>
          <a:p>
            <a:pPr indent="-228600" algn="r">
              <a:buFont typeface="Arial" panose="020B0604020202020204" pitchFamily="34" charset="0"/>
              <a:buChar char="•"/>
            </a:pPr>
            <a:r>
              <a:rPr lang="en-US" sz="2000" dirty="0"/>
              <a:t>Durga Venkata Phanindra </a:t>
            </a:r>
            <a:r>
              <a:rPr lang="en-US" sz="2000" dirty="0" err="1"/>
              <a:t>kumar</a:t>
            </a:r>
            <a:r>
              <a:rPr lang="en-US" sz="2000" dirty="0"/>
              <a:t> Mulamreddy</a:t>
            </a:r>
          </a:p>
          <a:p>
            <a:pPr indent="-228600" algn="r">
              <a:buFont typeface="Arial" panose="020B0604020202020204" pitchFamily="34" charset="0"/>
              <a:buChar char="•"/>
            </a:pPr>
            <a:r>
              <a:rPr lang="en-US" sz="2000" dirty="0"/>
              <a:t>ex00931</a:t>
            </a:r>
          </a:p>
        </p:txBody>
      </p:sp>
      <p:cxnSp>
        <p:nvCxnSpPr>
          <p:cNvPr id="94" name="Straight Connector 93">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799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1" name="Picture 40">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2" name="Rectangle 41">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96D84FE-8B6F-26B7-F8A3-7EAF7B5A8948}"/>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a:t>Logistic regression</a:t>
            </a:r>
          </a:p>
        </p:txBody>
      </p:sp>
      <p:pic>
        <p:nvPicPr>
          <p:cNvPr id="8" name="Picture 7" descr="A graph of a function&#10;&#10;Description automatically generated">
            <a:extLst>
              <a:ext uri="{FF2B5EF4-FFF2-40B4-BE49-F238E27FC236}">
                <a16:creationId xmlns:a16="http://schemas.microsoft.com/office/drawing/2014/main" id="{069CC535-E03E-8BD3-8897-D1997A723980}"/>
              </a:ext>
            </a:extLst>
          </p:cNvPr>
          <p:cNvPicPr>
            <a:picLocks noChangeAspect="1"/>
          </p:cNvPicPr>
          <p:nvPr/>
        </p:nvPicPr>
        <p:blipFill>
          <a:blip r:embed="rId3"/>
          <a:stretch>
            <a:fillRect/>
          </a:stretch>
        </p:blipFill>
        <p:spPr>
          <a:xfrm>
            <a:off x="1771137" y="763477"/>
            <a:ext cx="4242437" cy="3256069"/>
          </a:xfrm>
          <a:prstGeom prst="rect">
            <a:avLst/>
          </a:prstGeom>
        </p:spPr>
      </p:pic>
      <p:pic>
        <p:nvPicPr>
          <p:cNvPr id="6" name="Content Placeholder 5" descr="A screenshot of a computer&#10;&#10;Description automatically generated">
            <a:extLst>
              <a:ext uri="{FF2B5EF4-FFF2-40B4-BE49-F238E27FC236}">
                <a16:creationId xmlns:a16="http://schemas.microsoft.com/office/drawing/2014/main" id="{6B5240C2-4DD7-0291-ABD3-5F0015A7892F}"/>
              </a:ext>
            </a:extLst>
          </p:cNvPr>
          <p:cNvPicPr>
            <a:picLocks noGrp="1" noChangeAspect="1"/>
          </p:cNvPicPr>
          <p:nvPr>
            <p:ph idx="1"/>
          </p:nvPr>
        </p:nvPicPr>
        <p:blipFill>
          <a:blip r:embed="rId4"/>
          <a:stretch>
            <a:fillRect/>
          </a:stretch>
        </p:blipFill>
        <p:spPr>
          <a:xfrm>
            <a:off x="6171060" y="1564237"/>
            <a:ext cx="4242437" cy="1654550"/>
          </a:xfrm>
          <a:prstGeom prst="rect">
            <a:avLst/>
          </a:prstGeom>
        </p:spPr>
      </p:pic>
      <p:cxnSp>
        <p:nvCxnSpPr>
          <p:cNvPr id="46" name="Straight Connector 45">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8" name="Picture 47">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583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6" name="Picture 85">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8" name="Straight Connector 87">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1" name="Rectangle 90">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157F16D-632B-0326-B842-B4A23052D8A8}"/>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a:t>Random forest classifier</a:t>
            </a:r>
          </a:p>
        </p:txBody>
      </p:sp>
      <p:pic>
        <p:nvPicPr>
          <p:cNvPr id="7" name="Picture 6" descr="A graph with a line&#10;&#10;Description automatically generated">
            <a:extLst>
              <a:ext uri="{FF2B5EF4-FFF2-40B4-BE49-F238E27FC236}">
                <a16:creationId xmlns:a16="http://schemas.microsoft.com/office/drawing/2014/main" id="{C680812A-5D04-8F5C-75B6-CE72E361C857}"/>
              </a:ext>
            </a:extLst>
          </p:cNvPr>
          <p:cNvPicPr>
            <a:picLocks noChangeAspect="1"/>
          </p:cNvPicPr>
          <p:nvPr/>
        </p:nvPicPr>
        <p:blipFill>
          <a:blip r:embed="rId3"/>
          <a:stretch>
            <a:fillRect/>
          </a:stretch>
        </p:blipFill>
        <p:spPr>
          <a:xfrm>
            <a:off x="696418" y="812843"/>
            <a:ext cx="4242437" cy="3181827"/>
          </a:xfrm>
          <a:prstGeom prst="rect">
            <a:avLst/>
          </a:prstGeom>
        </p:spPr>
      </p:pic>
      <p:pic>
        <p:nvPicPr>
          <p:cNvPr id="8" name="Content Placeholder 7" descr="A screenshot of a graph&#10;&#10;Description automatically generated">
            <a:extLst>
              <a:ext uri="{FF2B5EF4-FFF2-40B4-BE49-F238E27FC236}">
                <a16:creationId xmlns:a16="http://schemas.microsoft.com/office/drawing/2014/main" id="{3F526D99-58EC-42FF-E019-FA5333FB7A2E}"/>
              </a:ext>
            </a:extLst>
          </p:cNvPr>
          <p:cNvPicPr>
            <a:picLocks noGrp="1" noChangeAspect="1"/>
          </p:cNvPicPr>
          <p:nvPr>
            <p:ph idx="1"/>
          </p:nvPr>
        </p:nvPicPr>
        <p:blipFill>
          <a:blip r:embed="rId4"/>
          <a:stretch>
            <a:fillRect/>
          </a:stretch>
        </p:blipFill>
        <p:spPr>
          <a:xfrm>
            <a:off x="5635271" y="1413527"/>
            <a:ext cx="6115997" cy="2033567"/>
          </a:xfrm>
          <a:prstGeom prst="rect">
            <a:avLst/>
          </a:prstGeom>
        </p:spPr>
      </p:pic>
      <p:cxnSp>
        <p:nvCxnSpPr>
          <p:cNvPr id="85" name="Straight Connector 84">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7" name="Picture 86">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9" name="Straight Connector 88">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016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A1848767-E91B-4E66-B2C0-10A58A8DD3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0C133E-D957-483A-93FE-154E338321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173A72A-9AE2-DDA8-0B3D-935616CBD595}"/>
              </a:ext>
            </a:extLst>
          </p:cNvPr>
          <p:cNvSpPr>
            <a:spLocks noGrp="1"/>
          </p:cNvSpPr>
          <p:nvPr>
            <p:ph type="title"/>
          </p:nvPr>
        </p:nvSpPr>
        <p:spPr>
          <a:xfrm>
            <a:off x="1776728" y="4613198"/>
            <a:ext cx="8654522" cy="844697"/>
          </a:xfrm>
        </p:spPr>
        <p:txBody>
          <a:bodyPr vert="horz" lIns="91440" tIns="45720" rIns="91440" bIns="45720" rtlCol="0" anchor="t">
            <a:normAutofit/>
          </a:bodyPr>
          <a:lstStyle/>
          <a:p>
            <a:r>
              <a:rPr lang="en-US"/>
              <a:t>svm</a:t>
            </a:r>
            <a:endParaRPr lang="en-US" dirty="0"/>
          </a:p>
        </p:txBody>
      </p:sp>
      <p:grpSp>
        <p:nvGrpSpPr>
          <p:cNvPr id="22" name="Group 21">
            <a:extLst>
              <a:ext uri="{FF2B5EF4-FFF2-40B4-BE49-F238E27FC236}">
                <a16:creationId xmlns:a16="http://schemas.microsoft.com/office/drawing/2014/main" id="{38BD74FE-6107-47B1-99B1-FACA2117EC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323836"/>
            <a:ext cx="9299965" cy="3652791"/>
            <a:chOff x="7639235" y="600024"/>
            <a:chExt cx="3898557" cy="5222486"/>
          </a:xfrm>
        </p:grpSpPr>
        <p:sp>
          <p:nvSpPr>
            <p:cNvPr id="23" name="Rectangle 22">
              <a:extLst>
                <a:ext uri="{FF2B5EF4-FFF2-40B4-BE49-F238E27FC236}">
                  <a16:creationId xmlns:a16="http://schemas.microsoft.com/office/drawing/2014/main" id="{4D055A87-AB02-43DB-92D8-C68DA5302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31FB070-A5AC-4271-8B36-A67D1E60A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A screenshot of a computer&#10;&#10;Description automatically generated">
            <a:extLst>
              <a:ext uri="{FF2B5EF4-FFF2-40B4-BE49-F238E27FC236}">
                <a16:creationId xmlns:a16="http://schemas.microsoft.com/office/drawing/2014/main" id="{BAB3C802-396C-89C5-DBFC-C44E7CD23286}"/>
              </a:ext>
            </a:extLst>
          </p:cNvPr>
          <p:cNvPicPr>
            <a:picLocks noGrp="1" noChangeAspect="1"/>
          </p:cNvPicPr>
          <p:nvPr>
            <p:ph idx="1"/>
          </p:nvPr>
        </p:nvPicPr>
        <p:blipFill rotWithShape="1">
          <a:blip r:embed="rId3"/>
          <a:srcRect r="980" b="1"/>
          <a:stretch/>
        </p:blipFill>
        <p:spPr>
          <a:xfrm>
            <a:off x="2079932" y="963738"/>
            <a:ext cx="8020654" cy="2369223"/>
          </a:xfrm>
          <a:prstGeom prst="rect">
            <a:avLst/>
          </a:prstGeom>
        </p:spPr>
      </p:pic>
      <p:cxnSp>
        <p:nvCxnSpPr>
          <p:cNvPr id="26" name="Straight Connector 25">
            <a:extLst>
              <a:ext uri="{FF2B5EF4-FFF2-40B4-BE49-F238E27FC236}">
                <a16:creationId xmlns:a16="http://schemas.microsoft.com/office/drawing/2014/main" id="{9CC8E556-DF1E-4B7F-99DF-AF8453473A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46079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8" name="Picture 27">
            <a:extLst>
              <a:ext uri="{FF2B5EF4-FFF2-40B4-BE49-F238E27FC236}">
                <a16:creationId xmlns:a16="http://schemas.microsoft.com/office/drawing/2014/main" id="{3E6F29AE-BA7E-408B-B0BF-1E1B997DE4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5A74538C-A4E4-4496-90DA-7D366280F4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66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CBF9-DA46-657B-046F-46A368C89B73}"/>
              </a:ext>
            </a:extLst>
          </p:cNvPr>
          <p:cNvSpPr>
            <a:spLocks noGrp="1"/>
          </p:cNvSpPr>
          <p:nvPr>
            <p:ph type="title"/>
          </p:nvPr>
        </p:nvSpPr>
        <p:spPr/>
        <p:txBody>
          <a:bodyPr/>
          <a:lstStyle/>
          <a:p>
            <a:r>
              <a:rPr lang="en-US" b="1" i="0" dirty="0">
                <a:solidFill>
                  <a:srgbClr val="000000"/>
                </a:solidFill>
                <a:effectLst/>
                <a:latin typeface="inherit"/>
              </a:rPr>
              <a:t>Over Sampling and Under Sampling</a:t>
            </a:r>
            <a:endParaRPr lang="en-US" dirty="0"/>
          </a:p>
        </p:txBody>
      </p:sp>
      <p:sp>
        <p:nvSpPr>
          <p:cNvPr id="3" name="Content Placeholder 2">
            <a:extLst>
              <a:ext uri="{FF2B5EF4-FFF2-40B4-BE49-F238E27FC236}">
                <a16:creationId xmlns:a16="http://schemas.microsoft.com/office/drawing/2014/main" id="{2172649C-C517-A648-EF72-2F53DF111603}"/>
              </a:ext>
            </a:extLst>
          </p:cNvPr>
          <p:cNvSpPr>
            <a:spLocks noGrp="1"/>
          </p:cNvSpPr>
          <p:nvPr>
            <p:ph idx="1"/>
          </p:nvPr>
        </p:nvSpPr>
        <p:spPr/>
        <p:txBody>
          <a:bodyPr>
            <a:normAutofit/>
          </a:bodyPr>
          <a:lstStyle/>
          <a:p>
            <a:r>
              <a:rPr lang="en-US" b="1" i="0" dirty="0">
                <a:solidFill>
                  <a:srgbClr val="000000"/>
                </a:solidFill>
                <a:effectLst/>
                <a:latin typeface="inherit"/>
              </a:rPr>
              <a:t>Class imbalance in Classification</a:t>
            </a:r>
          </a:p>
          <a:p>
            <a:pPr algn="l" rtl="0">
              <a:buFont typeface="Arial" panose="020B0604020202020204" pitchFamily="34" charset="0"/>
              <a:buChar char="•"/>
            </a:pPr>
            <a:r>
              <a:rPr lang="en-US" b="0" i="0" dirty="0">
                <a:solidFill>
                  <a:srgbClr val="000000"/>
                </a:solidFill>
                <a:effectLst/>
                <a:latin typeface="Helvetica Neue" panose="02000503000000020004" pitchFamily="2" charset="0"/>
              </a:rPr>
              <a:t>There are two ways to balance classes - by increasing the smaller class with random duplication, or by decreasing the larger class by randomly removing observations.</a:t>
            </a:r>
          </a:p>
          <a:p>
            <a:pPr algn="l" rtl="0"/>
            <a:r>
              <a:rPr lang="en-US" b="1" i="0" dirty="0">
                <a:solidFill>
                  <a:srgbClr val="000000"/>
                </a:solidFill>
                <a:effectLst/>
                <a:latin typeface="inherit"/>
              </a:rPr>
              <a:t>SMOTE | Overcoming Class Imbalance Problem Using SMOTE</a:t>
            </a:r>
          </a:p>
          <a:p>
            <a:pPr algn="l" rtl="0">
              <a:buFont typeface="Arial" panose="020B0604020202020204" pitchFamily="34" charset="0"/>
              <a:buChar char="•"/>
            </a:pPr>
            <a:r>
              <a:rPr lang="en-US" b="0" i="0" dirty="0">
                <a:solidFill>
                  <a:srgbClr val="000000"/>
                </a:solidFill>
                <a:effectLst/>
                <a:latin typeface="Helvetica Neue" panose="02000503000000020004" pitchFamily="2" charset="0"/>
              </a:rPr>
              <a:t>SMOTE is an oversampling technique where the synthetic samples are generated for the minority class. This algorithm helps to overcome the overfitting problem posed by random oversampling.</a:t>
            </a:r>
          </a:p>
          <a:p>
            <a:endParaRPr lang="en-US" dirty="0"/>
          </a:p>
        </p:txBody>
      </p:sp>
    </p:spTree>
    <p:extLst>
      <p:ext uri="{BB962C8B-B14F-4D97-AF65-F5344CB8AC3E}">
        <p14:creationId xmlns:p14="http://schemas.microsoft.com/office/powerpoint/2010/main" val="4166459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6E43F91-3B8B-1CE5-DD1C-025225EA71F3}"/>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a:t>Logistic regression with smote</a:t>
            </a:r>
          </a:p>
        </p:txBody>
      </p:sp>
      <p:pic>
        <p:nvPicPr>
          <p:cNvPr id="7" name="Picture 6" descr="A graph with a line&#10;&#10;Description automatically generated">
            <a:extLst>
              <a:ext uri="{FF2B5EF4-FFF2-40B4-BE49-F238E27FC236}">
                <a16:creationId xmlns:a16="http://schemas.microsoft.com/office/drawing/2014/main" id="{AFEFCF55-72C9-04D3-810B-3A2AF418808B}"/>
              </a:ext>
            </a:extLst>
          </p:cNvPr>
          <p:cNvPicPr>
            <a:picLocks noChangeAspect="1"/>
          </p:cNvPicPr>
          <p:nvPr/>
        </p:nvPicPr>
        <p:blipFill>
          <a:blip r:embed="rId3"/>
          <a:stretch>
            <a:fillRect/>
          </a:stretch>
        </p:blipFill>
        <p:spPr>
          <a:xfrm>
            <a:off x="901101" y="935391"/>
            <a:ext cx="4242437" cy="3160614"/>
          </a:xfrm>
          <a:prstGeom prst="rect">
            <a:avLst/>
          </a:prstGeom>
        </p:spPr>
      </p:pic>
      <p:pic>
        <p:nvPicPr>
          <p:cNvPr id="5" name="Content Placeholder 4" descr="A number of numbers on a white background&#10;&#10;Description automatically generated">
            <a:extLst>
              <a:ext uri="{FF2B5EF4-FFF2-40B4-BE49-F238E27FC236}">
                <a16:creationId xmlns:a16="http://schemas.microsoft.com/office/drawing/2014/main" id="{4661DA20-29B8-7BFF-98D8-59B02DFF6161}"/>
              </a:ext>
            </a:extLst>
          </p:cNvPr>
          <p:cNvPicPr>
            <a:picLocks noGrp="1" noChangeAspect="1"/>
          </p:cNvPicPr>
          <p:nvPr>
            <p:ph idx="1"/>
          </p:nvPr>
        </p:nvPicPr>
        <p:blipFill>
          <a:blip r:embed="rId4"/>
          <a:stretch>
            <a:fillRect/>
          </a:stretch>
        </p:blipFill>
        <p:spPr>
          <a:xfrm>
            <a:off x="5766341" y="1289890"/>
            <a:ext cx="6115997" cy="2452752"/>
          </a:xfrm>
          <a:prstGeom prst="rect">
            <a:avLst/>
          </a:prstGeom>
        </p:spPr>
      </p:pic>
      <p:cxnSp>
        <p:nvCxnSpPr>
          <p:cNvPr id="24" name="Straight Connector 23">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20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3" name="Picture 9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5" name="Straight Connector 9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9" name="Rectangle 98">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08FEE68-DD27-1203-BAA1-E0942483BB53}"/>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dirty="0"/>
              <a:t>K - Nearest Neighbor</a:t>
            </a:r>
          </a:p>
        </p:txBody>
      </p:sp>
      <p:pic>
        <p:nvPicPr>
          <p:cNvPr id="7" name="Picture 6" descr="A graph with a line&#10;&#10;Description automatically generated">
            <a:extLst>
              <a:ext uri="{FF2B5EF4-FFF2-40B4-BE49-F238E27FC236}">
                <a16:creationId xmlns:a16="http://schemas.microsoft.com/office/drawing/2014/main" id="{A041EEB3-6272-2FC5-6A0B-24DCE9815DD1}"/>
              </a:ext>
            </a:extLst>
          </p:cNvPr>
          <p:cNvPicPr>
            <a:picLocks noChangeAspect="1"/>
          </p:cNvPicPr>
          <p:nvPr/>
        </p:nvPicPr>
        <p:blipFill>
          <a:blip r:embed="rId3"/>
          <a:stretch>
            <a:fillRect/>
          </a:stretch>
        </p:blipFill>
        <p:spPr>
          <a:xfrm>
            <a:off x="569843" y="340157"/>
            <a:ext cx="5443731" cy="3933093"/>
          </a:xfrm>
          <a:prstGeom prst="rect">
            <a:avLst/>
          </a:prstGeom>
        </p:spPr>
      </p:pic>
      <p:pic>
        <p:nvPicPr>
          <p:cNvPr id="5" name="Content Placeholder 4">
            <a:extLst>
              <a:ext uri="{FF2B5EF4-FFF2-40B4-BE49-F238E27FC236}">
                <a16:creationId xmlns:a16="http://schemas.microsoft.com/office/drawing/2014/main" id="{9E06565A-2E31-B0C0-12A8-F688C25A6B54}"/>
              </a:ext>
            </a:extLst>
          </p:cNvPr>
          <p:cNvPicPr>
            <a:picLocks noGrp="1" noChangeAspect="1"/>
          </p:cNvPicPr>
          <p:nvPr>
            <p:ph idx="1"/>
          </p:nvPr>
        </p:nvPicPr>
        <p:blipFill>
          <a:blip r:embed="rId4"/>
          <a:stretch/>
        </p:blipFill>
        <p:spPr>
          <a:xfrm>
            <a:off x="6255424" y="1528386"/>
            <a:ext cx="5739327" cy="1922674"/>
          </a:xfrm>
          <a:prstGeom prst="rect">
            <a:avLst/>
          </a:prstGeom>
        </p:spPr>
      </p:pic>
      <p:cxnSp>
        <p:nvCxnSpPr>
          <p:cNvPr id="103" name="Straight Connector 102">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5" name="Picture 104">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7" name="Straight Connector 106">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107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5" name="Picture 34">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37">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5BFC3FC-EC27-34F0-C593-16628825288F}"/>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a:t>Hyper parameter tuning</a:t>
            </a:r>
          </a:p>
        </p:txBody>
      </p:sp>
      <p:pic>
        <p:nvPicPr>
          <p:cNvPr id="5" name="Content Placeholder 4" descr="A screenshot of a computer&#10;&#10;Description automatically generated">
            <a:extLst>
              <a:ext uri="{FF2B5EF4-FFF2-40B4-BE49-F238E27FC236}">
                <a16:creationId xmlns:a16="http://schemas.microsoft.com/office/drawing/2014/main" id="{DD4DB898-F879-AE5C-07BD-2F7AB5F78E5E}"/>
              </a:ext>
            </a:extLst>
          </p:cNvPr>
          <p:cNvPicPr>
            <a:picLocks noGrp="1" noChangeAspect="1"/>
          </p:cNvPicPr>
          <p:nvPr>
            <p:ph idx="1"/>
          </p:nvPr>
        </p:nvPicPr>
        <p:blipFill>
          <a:blip r:embed="rId3"/>
          <a:stretch>
            <a:fillRect/>
          </a:stretch>
        </p:blipFill>
        <p:spPr>
          <a:xfrm>
            <a:off x="1771137" y="699841"/>
            <a:ext cx="4242437" cy="3383342"/>
          </a:xfrm>
          <a:prstGeom prst="rect">
            <a:avLst/>
          </a:prstGeom>
        </p:spPr>
      </p:pic>
      <p:pic>
        <p:nvPicPr>
          <p:cNvPr id="7" name="Picture 6" descr="A graph with a line&#10;&#10;Description automatically generated">
            <a:extLst>
              <a:ext uri="{FF2B5EF4-FFF2-40B4-BE49-F238E27FC236}">
                <a16:creationId xmlns:a16="http://schemas.microsoft.com/office/drawing/2014/main" id="{8B1F1F8E-D830-2BF5-C2C6-5177F20C0539}"/>
              </a:ext>
            </a:extLst>
          </p:cNvPr>
          <p:cNvPicPr>
            <a:picLocks noChangeAspect="1"/>
          </p:cNvPicPr>
          <p:nvPr/>
        </p:nvPicPr>
        <p:blipFill>
          <a:blip r:embed="rId4"/>
          <a:stretch>
            <a:fillRect/>
          </a:stretch>
        </p:blipFill>
        <p:spPr>
          <a:xfrm>
            <a:off x="6171060" y="911962"/>
            <a:ext cx="4242437" cy="2959099"/>
          </a:xfrm>
          <a:prstGeom prst="rect">
            <a:avLst/>
          </a:prstGeom>
        </p:spPr>
      </p:pic>
      <p:cxnSp>
        <p:nvCxnSpPr>
          <p:cNvPr id="40" name="Straight Connector 39">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1" name="Picture 40">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41">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94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5" name="Picture 34">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5F556AC-0EC8-8500-9076-5BB94B89D585}"/>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a:t>Results and comparision</a:t>
            </a:r>
          </a:p>
        </p:txBody>
      </p:sp>
      <p:pic>
        <p:nvPicPr>
          <p:cNvPr id="5" name="Content Placeholder 4" descr="A close-up of numbers&#10;&#10;Description automatically generated">
            <a:extLst>
              <a:ext uri="{FF2B5EF4-FFF2-40B4-BE49-F238E27FC236}">
                <a16:creationId xmlns:a16="http://schemas.microsoft.com/office/drawing/2014/main" id="{E1220388-F257-AAD6-0E08-D40209FACDAE}"/>
              </a:ext>
            </a:extLst>
          </p:cNvPr>
          <p:cNvPicPr>
            <a:picLocks noGrp="1" noChangeAspect="1"/>
          </p:cNvPicPr>
          <p:nvPr>
            <p:ph idx="1"/>
          </p:nvPr>
        </p:nvPicPr>
        <p:blipFill>
          <a:blip r:embed="rId3"/>
          <a:stretch>
            <a:fillRect/>
          </a:stretch>
        </p:blipFill>
        <p:spPr>
          <a:xfrm>
            <a:off x="1477942" y="928883"/>
            <a:ext cx="9948139" cy="2984439"/>
          </a:xfrm>
          <a:prstGeom prst="rect">
            <a:avLst/>
          </a:prstGeom>
        </p:spPr>
      </p:pic>
      <p:cxnSp>
        <p:nvCxnSpPr>
          <p:cNvPr id="45" name="Straight Connector 44">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7" name="Picture 46">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559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E9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different colored lines&#10;&#10;Description automatically generated">
            <a:extLst>
              <a:ext uri="{FF2B5EF4-FFF2-40B4-BE49-F238E27FC236}">
                <a16:creationId xmlns:a16="http://schemas.microsoft.com/office/drawing/2014/main" id="{82D07487-A9FF-6670-1C7A-08A99D2C6005}"/>
              </a:ext>
            </a:extLst>
          </p:cNvPr>
          <p:cNvPicPr>
            <a:picLocks noGrp="1" noChangeAspect="1"/>
          </p:cNvPicPr>
          <p:nvPr>
            <p:ph idx="1"/>
          </p:nvPr>
        </p:nvPicPr>
        <p:blipFill>
          <a:blip r:embed="rId3"/>
          <a:stretch>
            <a:fillRect/>
          </a:stretch>
        </p:blipFill>
        <p:spPr>
          <a:xfrm>
            <a:off x="1453443" y="729586"/>
            <a:ext cx="9285113" cy="5571066"/>
          </a:xfrm>
          <a:prstGeom prst="rect">
            <a:avLst/>
          </a:prstGeom>
        </p:spPr>
      </p:pic>
    </p:spTree>
    <p:extLst>
      <p:ext uri="{BB962C8B-B14F-4D97-AF65-F5344CB8AC3E}">
        <p14:creationId xmlns:p14="http://schemas.microsoft.com/office/powerpoint/2010/main" val="3483265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graph&#10;&#10;Description automatically generated">
            <a:extLst>
              <a:ext uri="{FF2B5EF4-FFF2-40B4-BE49-F238E27FC236}">
                <a16:creationId xmlns:a16="http://schemas.microsoft.com/office/drawing/2014/main" id="{974F3CBC-BA09-095D-4979-A1F3F3D37223}"/>
              </a:ext>
            </a:extLst>
          </p:cNvPr>
          <p:cNvPicPr>
            <a:picLocks noGrp="1" noChangeAspect="1"/>
          </p:cNvPicPr>
          <p:nvPr>
            <p:ph idx="1"/>
          </p:nvPr>
        </p:nvPicPr>
        <p:blipFill>
          <a:blip r:embed="rId3"/>
          <a:stretch>
            <a:fillRect/>
          </a:stretch>
        </p:blipFill>
        <p:spPr>
          <a:xfrm>
            <a:off x="2758167" y="643467"/>
            <a:ext cx="6675665" cy="4873234"/>
          </a:xfrm>
          <a:prstGeom prst="rect">
            <a:avLst/>
          </a:prstGeom>
        </p:spPr>
      </p:pic>
    </p:spTree>
    <p:extLst>
      <p:ext uri="{BB962C8B-B14F-4D97-AF65-F5344CB8AC3E}">
        <p14:creationId xmlns:p14="http://schemas.microsoft.com/office/powerpoint/2010/main" val="406235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C691-C941-E3CF-A080-9D02283BD0D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F509764-5E65-54F0-91EA-6CF0D4CA764B}"/>
              </a:ext>
            </a:extLst>
          </p:cNvPr>
          <p:cNvSpPr>
            <a:spLocks noGrp="1"/>
          </p:cNvSpPr>
          <p:nvPr>
            <p:ph idx="1"/>
          </p:nvPr>
        </p:nvSpPr>
        <p:spPr/>
        <p:txBody>
          <a:bodyPr>
            <a:normAutofit fontScale="85000" lnSpcReduction="20000"/>
          </a:bodyPr>
          <a:lstStyle/>
          <a:p>
            <a:pPr algn="l">
              <a:buFont typeface="+mj-lt"/>
              <a:buAutoNum type="arabicPeriod"/>
            </a:pPr>
            <a:r>
              <a:rPr lang="en-US" b="0" i="0" dirty="0">
                <a:solidFill>
                  <a:srgbClr val="1F2328"/>
                </a:solidFill>
                <a:effectLst/>
                <a:latin typeface="-apple-system"/>
              </a:rPr>
              <a:t>Financial fraud is a pervasive and costly issue in today's digital age. As the world increasingly relies on electronic payment systems and online transactions, the risk of fraudulent activities has grown significantly. Fraudulent activities can take various forms, including credit card fraud, identity theft, money laundering, and insider trading, among others. These activities not only result in significant financial losses for individuals and organizations but also erode trust and confidence in financial systems.</a:t>
            </a:r>
          </a:p>
          <a:p>
            <a:pPr algn="l">
              <a:buFont typeface="+mj-lt"/>
              <a:buAutoNum type="arabicPeriod"/>
            </a:pPr>
            <a:r>
              <a:rPr lang="en-US" b="0" i="0" dirty="0">
                <a:solidFill>
                  <a:srgbClr val="1F2328"/>
                </a:solidFill>
                <a:effectLst/>
                <a:latin typeface="-apple-system"/>
              </a:rPr>
              <a:t>To address this critical issue, the field of data science and machine learning has been instrumental in developing sophisticated techniques for fraud detection. These techniques leverage the power of data to identify suspicious patterns and behaviors, helping financial institutions and businesses detect and prevent fraudulent transactions in real-time.</a:t>
            </a:r>
          </a:p>
          <a:p>
            <a:pPr algn="l">
              <a:buFont typeface="+mj-lt"/>
              <a:buAutoNum type="arabicPeriod"/>
            </a:pPr>
            <a:r>
              <a:rPr lang="en-US" b="0" i="0" dirty="0">
                <a:solidFill>
                  <a:srgbClr val="1F2328"/>
                </a:solidFill>
                <a:effectLst/>
                <a:latin typeface="-apple-system"/>
              </a:rPr>
              <a:t>The primary objective of this project is to develop a state-of-the-art fraud detection system for financial transactions using data science and machine learning (Anomaly detection) techniques.</a:t>
            </a:r>
          </a:p>
        </p:txBody>
      </p:sp>
    </p:spTree>
    <p:extLst>
      <p:ext uri="{BB962C8B-B14F-4D97-AF65-F5344CB8AC3E}">
        <p14:creationId xmlns:p14="http://schemas.microsoft.com/office/powerpoint/2010/main" val="75414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C5C6-AFD5-E52D-EC1C-A1367AA670C8}"/>
              </a:ext>
            </a:extLst>
          </p:cNvPr>
          <p:cNvSpPr>
            <a:spLocks noGrp="1"/>
          </p:cNvSpPr>
          <p:nvPr>
            <p:ph type="title"/>
          </p:nvPr>
        </p:nvSpPr>
        <p:spPr>
          <a:xfrm>
            <a:off x="1451579" y="804520"/>
            <a:ext cx="9603275" cy="812246"/>
          </a:xfrm>
        </p:spPr>
        <p:txBody>
          <a:bodyPr/>
          <a:lstStyle/>
          <a:p>
            <a:r>
              <a:rPr lang="en-US" dirty="0"/>
              <a:t>Conclusion</a:t>
            </a:r>
          </a:p>
        </p:txBody>
      </p:sp>
      <p:graphicFrame>
        <p:nvGraphicFramePr>
          <p:cNvPr id="5" name="Content Placeholder 2">
            <a:extLst>
              <a:ext uri="{FF2B5EF4-FFF2-40B4-BE49-F238E27FC236}">
                <a16:creationId xmlns:a16="http://schemas.microsoft.com/office/drawing/2014/main" id="{09C3F374-AF9A-1CBD-B1E6-810A1072360B}"/>
              </a:ext>
            </a:extLst>
          </p:cNvPr>
          <p:cNvGraphicFramePr>
            <a:graphicFrameLocks noGrp="1"/>
          </p:cNvGraphicFramePr>
          <p:nvPr>
            <p:ph idx="1"/>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4272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EF213A3-F669-F722-1372-2E83D0A45C6E}"/>
              </a:ext>
            </a:extLst>
          </p:cNvPr>
          <p:cNvSpPr>
            <a:spLocks noGrp="1"/>
          </p:cNvSpPr>
          <p:nvPr>
            <p:ph type="title"/>
          </p:nvPr>
        </p:nvSpPr>
        <p:spPr>
          <a:xfrm>
            <a:off x="1451579" y="2303047"/>
            <a:ext cx="3272093" cy="2674198"/>
          </a:xfrm>
        </p:spPr>
        <p:txBody>
          <a:bodyPr anchor="t">
            <a:normAutofit/>
          </a:bodyPr>
          <a:lstStyle/>
          <a:p>
            <a:r>
              <a:rPr lang="en-US" dirty="0"/>
              <a:t>Feature scope</a:t>
            </a:r>
          </a:p>
        </p:txBody>
      </p:sp>
      <p:cxnSp>
        <p:nvCxnSpPr>
          <p:cNvPr id="23" name="Straight Connector 2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4"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5" name="Picture 24">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2">
            <a:extLst>
              <a:ext uri="{FF2B5EF4-FFF2-40B4-BE49-F238E27FC236}">
                <a16:creationId xmlns:a16="http://schemas.microsoft.com/office/drawing/2014/main" id="{86C176D4-5F87-E4D9-C260-99665DF7DE28}"/>
              </a:ext>
            </a:extLst>
          </p:cNvPr>
          <p:cNvGraphicFramePr>
            <a:graphicFrameLocks noGrp="1"/>
          </p:cNvGraphicFramePr>
          <p:nvPr>
            <p:ph idx="1"/>
            <p:extLst>
              <p:ext uri="{D42A27DB-BD31-4B8C-83A1-F6EECF244321}">
                <p14:modId xmlns:p14="http://schemas.microsoft.com/office/powerpoint/2010/main" val="1068705270"/>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94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6C6D-EEBD-8556-13E1-18AF24F47DB5}"/>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48454FF9-4721-25C1-BCDE-42F46E9B454E}"/>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1F2328"/>
                </a:solidFill>
                <a:effectLst/>
                <a:latin typeface="-apple-system"/>
              </a:rPr>
              <a:t>What are the most common types of fraud in financial transactions, and how have they evolved over time?</a:t>
            </a:r>
          </a:p>
          <a:p>
            <a:pPr algn="l">
              <a:buFont typeface="Arial" panose="020B0604020202020204" pitchFamily="34" charset="0"/>
              <a:buChar char="•"/>
            </a:pPr>
            <a:r>
              <a:rPr lang="en-US" b="0" i="0" dirty="0">
                <a:solidFill>
                  <a:srgbClr val="1F2328"/>
                </a:solidFill>
                <a:effectLst/>
                <a:latin typeface="-apple-system"/>
              </a:rPr>
              <a:t>The key challenges that are going to be faced during the development and implementation of the project.</a:t>
            </a:r>
          </a:p>
          <a:p>
            <a:pPr algn="l">
              <a:buFont typeface="Arial" panose="020B0604020202020204" pitchFamily="34" charset="0"/>
              <a:buChar char="•"/>
            </a:pPr>
            <a:r>
              <a:rPr lang="en-US" b="0" i="0" dirty="0">
                <a:solidFill>
                  <a:srgbClr val="1F2328"/>
                </a:solidFill>
                <a:effectLst/>
                <a:latin typeface="-apple-system"/>
              </a:rPr>
              <a:t>Applying different machine learning techniques to compare and improve the proficiency of the model.</a:t>
            </a:r>
          </a:p>
          <a:p>
            <a:pPr algn="l">
              <a:buFont typeface="Arial" panose="020B0604020202020204" pitchFamily="34" charset="0"/>
              <a:buChar char="•"/>
            </a:pPr>
            <a:r>
              <a:rPr lang="en-US" b="0" i="0" dirty="0">
                <a:solidFill>
                  <a:srgbClr val="1F2328"/>
                </a:solidFill>
                <a:effectLst/>
                <a:latin typeface="-apple-system"/>
              </a:rPr>
              <a:t>How does the insights derived from the past historical data helps the model in detecting a better accurate prediction?</a:t>
            </a:r>
          </a:p>
          <a:p>
            <a:pPr algn="l">
              <a:buFont typeface="Arial" panose="020B0604020202020204" pitchFamily="34" charset="0"/>
              <a:buChar char="•"/>
            </a:pPr>
            <a:r>
              <a:rPr lang="en-US" b="0" i="0" dirty="0">
                <a:solidFill>
                  <a:srgbClr val="1F2328"/>
                </a:solidFill>
                <a:effectLst/>
                <a:latin typeface="-apple-system"/>
              </a:rPr>
              <a:t>Does the size or extent of data will pose any changes in the accuracy of a model for prediction and how can the scalability challenges be addressed?</a:t>
            </a:r>
            <a:endParaRPr lang="en-US" dirty="0">
              <a:solidFill>
                <a:srgbClr val="1F2328"/>
              </a:solidFill>
              <a:latin typeface="-apple-system"/>
            </a:endParaRPr>
          </a:p>
        </p:txBody>
      </p:sp>
    </p:spTree>
    <p:extLst>
      <p:ext uri="{BB962C8B-B14F-4D97-AF65-F5344CB8AC3E}">
        <p14:creationId xmlns:p14="http://schemas.microsoft.com/office/powerpoint/2010/main" val="357719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DA9C-D031-EE42-84FB-3F7753F9FC5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142C70B-6B2F-85D3-6449-B71E642EDCA5}"/>
              </a:ext>
            </a:extLst>
          </p:cNvPr>
          <p:cNvSpPr>
            <a:spLocks noGrp="1"/>
          </p:cNvSpPr>
          <p:nvPr>
            <p:ph idx="1"/>
          </p:nvPr>
        </p:nvSpPr>
        <p:spPr/>
        <p:txBody>
          <a:bodyPr>
            <a:normAutofit fontScale="70000" lnSpcReduction="20000"/>
          </a:bodyPr>
          <a:lstStyle/>
          <a:p>
            <a:r>
              <a:rPr lang="en-US" b="0" i="0" dirty="0">
                <a:solidFill>
                  <a:srgbClr val="1F2328"/>
                </a:solidFill>
                <a:effectLst/>
                <a:latin typeface="-apple-system"/>
              </a:rPr>
              <a:t>The data is not a real data but a simulated data which was synthesized by the </a:t>
            </a:r>
            <a:r>
              <a:rPr lang="en-US" b="0" i="0" dirty="0" err="1">
                <a:solidFill>
                  <a:srgbClr val="1F2328"/>
                </a:solidFill>
                <a:effectLst/>
                <a:latin typeface="-apple-system"/>
              </a:rPr>
              <a:t>PaySim</a:t>
            </a:r>
            <a:r>
              <a:rPr lang="en-US" b="0" i="0" dirty="0">
                <a:solidFill>
                  <a:srgbClr val="1F2328"/>
                </a:solidFill>
                <a:effectLst/>
                <a:latin typeface="-apple-system"/>
              </a:rPr>
              <a:t> Simulator based on the real world mobile transactions. This simulator utilizes aggregated data from private sources to generate a synthetic dataset that closely mimics the typical patterns of real transactions. What sets it apart is its ability to inject instances of malicious behavior, simulating fraudulent activities. This synthetic dataset serves as a valuable resource for evaluating the effectiveness of various fraud detection methods.</a:t>
            </a:r>
          </a:p>
          <a:p>
            <a:pPr algn="l">
              <a:buFont typeface="Arial" panose="020B0604020202020204" pitchFamily="34" charset="0"/>
              <a:buChar char="•"/>
            </a:pPr>
            <a:r>
              <a:rPr lang="en-US" b="0" i="0" dirty="0">
                <a:solidFill>
                  <a:srgbClr val="1F2328"/>
                </a:solidFill>
                <a:effectLst/>
                <a:latin typeface="-apple-system"/>
              </a:rPr>
              <a:t>The Data is simulated based on a sample of real transactions extracted from one month of financial logs from a mobile money service implemented in an African country. The original logs were provided by an </a:t>
            </a:r>
            <a:r>
              <a:rPr lang="en-US" b="0" i="0" dirty="0" err="1">
                <a:solidFill>
                  <a:srgbClr val="1F2328"/>
                </a:solidFill>
                <a:effectLst/>
                <a:latin typeface="-apple-system"/>
              </a:rPr>
              <a:t>europen</a:t>
            </a:r>
            <a:r>
              <a:rPr lang="en-US" b="0" i="0" dirty="0">
                <a:solidFill>
                  <a:srgbClr val="1F2328"/>
                </a:solidFill>
                <a:effectLst/>
                <a:latin typeface="-apple-system"/>
              </a:rPr>
              <a:t> company which has their services ongoing in almost 14 countries throughout the world.</a:t>
            </a:r>
          </a:p>
          <a:p>
            <a:pPr algn="l">
              <a:buFont typeface="Arial" panose="020B0604020202020204" pitchFamily="34" charset="0"/>
              <a:buChar char="•"/>
            </a:pPr>
            <a:r>
              <a:rPr lang="en-US" b="0" i="0" dirty="0">
                <a:solidFill>
                  <a:srgbClr val="1F2328"/>
                </a:solidFill>
                <a:effectLst/>
                <a:latin typeface="-apple-system"/>
              </a:rPr>
              <a:t>[Link to the data] (</a:t>
            </a:r>
            <a:r>
              <a:rPr lang="en-US" b="0" i="0" u="sng" dirty="0">
                <a:solidFill>
                  <a:srgbClr val="1F2328"/>
                </a:solidFill>
                <a:effectLst/>
                <a:latin typeface="-apple-system"/>
                <a:hlinkClick r:id="rId2"/>
              </a:rPr>
              <a:t>https://www.kaggle.com/datasets/ealaxi/paysim1</a:t>
            </a:r>
            <a:r>
              <a:rPr lang="en-US" b="0" i="0" dirty="0">
                <a:solidFill>
                  <a:srgbClr val="1F2328"/>
                </a:solidFill>
                <a:effectLst/>
                <a:latin typeface="-apple-system"/>
              </a:rPr>
              <a:t>)</a:t>
            </a:r>
          </a:p>
          <a:p>
            <a:pPr algn="l">
              <a:buFont typeface="Arial" panose="020B0604020202020204" pitchFamily="34" charset="0"/>
              <a:buChar char="•"/>
            </a:pPr>
            <a:r>
              <a:rPr lang="en-US" b="0" i="0" dirty="0">
                <a:solidFill>
                  <a:srgbClr val="1F2328"/>
                </a:solidFill>
                <a:effectLst/>
                <a:latin typeface="-apple-system"/>
              </a:rPr>
              <a:t>The Data set is of pretty big size (493.5 MB) and it contains many columns which were all explained below for clear understanding.</a:t>
            </a:r>
          </a:p>
          <a:p>
            <a:pPr algn="l">
              <a:buFont typeface="Arial" panose="020B0604020202020204" pitchFamily="34" charset="0"/>
              <a:buChar char="•"/>
            </a:pPr>
            <a:r>
              <a:rPr lang="en-US" b="0" i="0" dirty="0">
                <a:solidFill>
                  <a:srgbClr val="1F2328"/>
                </a:solidFill>
                <a:effectLst/>
                <a:latin typeface="-apple-system"/>
              </a:rPr>
              <a:t>Data shape (6362620 of Rows and 11 Columns)</a:t>
            </a:r>
          </a:p>
          <a:p>
            <a:endParaRPr lang="en-US" dirty="0"/>
          </a:p>
        </p:txBody>
      </p:sp>
    </p:spTree>
    <p:extLst>
      <p:ext uri="{BB962C8B-B14F-4D97-AF65-F5344CB8AC3E}">
        <p14:creationId xmlns:p14="http://schemas.microsoft.com/office/powerpoint/2010/main" val="92030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C4BA6A72-FFD1-C394-4C28-F1BCA45B9AB3}"/>
              </a:ext>
            </a:extLst>
          </p:cNvPr>
          <p:cNvPicPr>
            <a:picLocks noGrp="1" noChangeAspect="1"/>
          </p:cNvPicPr>
          <p:nvPr>
            <p:ph idx="1"/>
          </p:nvPr>
        </p:nvPicPr>
        <p:blipFill>
          <a:blip r:embed="rId2"/>
          <a:stretch>
            <a:fillRect/>
          </a:stretch>
        </p:blipFill>
        <p:spPr>
          <a:xfrm>
            <a:off x="1152939" y="675861"/>
            <a:ext cx="10084904" cy="4789902"/>
          </a:xfrm>
        </p:spPr>
      </p:pic>
    </p:spTree>
    <p:extLst>
      <p:ext uri="{BB962C8B-B14F-4D97-AF65-F5344CB8AC3E}">
        <p14:creationId xmlns:p14="http://schemas.microsoft.com/office/powerpoint/2010/main" val="70791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3C8C-00B9-7559-18A5-B4C1F428754C}"/>
              </a:ext>
            </a:extLst>
          </p:cNvPr>
          <p:cNvSpPr>
            <a:spLocks noGrp="1"/>
          </p:cNvSpPr>
          <p:nvPr>
            <p:ph type="title"/>
          </p:nvPr>
        </p:nvSpPr>
        <p:spPr/>
        <p:txBody>
          <a:bodyPr/>
          <a:lstStyle/>
          <a:p>
            <a:r>
              <a:rPr lang="en-US" dirty="0"/>
              <a:t>EDA &amp; visualizations</a:t>
            </a:r>
          </a:p>
        </p:txBody>
      </p:sp>
      <p:pic>
        <p:nvPicPr>
          <p:cNvPr id="5" name="Content Placeholder 4" descr="A diagram of different types of cash&#10;&#10;Description automatically generated with medium confidence">
            <a:extLst>
              <a:ext uri="{FF2B5EF4-FFF2-40B4-BE49-F238E27FC236}">
                <a16:creationId xmlns:a16="http://schemas.microsoft.com/office/drawing/2014/main" id="{F7015135-DDEF-93CC-F4C1-C6EE617B2E73}"/>
              </a:ext>
            </a:extLst>
          </p:cNvPr>
          <p:cNvPicPr>
            <a:picLocks noGrp="1" noChangeAspect="1"/>
          </p:cNvPicPr>
          <p:nvPr>
            <p:ph idx="1"/>
          </p:nvPr>
        </p:nvPicPr>
        <p:blipFill>
          <a:blip r:embed="rId2"/>
          <a:stretch>
            <a:fillRect/>
          </a:stretch>
        </p:blipFill>
        <p:spPr>
          <a:xfrm>
            <a:off x="1451579" y="1853754"/>
            <a:ext cx="9603275" cy="3612009"/>
          </a:xfrm>
        </p:spPr>
      </p:pic>
    </p:spTree>
    <p:extLst>
      <p:ext uri="{BB962C8B-B14F-4D97-AF65-F5344CB8AC3E}">
        <p14:creationId xmlns:p14="http://schemas.microsoft.com/office/powerpoint/2010/main" val="307784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0AF454BB-933E-4E81-A847-58BCF45F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8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4" name="Rectangle 23">
            <a:extLst>
              <a:ext uri="{FF2B5EF4-FFF2-40B4-BE49-F238E27FC236}">
                <a16:creationId xmlns:a16="http://schemas.microsoft.com/office/drawing/2014/main" id="{D829E10B-1994-4C44-8437-69AD008AA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64" y="778840"/>
            <a:ext cx="10561272" cy="525614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6" name="Rectangle 25">
            <a:extLst>
              <a:ext uri="{FF2B5EF4-FFF2-40B4-BE49-F238E27FC236}">
                <a16:creationId xmlns:a16="http://schemas.microsoft.com/office/drawing/2014/main" id="{44E998E8-FA8C-4025-B159-A1EF8B1D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660" y="1052332"/>
            <a:ext cx="10012680" cy="4709160"/>
          </a:xfrm>
          <a:prstGeom prst="rect">
            <a:avLst/>
          </a:prstGeom>
          <a:solidFill>
            <a:srgbClr val="FFFFFF"/>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9" name="Picture 8" descr="A graph of different types of money&#10;&#10;Description automatically generated">
            <a:extLst>
              <a:ext uri="{FF2B5EF4-FFF2-40B4-BE49-F238E27FC236}">
                <a16:creationId xmlns:a16="http://schemas.microsoft.com/office/drawing/2014/main" id="{2804F990-F897-1EE6-8676-E7D2651A2D8A}"/>
              </a:ext>
            </a:extLst>
          </p:cNvPr>
          <p:cNvPicPr>
            <a:picLocks noChangeAspect="1"/>
          </p:cNvPicPr>
          <p:nvPr/>
        </p:nvPicPr>
        <p:blipFill>
          <a:blip r:embed="rId3"/>
          <a:stretch>
            <a:fillRect/>
          </a:stretch>
        </p:blipFill>
        <p:spPr>
          <a:xfrm>
            <a:off x="1254250" y="1340189"/>
            <a:ext cx="3419349" cy="1897738"/>
          </a:xfrm>
          <a:prstGeom prst="rect">
            <a:avLst/>
          </a:prstGeom>
        </p:spPr>
      </p:pic>
      <p:pic>
        <p:nvPicPr>
          <p:cNvPr id="5" name="Content Placeholder 4" descr="A pie chart with text on it&#10;&#10;Description automatically generated">
            <a:extLst>
              <a:ext uri="{FF2B5EF4-FFF2-40B4-BE49-F238E27FC236}">
                <a16:creationId xmlns:a16="http://schemas.microsoft.com/office/drawing/2014/main" id="{7727B292-729A-DBBD-4139-E713EAF2A8DB}"/>
              </a:ext>
            </a:extLst>
          </p:cNvPr>
          <p:cNvPicPr>
            <a:picLocks noGrp="1" noChangeAspect="1"/>
          </p:cNvPicPr>
          <p:nvPr>
            <p:ph idx="1"/>
          </p:nvPr>
        </p:nvPicPr>
        <p:blipFill>
          <a:blip r:embed="rId4"/>
          <a:stretch>
            <a:fillRect/>
          </a:stretch>
        </p:blipFill>
        <p:spPr>
          <a:xfrm>
            <a:off x="1254250" y="3798047"/>
            <a:ext cx="3419856" cy="1453438"/>
          </a:xfrm>
          <a:prstGeom prst="rect">
            <a:avLst/>
          </a:prstGeom>
        </p:spPr>
      </p:pic>
      <p:pic>
        <p:nvPicPr>
          <p:cNvPr id="11" name="Picture 10" descr="A blue and orange circle with text&#10;&#10;Description automatically generated">
            <a:extLst>
              <a:ext uri="{FF2B5EF4-FFF2-40B4-BE49-F238E27FC236}">
                <a16:creationId xmlns:a16="http://schemas.microsoft.com/office/drawing/2014/main" id="{3E406058-9655-B0D9-A521-3B1670AC273E}"/>
              </a:ext>
            </a:extLst>
          </p:cNvPr>
          <p:cNvPicPr>
            <a:picLocks noChangeAspect="1"/>
          </p:cNvPicPr>
          <p:nvPr/>
        </p:nvPicPr>
        <p:blipFill>
          <a:blip r:embed="rId5"/>
          <a:stretch>
            <a:fillRect/>
          </a:stretch>
        </p:blipFill>
        <p:spPr>
          <a:xfrm>
            <a:off x="5493644" y="1216922"/>
            <a:ext cx="4709653" cy="4379976"/>
          </a:xfrm>
          <a:prstGeom prst="rect">
            <a:avLst/>
          </a:prstGeom>
        </p:spPr>
      </p:pic>
    </p:spTree>
    <p:extLst>
      <p:ext uri="{BB962C8B-B14F-4D97-AF65-F5344CB8AC3E}">
        <p14:creationId xmlns:p14="http://schemas.microsoft.com/office/powerpoint/2010/main" val="200601011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6" name="Picture 75">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7" name="Straight Connector 76">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78B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graph&#10;&#10;Description automatically generated with medium confidence">
            <a:extLst>
              <a:ext uri="{FF2B5EF4-FFF2-40B4-BE49-F238E27FC236}">
                <a16:creationId xmlns:a16="http://schemas.microsoft.com/office/drawing/2014/main" id="{5024400E-FAD2-E509-B83F-E3D38D3AF95A}"/>
              </a:ext>
            </a:extLst>
          </p:cNvPr>
          <p:cNvPicPr>
            <a:picLocks noGrp="1" noChangeAspect="1"/>
          </p:cNvPicPr>
          <p:nvPr>
            <p:ph idx="1"/>
          </p:nvPr>
        </p:nvPicPr>
        <p:blipFill>
          <a:blip r:embed="rId3"/>
          <a:stretch>
            <a:fillRect/>
          </a:stretch>
        </p:blipFill>
        <p:spPr>
          <a:xfrm>
            <a:off x="2116666" y="643467"/>
            <a:ext cx="7958668" cy="5571066"/>
          </a:xfrm>
          <a:prstGeom prst="rect">
            <a:avLst/>
          </a:prstGeom>
        </p:spPr>
      </p:pic>
    </p:spTree>
    <p:extLst>
      <p:ext uri="{BB962C8B-B14F-4D97-AF65-F5344CB8AC3E}">
        <p14:creationId xmlns:p14="http://schemas.microsoft.com/office/powerpoint/2010/main" val="2915434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E41C19B-E33F-CBA1-1368-DA3D89CCF1E0}"/>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dirty="0"/>
              <a:t>Models and evaluation</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New Analytics Query">
            <a:extLst>
              <a:ext uri="{FF2B5EF4-FFF2-40B4-BE49-F238E27FC236}">
                <a16:creationId xmlns:a16="http://schemas.microsoft.com/office/drawing/2014/main" id="{5F1E208A-C82D-8976-DDF2-F6C9BF1F6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6311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{99A74F76-9F6F-E840-BAED-67418F6A7683}tf10001119</Template>
  <TotalTime>318</TotalTime>
  <Words>743</Words>
  <Application>Microsoft Macintosh PowerPoint</Application>
  <PresentationFormat>Widescreen</PresentationFormat>
  <Paragraphs>44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Gill Sans MT</vt:lpstr>
      <vt:lpstr>Helvetica Neue</vt:lpstr>
      <vt:lpstr>inherit</vt:lpstr>
      <vt:lpstr>Gallery</vt:lpstr>
      <vt:lpstr>Fraud Detection in Financial Transactions, an Anomaly Detection Approach</vt:lpstr>
      <vt:lpstr>background</vt:lpstr>
      <vt:lpstr>Research questions</vt:lpstr>
      <vt:lpstr>Data</vt:lpstr>
      <vt:lpstr>PowerPoint Presentation</vt:lpstr>
      <vt:lpstr>EDA &amp; visualizations</vt:lpstr>
      <vt:lpstr>PowerPoint Presentation</vt:lpstr>
      <vt:lpstr>PowerPoint Presentation</vt:lpstr>
      <vt:lpstr>Models and evaluation</vt:lpstr>
      <vt:lpstr>Logistic regression</vt:lpstr>
      <vt:lpstr>Random forest classifier</vt:lpstr>
      <vt:lpstr>svm</vt:lpstr>
      <vt:lpstr>Over Sampling and Under Sampling</vt:lpstr>
      <vt:lpstr>Logistic regression with smote</vt:lpstr>
      <vt:lpstr>K - Nearest Neighbor</vt:lpstr>
      <vt:lpstr>Hyper parameter tuning</vt:lpstr>
      <vt:lpstr>Results and comparision</vt:lpstr>
      <vt:lpstr>PowerPoint Presentation</vt:lpstr>
      <vt:lpstr>PowerPoint Presentation</vt:lpstr>
      <vt:lpstr>Conclusion</vt:lpstr>
      <vt:lpstr>Feature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in Financial Transactions, an Anomaly Detection Approach</dc:title>
  <dc:creator>Durgavenkataphanindrakumar Mulamreddy</dc:creator>
  <cp:lastModifiedBy>Durgavenkataphanindrakumar Mulamreddy</cp:lastModifiedBy>
  <cp:revision>6</cp:revision>
  <dcterms:created xsi:type="dcterms:W3CDTF">2023-11-30T03:28:46Z</dcterms:created>
  <dcterms:modified xsi:type="dcterms:W3CDTF">2023-12-17T19:08:57Z</dcterms:modified>
</cp:coreProperties>
</file>