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1" r:id="rId12"/>
    <p:sldId id="267" r:id="rId13"/>
    <p:sldId id="270" r:id="rId14"/>
    <p:sldId id="268" r:id="rId15"/>
    <p:sldId id="269"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0955-6AB1-47B3-9CC6-0210FC336558}">
          <p14:sldIdLst>
            <p14:sldId id="256"/>
            <p14:sldId id="257"/>
            <p14:sldId id="258"/>
            <p14:sldId id="259"/>
            <p14:sldId id="260"/>
            <p14:sldId id="261"/>
            <p14:sldId id="262"/>
            <p14:sldId id="263"/>
            <p14:sldId id="264"/>
            <p14:sldId id="265"/>
            <p14:sldId id="271"/>
            <p14:sldId id="267"/>
            <p14:sldId id="270"/>
            <p14:sldId id="268"/>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2" autoAdjust="0"/>
    <p:restoredTop sz="93032" autoAdjust="0"/>
  </p:normalViewPr>
  <p:slideViewPr>
    <p:cSldViewPr snapToGrid="0" snapToObjects="1">
      <p:cViewPr>
        <p:scale>
          <a:sx n="100" d="100"/>
          <a:sy n="100" d="100"/>
        </p:scale>
        <p:origin x="398" y="27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C84A6-7824-4352-9867-1238CF18AABB}"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DFD6F-5522-4D3A-81E9-4B1D4A113F20}" type="slidenum">
              <a:rPr lang="en-US" smtClean="0"/>
              <a:t>‹#›</a:t>
            </a:fld>
            <a:endParaRPr lang="en-US"/>
          </a:p>
        </p:txBody>
      </p:sp>
    </p:spTree>
    <p:extLst>
      <p:ext uri="{BB962C8B-B14F-4D97-AF65-F5344CB8AC3E}">
        <p14:creationId xmlns:p14="http://schemas.microsoft.com/office/powerpoint/2010/main" val="169323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2DFD6F-5522-4D3A-81E9-4B1D4A113F20}" type="slidenum">
              <a:rPr lang="en-US" smtClean="0"/>
              <a:t>2</a:t>
            </a:fld>
            <a:endParaRPr lang="en-US"/>
          </a:p>
        </p:txBody>
      </p:sp>
    </p:spTree>
    <p:extLst>
      <p:ext uri="{BB962C8B-B14F-4D97-AF65-F5344CB8AC3E}">
        <p14:creationId xmlns:p14="http://schemas.microsoft.com/office/powerpoint/2010/main" val="131480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 the datasets,  we looked missing values and </a:t>
            </a:r>
            <a:r>
              <a:rPr lang="en-US" dirty="0" err="1"/>
              <a:t>dulipate</a:t>
            </a:r>
            <a:r>
              <a:rPr lang="en-US" dirty="0"/>
              <a:t> values, we parsed through the data which I didn’t find which shows the data is authentic and complete.</a:t>
            </a:r>
          </a:p>
        </p:txBody>
      </p:sp>
      <p:sp>
        <p:nvSpPr>
          <p:cNvPr id="4" name="Slide Number Placeholder 3"/>
          <p:cNvSpPr>
            <a:spLocks noGrp="1"/>
          </p:cNvSpPr>
          <p:nvPr>
            <p:ph type="sldNum" sz="quarter" idx="5"/>
          </p:nvPr>
        </p:nvSpPr>
        <p:spPr/>
        <p:txBody>
          <a:bodyPr/>
          <a:lstStyle/>
          <a:p>
            <a:fld id="{412DFD6F-5522-4D3A-81E9-4B1D4A113F20}" type="slidenum">
              <a:rPr lang="en-US" smtClean="0"/>
              <a:t>4</a:t>
            </a:fld>
            <a:endParaRPr lang="en-US"/>
          </a:p>
        </p:txBody>
      </p:sp>
    </p:spTree>
    <p:extLst>
      <p:ext uri="{BB962C8B-B14F-4D97-AF65-F5344CB8AC3E}">
        <p14:creationId xmlns:p14="http://schemas.microsoft.com/office/powerpoint/2010/main" val="401850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for the outliers and found many outliers, and we used one of the methods called interquartile range to detect and remove the outliers in the data, here is the one of the examples of the outliers in one of the columns, so after the data is refined for analysis.</a:t>
            </a:r>
          </a:p>
        </p:txBody>
      </p:sp>
      <p:sp>
        <p:nvSpPr>
          <p:cNvPr id="4" name="Slide Number Placeholder 3"/>
          <p:cNvSpPr>
            <a:spLocks noGrp="1"/>
          </p:cNvSpPr>
          <p:nvPr>
            <p:ph type="sldNum" sz="quarter" idx="5"/>
          </p:nvPr>
        </p:nvSpPr>
        <p:spPr/>
        <p:txBody>
          <a:bodyPr/>
          <a:lstStyle/>
          <a:p>
            <a:fld id="{412DFD6F-5522-4D3A-81E9-4B1D4A113F20}" type="slidenum">
              <a:rPr lang="en-US" smtClean="0"/>
              <a:t>5</a:t>
            </a:fld>
            <a:endParaRPr lang="en-US"/>
          </a:p>
        </p:txBody>
      </p:sp>
    </p:spTree>
    <p:extLst>
      <p:ext uri="{BB962C8B-B14F-4D97-AF65-F5344CB8AC3E}">
        <p14:creationId xmlns:p14="http://schemas.microsoft.com/office/powerpoint/2010/main" val="357235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of the data being very </a:t>
            </a:r>
            <a:r>
              <a:rPr lang="en-US" dirty="0" err="1"/>
              <a:t>insifincant</a:t>
            </a:r>
            <a:r>
              <a:rPr lang="en-US" dirty="0"/>
              <a:t> so I had convert the  problem into classification model rather than regression.</a:t>
            </a:r>
          </a:p>
          <a:p>
            <a:endParaRPr lang="en-US" dirty="0"/>
          </a:p>
          <a:p>
            <a:r>
              <a:rPr lang="en-US" dirty="0"/>
              <a:t>So, the next graph represents the three different </a:t>
            </a:r>
            <a:r>
              <a:rPr lang="en-US" dirty="0" err="1"/>
              <a:t>catorgories</a:t>
            </a:r>
            <a:r>
              <a:rPr lang="en-US" dirty="0"/>
              <a:t> where is type 60 </a:t>
            </a:r>
            <a:r>
              <a:rPr lang="en-US" dirty="0" err="1"/>
              <a:t>haas</a:t>
            </a:r>
            <a:r>
              <a:rPr lang="en-US" dirty="0"/>
              <a:t> the highest number of trees.</a:t>
            </a:r>
          </a:p>
          <a:p>
            <a:endParaRPr lang="en-US" dirty="0"/>
          </a:p>
        </p:txBody>
      </p:sp>
      <p:sp>
        <p:nvSpPr>
          <p:cNvPr id="4" name="Slide Number Placeholder 3"/>
          <p:cNvSpPr>
            <a:spLocks noGrp="1"/>
          </p:cNvSpPr>
          <p:nvPr>
            <p:ph type="sldNum" sz="quarter" idx="5"/>
          </p:nvPr>
        </p:nvSpPr>
        <p:spPr/>
        <p:txBody>
          <a:bodyPr/>
          <a:lstStyle/>
          <a:p>
            <a:fld id="{412DFD6F-5522-4D3A-81E9-4B1D4A113F20}" type="slidenum">
              <a:rPr lang="en-US" smtClean="0"/>
              <a:t>6</a:t>
            </a:fld>
            <a:endParaRPr lang="en-US"/>
          </a:p>
        </p:txBody>
      </p:sp>
    </p:spTree>
    <p:extLst>
      <p:ext uri="{BB962C8B-B14F-4D97-AF65-F5344CB8AC3E}">
        <p14:creationId xmlns:p14="http://schemas.microsoft.com/office/powerpoint/2010/main" val="284101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Reducing the number of columns in the dataset while preserving essential variance- we are not affecting the original essence of the data.</a:t>
            </a:r>
          </a:p>
          <a:p>
            <a:endParaRPr lang="en-US" dirty="0"/>
          </a:p>
          <a:p>
            <a:r>
              <a:rPr lang="en-US" dirty="0"/>
              <a:t>One of the efficient  techniques for parameter optimization.</a:t>
            </a:r>
          </a:p>
          <a:p>
            <a:endParaRPr lang="en-US" dirty="0"/>
          </a:p>
          <a:p>
            <a:r>
              <a:rPr lang="en-US" dirty="0"/>
              <a:t>To quicker solutions, we have used </a:t>
            </a:r>
            <a:r>
              <a:rPr lang="en-US" dirty="0" err="1"/>
              <a:t>pca</a:t>
            </a:r>
            <a:r>
              <a:rPr lang="en-US" dirty="0"/>
              <a:t> and </a:t>
            </a:r>
            <a:r>
              <a:rPr lang="en-US" dirty="0" err="1"/>
              <a:t>gridsearch</a:t>
            </a:r>
            <a:r>
              <a:rPr lang="en-US" dirty="0"/>
              <a:t> together at once for all the models, for all the models we have used the same </a:t>
            </a:r>
            <a:r>
              <a:rPr lang="en-US" dirty="0" err="1"/>
              <a:t>gridsearch</a:t>
            </a:r>
            <a:r>
              <a:rPr lang="en-US" dirty="0"/>
              <a:t>. </a:t>
            </a:r>
          </a:p>
        </p:txBody>
      </p:sp>
      <p:sp>
        <p:nvSpPr>
          <p:cNvPr id="4" name="Slide Number Placeholder 3"/>
          <p:cNvSpPr>
            <a:spLocks noGrp="1"/>
          </p:cNvSpPr>
          <p:nvPr>
            <p:ph type="sldNum" sz="quarter" idx="5"/>
          </p:nvPr>
        </p:nvSpPr>
        <p:spPr/>
        <p:txBody>
          <a:bodyPr/>
          <a:lstStyle/>
          <a:p>
            <a:fld id="{412DFD6F-5522-4D3A-81E9-4B1D4A113F20}" type="slidenum">
              <a:rPr lang="en-US" smtClean="0"/>
              <a:t>7</a:t>
            </a:fld>
            <a:endParaRPr lang="en-US"/>
          </a:p>
        </p:txBody>
      </p:sp>
    </p:spTree>
    <p:extLst>
      <p:ext uri="{BB962C8B-B14F-4D97-AF65-F5344CB8AC3E}">
        <p14:creationId xmlns:p14="http://schemas.microsoft.com/office/powerpoint/2010/main" val="69722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12/17/2023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12/17/2023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12/17/2023</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12/17/2023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12/17/2023</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12/17/2023</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12/17/2023</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12/17/2023</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12/17/2023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9447642" TargetMode="External"/><Relationship Id="rId2" Type="http://schemas.openxmlformats.org/officeDocument/2006/relationships/hyperlink" Target="https://www.kaggle.com/datasets/manjilkarki/deepfake-and-real-images/data" TargetMode="External"/><Relationship Id="rId1" Type="http://schemas.openxmlformats.org/officeDocument/2006/relationships/slideLayout" Target="../slideLayouts/slideLayout2.xml"/><Relationship Id="rId6" Type="http://schemas.openxmlformats.org/officeDocument/2006/relationships/hyperlink" Target="https://arxiv.org/abs/2107.14480" TargetMode="External"/><Relationship Id="rId5" Type="http://schemas.openxmlformats.org/officeDocument/2006/relationships/hyperlink" Target="https://norma.ncirl.ie/5131/" TargetMode="External"/><Relationship Id="rId4" Type="http://schemas.openxmlformats.org/officeDocument/2006/relationships/hyperlink" Target="https://ieeexplore.ieee.org/document/1006312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anjilkarki/deepfake-and-real-image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865" y="1469231"/>
            <a:ext cx="7772400" cy="1102519"/>
          </a:xfrm>
        </p:spPr>
        <p:txBody>
          <a:bodyPr>
            <a:noAutofit/>
          </a:bodyPr>
          <a:lstStyle/>
          <a:p>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DEEP FAKE IMAGE DETECTION – REAL AND FAKE</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Subtitle 2"/>
          <p:cNvSpPr>
            <a:spLocks noGrp="1"/>
          </p:cNvSpPr>
          <p:nvPr>
            <p:ph type="subTitle" idx="1"/>
          </p:nvPr>
        </p:nvSpPr>
        <p:spPr>
          <a:xfrm>
            <a:off x="1576038" y="2854712"/>
            <a:ext cx="6222381" cy="542693"/>
          </a:xfrm>
        </p:spPr>
        <p:txBody>
          <a:bodyPr>
            <a:normAutofit fontScale="47500" lnSpcReduction="20000"/>
          </a:bodyPr>
          <a:lstStyle/>
          <a:p>
            <a:r>
              <a:rPr lang="en-US" dirty="0">
                <a:solidFill>
                  <a:srgbClr val="000000"/>
                </a:solidFill>
                <a:latin typeface="arial" panose="020B0604020202020204" pitchFamily="34" charset="0"/>
              </a:rPr>
              <a:t>(</a:t>
            </a:r>
            <a:r>
              <a:rPr lang="en-US" b="0" i="0" dirty="0">
                <a:solidFill>
                  <a:srgbClr val="000000"/>
                </a:solidFill>
                <a:effectLst/>
                <a:latin typeface="arial" panose="020B0604020202020204" pitchFamily="34" charset="0"/>
              </a:rPr>
              <a:t>DATA </a:t>
            </a:r>
            <a:r>
              <a:rPr lang="en-US" dirty="0">
                <a:solidFill>
                  <a:srgbClr val="000000"/>
                </a:solidFill>
                <a:latin typeface="arial" panose="020B0604020202020204" pitchFamily="34" charset="0"/>
              </a:rPr>
              <a:t>606</a:t>
            </a:r>
            <a:r>
              <a:rPr lang="en-US" b="0" i="0" dirty="0">
                <a:solidFill>
                  <a:srgbClr val="000000"/>
                </a:solidFill>
                <a:effectLst/>
                <a:latin typeface="arial" panose="020B0604020202020204" pitchFamily="34" charset="0"/>
              </a:rPr>
              <a:t>: Capstone Project)</a:t>
            </a:r>
          </a:p>
          <a:p>
            <a:r>
              <a:rPr lang="en-US" dirty="0">
                <a:solidFill>
                  <a:srgbClr val="000000"/>
                </a:solidFill>
                <a:latin typeface="arial" panose="020B0604020202020204" pitchFamily="34" charset="0"/>
              </a:rPr>
              <a:t>Professor – </a:t>
            </a:r>
            <a:r>
              <a:rPr lang="en-US" dirty="0" err="1">
                <a:solidFill>
                  <a:srgbClr val="000000"/>
                </a:solidFill>
                <a:latin typeface="arial" panose="020B0604020202020204" pitchFamily="34" charset="0"/>
              </a:rPr>
              <a:t>Chaojie</a:t>
            </a:r>
            <a:r>
              <a:rPr lang="en-US" dirty="0">
                <a:solidFill>
                  <a:srgbClr val="000000"/>
                </a:solidFill>
                <a:latin typeface="arial" panose="020B0604020202020204" pitchFamily="34" charset="0"/>
              </a:rPr>
              <a:t> Wang (Jay)</a:t>
            </a:r>
            <a:endParaRPr lang="en-US" dirty="0"/>
          </a:p>
        </p:txBody>
      </p:sp>
      <p:sp>
        <p:nvSpPr>
          <p:cNvPr id="4" name="Subtitle 2">
            <a:extLst>
              <a:ext uri="{FF2B5EF4-FFF2-40B4-BE49-F238E27FC236}">
                <a16:creationId xmlns:a16="http://schemas.microsoft.com/office/drawing/2014/main" id="{12B4A445-A4DF-648E-C887-300FEE2BBD69}"/>
              </a:ext>
            </a:extLst>
          </p:cNvPr>
          <p:cNvSpPr txBox="1">
            <a:spLocks/>
          </p:cNvSpPr>
          <p:nvPr/>
        </p:nvSpPr>
        <p:spPr>
          <a:xfrm>
            <a:off x="5575610" y="3709640"/>
            <a:ext cx="2657706" cy="7620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300" b="1" dirty="0">
                <a:solidFill>
                  <a:schemeClr val="tx1"/>
                </a:solidFill>
                <a:latin typeface="Times New Roman" panose="02020603050405020304" pitchFamily="18" charset="0"/>
                <a:cs typeface="Times New Roman" panose="02020603050405020304" pitchFamily="18" charset="0"/>
              </a:rPr>
              <a:t>Vishal Yadav Paspula ( II69388)</a:t>
            </a: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DAB9-D987-23BC-3395-3E091DDFF3D4}"/>
              </a:ext>
            </a:extLst>
          </p:cNvPr>
          <p:cNvSpPr>
            <a:spLocks noGrp="1"/>
          </p:cNvSpPr>
          <p:nvPr>
            <p:ph type="title"/>
          </p:nvPr>
        </p:nvSpPr>
        <p:spPr/>
        <p:txBody>
          <a:bodyPr>
            <a:normAutofit/>
          </a:bodyPr>
          <a:lstStyle/>
          <a:p>
            <a:pPr algn="l"/>
            <a:r>
              <a:rPr lang="en-GB" sz="2700" b="1" dirty="0">
                <a:latin typeface="Times New Roman" panose="02020603050405020304" pitchFamily="18" charset="0"/>
                <a:cs typeface="Times New Roman" panose="02020603050405020304" pitchFamily="18" charset="0"/>
              </a:rPr>
              <a:t>USER INTERFACE DEVELOPMENT</a:t>
            </a:r>
            <a:endParaRPr lang="en-US"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C132F1-3CE4-D969-BD1C-38B8358CF5D8}"/>
              </a:ext>
            </a:extLst>
          </p:cNvPr>
          <p:cNvSpPr>
            <a:spLocks noGrp="1"/>
          </p:cNvSpPr>
          <p:nvPr>
            <p:ph idx="1"/>
          </p:nvPr>
        </p:nvSpPr>
        <p:spPr/>
        <p:txBody>
          <a:bodyPr>
            <a:normAutofit fontScale="92500" lnSpcReduction="10000"/>
          </a:bodyP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Flask Application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Flask app, app.py, serves as the backend for the web interface. It manages requests and responses, enabling users to upload images for manipulation detection.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Integration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trained deep learning model is integrated into the Flask application, allowing real time analysis of the images that we had uploaded.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Image Processing and Prediction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When a user uploads an image, the Flask application processes it and feeds it to the model for prediction. The image is converted to an array and then evaluated by the model to determine if it's real or manipulated.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177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BA02C0-E3A9-000A-E2CB-8F93E9D13294}"/>
              </a:ext>
            </a:extLst>
          </p:cNvPr>
          <p:cNvPicPr>
            <a:picLocks noChangeAspect="1"/>
          </p:cNvPicPr>
          <p:nvPr/>
        </p:nvPicPr>
        <p:blipFill>
          <a:blip r:embed="rId2"/>
          <a:stretch>
            <a:fillRect/>
          </a:stretch>
        </p:blipFill>
        <p:spPr>
          <a:xfrm>
            <a:off x="1044400" y="1763894"/>
            <a:ext cx="3207560" cy="1200286"/>
          </a:xfrm>
          <a:prstGeom prst="rect">
            <a:avLst/>
          </a:prstGeom>
        </p:spPr>
      </p:pic>
      <p:pic>
        <p:nvPicPr>
          <p:cNvPr id="12" name="Picture 11">
            <a:extLst>
              <a:ext uri="{FF2B5EF4-FFF2-40B4-BE49-F238E27FC236}">
                <a16:creationId xmlns:a16="http://schemas.microsoft.com/office/drawing/2014/main" id="{FF56C54D-E05E-C4EF-255F-A8A4F808DCDF}"/>
              </a:ext>
            </a:extLst>
          </p:cNvPr>
          <p:cNvPicPr>
            <a:picLocks noChangeAspect="1"/>
          </p:cNvPicPr>
          <p:nvPr/>
        </p:nvPicPr>
        <p:blipFill>
          <a:blip r:embed="rId3"/>
          <a:stretch>
            <a:fillRect/>
          </a:stretch>
        </p:blipFill>
        <p:spPr>
          <a:xfrm>
            <a:off x="5661045" y="1188720"/>
            <a:ext cx="3024817" cy="2941321"/>
          </a:xfrm>
          <a:prstGeom prst="rect">
            <a:avLst/>
          </a:prstGeom>
        </p:spPr>
      </p:pic>
    </p:spTree>
    <p:extLst>
      <p:ext uri="{BB962C8B-B14F-4D97-AF65-F5344CB8AC3E}">
        <p14:creationId xmlns:p14="http://schemas.microsoft.com/office/powerpoint/2010/main" val="341125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AD9E-28B3-5006-F769-9A2C2886FDEF}"/>
              </a:ext>
            </a:extLst>
          </p:cNvPr>
          <p:cNvSpPr>
            <a:spLocks noGrp="1"/>
          </p:cNvSpPr>
          <p:nvPr>
            <p:ph type="title"/>
          </p:nvPr>
        </p:nvSpPr>
        <p:spPr/>
        <p:txBody>
          <a:bodyPr>
            <a:normAutofit/>
          </a:bodyPr>
          <a:lstStyle/>
          <a:p>
            <a:pPr algn="l"/>
            <a:r>
              <a:rPr lang="en-US" sz="2700" b="1" dirty="0">
                <a:latin typeface="Tahoma" panose="020B0604030504040204" pitchFamily="34" charset="0"/>
                <a:ea typeface="Tahoma" panose="020B0604030504040204" pitchFamily="34" charset="0"/>
                <a:cs typeface="Tahoma" panose="020B0604030504040204" pitchFamily="34" charset="0"/>
              </a:rPr>
              <a:t>CONCLUSION </a:t>
            </a:r>
          </a:p>
        </p:txBody>
      </p:sp>
      <p:sp>
        <p:nvSpPr>
          <p:cNvPr id="3" name="Content Placeholder 2">
            <a:extLst>
              <a:ext uri="{FF2B5EF4-FFF2-40B4-BE49-F238E27FC236}">
                <a16:creationId xmlns:a16="http://schemas.microsoft.com/office/drawing/2014/main" id="{B94C6E25-D5E6-DEE1-14D1-845087483841}"/>
              </a:ext>
            </a:extLst>
          </p:cNvPr>
          <p:cNvSpPr>
            <a:spLocks noGrp="1"/>
          </p:cNvSpPr>
          <p:nvPr>
            <p:ph idx="1"/>
          </p:nvPr>
        </p:nvSpPr>
        <p:spPr>
          <a:xfrm>
            <a:off x="457200" y="1610179"/>
            <a:ext cx="8229600" cy="3214582"/>
          </a:xfrm>
        </p:spPr>
        <p:txBody>
          <a:bodyPr>
            <a:normAutofit/>
          </a:bodyPr>
          <a:lstStyle/>
          <a:p>
            <a:r>
              <a:rPr lang="en-US" sz="1800" b="0" i="0" u="none" strike="noStrike" baseline="0" dirty="0">
                <a:solidFill>
                  <a:srgbClr val="000000"/>
                </a:solidFill>
                <a:latin typeface="Times New Roman" panose="02020603050405020304" pitchFamily="18" charset="0"/>
              </a:rPr>
              <a:t>The study successfully implemented a deep learning model to differentiate between real and manipulated images.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Our model, based on advanced neural network architectures, demonstrated a significant capability in identifying features indicative of image manipulations.</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Through rigorous training and evaluation, using a dataset comprising both real and manipulated human face images, the model achieved 81% accuracy. </a:t>
            </a:r>
          </a:p>
          <a:p>
            <a:endParaRPr lang="en-US" dirty="0"/>
          </a:p>
        </p:txBody>
      </p:sp>
    </p:spTree>
    <p:extLst>
      <p:ext uri="{BB962C8B-B14F-4D97-AF65-F5344CB8AC3E}">
        <p14:creationId xmlns:p14="http://schemas.microsoft.com/office/powerpoint/2010/main" val="96078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EDF8-6BB5-7876-F873-F4FD7ACD8CA3}"/>
              </a:ext>
            </a:extLst>
          </p:cNvPr>
          <p:cNvSpPr>
            <a:spLocks noGrp="1"/>
          </p:cNvSpPr>
          <p:nvPr>
            <p:ph type="title"/>
          </p:nvPr>
        </p:nvSpPr>
        <p:spPr/>
        <p:txBody>
          <a:bodyPr>
            <a:normAutofit/>
          </a:bodyPr>
          <a:lstStyle/>
          <a:p>
            <a:r>
              <a:rPr lang="en-US" sz="2700" b="1" dirty="0">
                <a:latin typeface="Tahoma" panose="020B0604030504040204" pitchFamily="34" charset="0"/>
                <a:ea typeface="Tahoma" panose="020B0604030504040204" pitchFamily="34" charset="0"/>
                <a:cs typeface="Tahoma" panose="020B0604030504040204" pitchFamily="34" charset="0"/>
              </a:rPr>
              <a:t>FUTURE WORK</a:t>
            </a:r>
          </a:p>
        </p:txBody>
      </p:sp>
      <p:sp>
        <p:nvSpPr>
          <p:cNvPr id="3" name="Content Placeholder 2">
            <a:extLst>
              <a:ext uri="{FF2B5EF4-FFF2-40B4-BE49-F238E27FC236}">
                <a16:creationId xmlns:a16="http://schemas.microsoft.com/office/drawing/2014/main" id="{E990BAAD-F72D-2659-AA25-797402E1DDB6}"/>
              </a:ext>
            </a:extLst>
          </p:cNvPr>
          <p:cNvSpPr>
            <a:spLocks noGrp="1"/>
          </p:cNvSpPr>
          <p:nvPr>
            <p:ph idx="1"/>
          </p:nvPr>
        </p:nvSpPr>
        <p:spPr/>
        <p:txBody>
          <a:bodyPr>
            <a:normAutofit fontScale="85000" lnSpcReduction="10000"/>
          </a:bodyP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Dataset Expansion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Incorporating a more diverse and larger dataset, possibly including images with varying degrees of manipulation and from different sources, can further validate and improve the model's robustness.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Enhancement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Exploring other deep learning architectures, such as Generative Adversarial Networks (GANs), could offer insights into more sophisticated manipulation detection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Real-world Application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Testing the model in real-world scenarios, such as social media platforms or digital newsrooms, can provide practical insights and highlight areas for improvement.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150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87E1-1CC7-5D16-E3F2-78CB8C0215FF}"/>
              </a:ext>
            </a:extLst>
          </p:cNvPr>
          <p:cNvSpPr>
            <a:spLocks noGrp="1"/>
          </p:cNvSpPr>
          <p:nvPr>
            <p:ph type="title"/>
          </p:nvPr>
        </p:nvSpPr>
        <p:spPr>
          <a:xfrm>
            <a:off x="405161" y="643171"/>
            <a:ext cx="8229600" cy="644065"/>
          </a:xfrm>
        </p:spPr>
        <p:txBody>
          <a:bodyPr>
            <a:normAutofit/>
          </a:bodyPr>
          <a:lstStyle/>
          <a:p>
            <a:pPr algn="l"/>
            <a:r>
              <a:rPr lang="en-GB" sz="2600" b="1" dirty="0">
                <a:latin typeface="Times New Roman" panose="02020603050405020304" pitchFamily="18" charset="0"/>
                <a:cs typeface="Times New Roman" panose="02020603050405020304" pitchFamily="18" charset="0"/>
              </a:rPr>
              <a:t>References</a:t>
            </a:r>
            <a:endParaRPr lang="en-US"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E792AD-DC2B-39E1-2FE6-EF22B6EADDAC}"/>
              </a:ext>
            </a:extLst>
          </p:cNvPr>
          <p:cNvSpPr>
            <a:spLocks noGrp="1"/>
          </p:cNvSpPr>
          <p:nvPr>
            <p:ph idx="1"/>
          </p:nvPr>
        </p:nvSpPr>
        <p:spPr>
          <a:xfrm>
            <a:off x="405160" y="1182029"/>
            <a:ext cx="8158977" cy="3687337"/>
          </a:xfrm>
        </p:spPr>
        <p:txBody>
          <a:bodyPr>
            <a:normAutofit fontScale="70000" lnSpcReduction="20000"/>
          </a:bodyPr>
          <a:lstStyle/>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Deepfake and real images. (2022, February 3). Kaggle.</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https://www.kaggle.com/datasets/manjilkarki/deepfake-and-real-images/data</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Deepfakes creation and detection using deep learning. (2021, May 26). IEEE Conference Publication | IEEE Xplore. </a:t>
            </a:r>
            <a:r>
              <a:rPr lang="en-US" sz="1800" u="sng" dirty="0">
                <a:solidFill>
                  <a:srgbClr val="0563C1"/>
                </a:solidFill>
                <a:effectLst/>
                <a:latin typeface="Times New Roman" panose="02020603050405020304" pitchFamily="18" charset="0"/>
                <a:ea typeface="Calibri" panose="020F0502020204030204" pitchFamily="34" charset="0"/>
                <a:hlinkClick r:id="rId3"/>
              </a:rPr>
              <a:t>https://ieeexplore.ieee.org/abstract/document/9447642</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Deepfake face detection using Deep </a:t>
            </a:r>
            <a:r>
              <a:rPr lang="en-US" sz="1800" dirty="0" err="1">
                <a:effectLst/>
                <a:latin typeface="Times New Roman" panose="02020603050405020304" pitchFamily="18" charset="0"/>
                <a:ea typeface="Calibri" panose="020F0502020204030204" pitchFamily="34" charset="0"/>
              </a:rPr>
              <a:t>InceptionNet</a:t>
            </a:r>
            <a:r>
              <a:rPr lang="en-US" sz="1800" dirty="0">
                <a:effectLst/>
                <a:latin typeface="Times New Roman" panose="02020603050405020304" pitchFamily="18" charset="0"/>
                <a:ea typeface="Calibri" panose="020F0502020204030204" pitchFamily="34" charset="0"/>
              </a:rPr>
              <a:t> learning algorithm. (2023, February 18). IEEE Conference Publication | IEEE Xplore. </a:t>
            </a:r>
            <a:r>
              <a:rPr lang="en-US" sz="1800" u="sng" dirty="0">
                <a:solidFill>
                  <a:srgbClr val="0563C1"/>
                </a:solidFill>
                <a:effectLst/>
                <a:latin typeface="Times New Roman" panose="02020603050405020304" pitchFamily="18" charset="0"/>
                <a:ea typeface="Calibri" panose="020F0502020204030204" pitchFamily="34" charset="0"/>
                <a:hlinkClick r:id="rId4"/>
              </a:rPr>
              <a:t>https://ieeexplore.ieee.org/document/10063128</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Deepfake Detection using Deep Neural Networks  - NORMA@NCI Library. (n.d.). </a:t>
            </a:r>
            <a:r>
              <a:rPr lang="en-US" sz="1800" u="sng" dirty="0">
                <a:solidFill>
                  <a:srgbClr val="0563C1"/>
                </a:solidFill>
                <a:effectLst/>
                <a:latin typeface="Times New Roman" panose="02020603050405020304" pitchFamily="18" charset="0"/>
                <a:ea typeface="Calibri" panose="020F0502020204030204" pitchFamily="34" charset="0"/>
                <a:hlinkClick r:id="rId5"/>
              </a:rPr>
              <a:t>https://norma.ncirl.ie/5131/</a:t>
            </a:r>
            <a:endParaRPr lang="en-US" sz="1800" dirty="0">
              <a:effectLst/>
              <a:latin typeface="Times New Roman" panose="02020603050405020304" pitchFamily="18" charset="0"/>
              <a:ea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Le, T. (2021, July 30). </a:t>
            </a:r>
            <a:r>
              <a:rPr lang="en-US" sz="1800" dirty="0" err="1">
                <a:effectLst/>
                <a:latin typeface="Times New Roman" panose="02020603050405020304" pitchFamily="18" charset="0"/>
                <a:ea typeface="Calibri" panose="020F0502020204030204" pitchFamily="34" charset="0"/>
              </a:rPr>
              <a:t>OpenForensics</a:t>
            </a:r>
            <a:r>
              <a:rPr lang="en-US" sz="1800" dirty="0">
                <a:effectLst/>
                <a:latin typeface="Times New Roman" panose="02020603050405020304" pitchFamily="18" charset="0"/>
                <a:ea typeface="Calibri" panose="020F0502020204030204" pitchFamily="34" charset="0"/>
              </a:rPr>
              <a:t>: Large-Scale Challenging Dataset For Multi-Face Forgery Detection And Segmentation In-The-Wild. arXiv.org. </a:t>
            </a:r>
            <a:r>
              <a:rPr lang="en-US" sz="1800" u="sng" dirty="0">
                <a:solidFill>
                  <a:srgbClr val="0563C1"/>
                </a:solidFill>
                <a:effectLst/>
                <a:latin typeface="Times New Roman" panose="02020603050405020304" pitchFamily="18" charset="0"/>
                <a:ea typeface="Calibri" panose="020F0502020204030204" pitchFamily="34" charset="0"/>
                <a:hlinkClick r:id="rId6"/>
              </a:rPr>
              <a:t>https://arxiv.org/abs/2107.14480</a:t>
            </a:r>
            <a:endParaRPr lang="en-US" sz="1800" dirty="0">
              <a:effectLst/>
              <a:latin typeface="Times New Roman" panose="02020603050405020304" pitchFamily="18" charset="0"/>
              <a:ea typeface="Times New Roman" panose="02020603050405020304" pitchFamily="18" charset="0"/>
            </a:endParaRPr>
          </a:p>
          <a:p>
            <a:pPr marL="0" indent="0">
              <a:lnSpc>
                <a:spcPct val="96000"/>
              </a:lnSpc>
              <a:buNone/>
            </a:pPr>
            <a:endParaRPr lang="en-US" dirty="0"/>
          </a:p>
        </p:txBody>
      </p:sp>
    </p:spTree>
    <p:extLst>
      <p:ext uri="{BB962C8B-B14F-4D97-AF65-F5344CB8AC3E}">
        <p14:creationId xmlns:p14="http://schemas.microsoft.com/office/powerpoint/2010/main" val="1271301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BF7-8B17-848A-486A-2D3D141C7BCD}"/>
              </a:ext>
            </a:extLst>
          </p:cNvPr>
          <p:cNvSpPr>
            <a:spLocks noGrp="1"/>
          </p:cNvSpPr>
          <p:nvPr>
            <p:ph type="title"/>
          </p:nvPr>
        </p:nvSpPr>
        <p:spPr>
          <a:xfrm>
            <a:off x="583581" y="2382762"/>
            <a:ext cx="8229600" cy="644065"/>
          </a:xfrm>
        </p:spPr>
        <p:txBody>
          <a:bodyPr>
            <a:normAutofit fontScale="90000"/>
          </a:bodyPr>
          <a:lstStyle/>
          <a:p>
            <a:r>
              <a:rPr lang="en-US" dirty="0"/>
              <a:t>THANK YOU</a:t>
            </a:r>
          </a:p>
        </p:txBody>
      </p:sp>
    </p:spTree>
    <p:extLst>
      <p:ext uri="{BB962C8B-B14F-4D97-AF65-F5344CB8AC3E}">
        <p14:creationId xmlns:p14="http://schemas.microsoft.com/office/powerpoint/2010/main" val="344874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A209-E359-36C4-8F58-D0CA75FD5A25}"/>
              </a:ext>
            </a:extLst>
          </p:cNvPr>
          <p:cNvSpPr>
            <a:spLocks noGrp="1"/>
          </p:cNvSpPr>
          <p:nvPr>
            <p:ph type="title"/>
          </p:nvPr>
        </p:nvSpPr>
        <p:spPr/>
        <p:txBody>
          <a:bodyPr>
            <a:normAutofit/>
          </a:bodyPr>
          <a:lstStyle/>
          <a:p>
            <a:pPr algn="l"/>
            <a:r>
              <a:rPr lang="en-GB" sz="2400" b="1" dirty="0">
                <a:latin typeface="Times New Roman" panose="02020603050405020304" pitchFamily="18" charset="0"/>
                <a:cs typeface="Times New Roman" panose="02020603050405020304" pitchFamily="18" charset="0"/>
              </a:rPr>
              <a:t>AGENDA</a:t>
            </a:r>
            <a:endParaRPr lang="en-US" sz="2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7A5279A-9808-F643-DCD0-360B798D35E8}"/>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Our project focuses </a:t>
            </a:r>
            <a:r>
              <a:rPr lang="en-US" sz="1800" dirty="0">
                <a:solidFill>
                  <a:srgbClr val="000000"/>
                </a:solidFill>
                <a:latin typeface="Times New Roman" panose="02020603050405020304" pitchFamily="18" charset="0"/>
              </a:rPr>
              <a:t>on u</a:t>
            </a:r>
            <a:r>
              <a:rPr lang="en-US" sz="1800" b="0" i="0" u="none" strike="noStrike" baseline="0" dirty="0">
                <a:solidFill>
                  <a:srgbClr val="000000"/>
                </a:solidFill>
                <a:latin typeface="Times New Roman" panose="02020603050405020304" pitchFamily="18" charset="0"/>
              </a:rPr>
              <a:t>tilizing a curated dataset comprised of 256x256 pixel human facial images, </a:t>
            </a:r>
            <a:r>
              <a:rPr lang="en-US" sz="1800" dirty="0">
                <a:solidFill>
                  <a:srgbClr val="000000"/>
                </a:solidFill>
                <a:latin typeface="Times New Roman" panose="02020603050405020304" pitchFamily="18" charset="0"/>
              </a:rPr>
              <a:t>address pivotal research questions in the space of digital image authentication.</a:t>
            </a:r>
          </a:p>
          <a:p>
            <a:r>
              <a:rPr lang="en-US" sz="1800" b="0" i="0" u="none" strike="noStrike" baseline="0" dirty="0">
                <a:solidFill>
                  <a:srgbClr val="000000"/>
                </a:solidFill>
                <a:latin typeface="Times New Roman" panose="02020603050405020304" pitchFamily="18" charset="0"/>
              </a:rPr>
              <a:t>Our methodology centers on the deployment of advanced convolutional neural networks (CNNs), to recognize subtle discrepancies between authentic and doctored images.</a:t>
            </a:r>
            <a:endParaRPr lang="en-US" sz="180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Preliminary results, obtained from meticulous data preprocessing and model training, indicate a promising direction in using deep learning for the detection of manipulated images.</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2734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775E-8A6C-2C39-D0E3-65A25FB4F4E8}"/>
              </a:ext>
            </a:extLst>
          </p:cNvPr>
          <p:cNvSpPr>
            <a:spLocks noGrp="1"/>
          </p:cNvSpPr>
          <p:nvPr>
            <p:ph type="title"/>
          </p:nvPr>
        </p:nvSpPr>
        <p:spPr/>
        <p:txBody>
          <a:bodyPr>
            <a:normAutofit/>
          </a:bodyPr>
          <a:lstStyle/>
          <a:p>
            <a:pPr algn="l"/>
            <a:r>
              <a:rPr lang="en-GB" sz="2600" b="1" dirty="0">
                <a:latin typeface="Times New Roman" panose="02020603050405020304" pitchFamily="18" charset="0"/>
                <a:cs typeface="Times New Roman" panose="02020603050405020304" pitchFamily="18" charset="0"/>
              </a:rPr>
              <a:t>DATASET</a:t>
            </a:r>
            <a:endParaRPr lang="en-US"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0E1EE2-6DB7-86EC-61DB-8B9E3BAC58B4}"/>
              </a:ext>
            </a:extLst>
          </p:cNvPr>
          <p:cNvSpPr>
            <a:spLocks noGrp="1"/>
          </p:cNvSpPr>
          <p:nvPr>
            <p:ph idx="1"/>
          </p:nvPr>
        </p:nvSpPr>
        <p:spPr>
          <a:xfrm>
            <a:off x="457201" y="1610180"/>
            <a:ext cx="7043854" cy="2976628"/>
          </a:xfrm>
        </p:spPr>
        <p:txBody>
          <a:bodyPr>
            <a:normAutofit/>
          </a:bodyPr>
          <a:lstStyle/>
          <a:p>
            <a:r>
              <a:rPr lang="en-US" sz="2000" dirty="0"/>
              <a:t>Source - </a:t>
            </a:r>
            <a:r>
              <a:rPr lang="en-US" sz="2000" dirty="0">
                <a:hlinkClick r:id="rId2"/>
              </a:rPr>
              <a:t>https://www.kaggle.com/datasets/manjilkarki/deepfake-and-real-images/data</a:t>
            </a:r>
            <a:endParaRPr lang="en-US" sz="2000" dirty="0"/>
          </a:p>
          <a:p>
            <a:r>
              <a:rPr lang="en-US" sz="1800" b="0" i="0" u="none" strike="noStrike" baseline="0" dirty="0">
                <a:solidFill>
                  <a:srgbClr val="000000"/>
                </a:solidFill>
                <a:latin typeface="Times New Roman" panose="02020603050405020304" pitchFamily="18" charset="0"/>
              </a:rPr>
              <a:t>The dataset, integral to our deep learning project, focuses on images of human faces. It comprises a mix of real and manipulated images, each formatted as 256x256 pixel jpg files. </a:t>
            </a:r>
          </a:p>
          <a:p>
            <a:r>
              <a:rPr lang="en-US" sz="1800" b="0" i="0" u="none" strike="noStrike" baseline="0" dirty="0">
                <a:solidFill>
                  <a:srgbClr val="000000"/>
                </a:solidFill>
                <a:latin typeface="Times New Roman" panose="02020603050405020304" pitchFamily="18" charset="0"/>
              </a:rPr>
              <a:t>The manipulated images include faces altered through various digital means. </a:t>
            </a:r>
          </a:p>
          <a:p>
            <a:r>
              <a:rPr lang="en-US" sz="1800" dirty="0">
                <a:solidFill>
                  <a:srgbClr val="000000"/>
                </a:solidFill>
                <a:latin typeface="Times New Roman" panose="02020603050405020304" pitchFamily="18" charset="0"/>
              </a:rPr>
              <a:t>This dataset is ideal for studying image manipulation detection.</a:t>
            </a:r>
            <a:endParaRPr lang="en-US" sz="2000" dirty="0"/>
          </a:p>
        </p:txBody>
      </p:sp>
    </p:spTree>
    <p:extLst>
      <p:ext uri="{BB962C8B-B14F-4D97-AF65-F5344CB8AC3E}">
        <p14:creationId xmlns:p14="http://schemas.microsoft.com/office/powerpoint/2010/main" val="162731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C23F-E8B6-91FE-503C-84E463F28F89}"/>
              </a:ext>
            </a:extLst>
          </p:cNvPr>
          <p:cNvSpPr>
            <a:spLocks noGrp="1"/>
          </p:cNvSpPr>
          <p:nvPr>
            <p:ph type="title"/>
          </p:nvPr>
        </p:nvSpPr>
        <p:spPr>
          <a:xfrm>
            <a:off x="457200" y="702644"/>
            <a:ext cx="3579541" cy="732146"/>
          </a:xfrm>
        </p:spPr>
        <p:txBody>
          <a:bodyPr>
            <a:normAutofit/>
          </a:bodyPr>
          <a:lstStyle/>
          <a:p>
            <a:pPr algn="l"/>
            <a:r>
              <a:rPr lang="en-GB" sz="2700" b="1" dirty="0">
                <a:latin typeface="Times New Roman" panose="02020603050405020304" pitchFamily="18" charset="0"/>
                <a:cs typeface="Times New Roman" panose="02020603050405020304" pitchFamily="18" charset="0"/>
              </a:rPr>
              <a:t>Data Preprocessing </a:t>
            </a:r>
            <a:endParaRPr lang="en-US"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92B9FB-FB71-F71E-14A0-29CEA6CCBA35}"/>
              </a:ext>
            </a:extLst>
          </p:cNvPr>
          <p:cNvSpPr>
            <a:spLocks noGrp="1"/>
          </p:cNvSpPr>
          <p:nvPr>
            <p:ph idx="1"/>
          </p:nvPr>
        </p:nvSpPr>
        <p:spPr>
          <a:xfrm>
            <a:off x="337809" y="1232573"/>
            <a:ext cx="8468381" cy="2336178"/>
          </a:xfrm>
        </p:spPr>
        <p:txBody>
          <a:bodyPr>
            <a:noAutofit/>
          </a:bodyPr>
          <a:lstStyle/>
          <a:p>
            <a:pPr marL="0" lvl="0" indent="0">
              <a:buNone/>
            </a:pPr>
            <a:r>
              <a:rPr lang="en-US" sz="2000" b="1" dirty="0">
                <a:latin typeface="Times New Roman" panose="02020603050405020304" pitchFamily="18" charset="0"/>
                <a:cs typeface="Times New Roman" panose="02020603050405020304" pitchFamily="18" charset="0"/>
              </a:rPr>
              <a:t>Step 1 – Data Cleaning:</a:t>
            </a:r>
          </a:p>
          <a:p>
            <a:pPr marL="0" lvl="0" indent="0">
              <a:buNone/>
            </a:pPr>
            <a:r>
              <a:rPr lang="en-US" sz="1800" dirty="0">
                <a:effectLst/>
                <a:latin typeface="Times New Roman" panose="02020603050405020304" pitchFamily="18" charset="0"/>
                <a:ea typeface="Calibri" panose="020F0502020204030204" pitchFamily="34" charset="0"/>
              </a:rPr>
              <a:t>This involves removing corrupt or irrelevant files and ensuring consistency across the dataset and also to obtain high quality images.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Step 2 – Data Normalization</a:t>
            </a:r>
          </a:p>
          <a:p>
            <a:pPr marL="0" lvl="0" indent="0">
              <a:buNone/>
            </a:pPr>
            <a:r>
              <a:rPr lang="en-US" sz="1800" dirty="0">
                <a:latin typeface="Times New Roman" panose="02020603050405020304" pitchFamily="18" charset="0"/>
                <a:ea typeface="Calibri" panose="020F0502020204030204" pitchFamily="34" charset="0"/>
              </a:rPr>
              <a:t>This is to ensure uniformity in terms of scale and color distribution. This standardization is crucial for deep learning models, as it reduces the computational complexity and improves the model’s ability to learn features effectively. </a:t>
            </a:r>
          </a:p>
        </p:txBody>
      </p:sp>
      <p:pic>
        <p:nvPicPr>
          <p:cNvPr id="6" name="Picture 5">
            <a:extLst>
              <a:ext uri="{FF2B5EF4-FFF2-40B4-BE49-F238E27FC236}">
                <a16:creationId xmlns:a16="http://schemas.microsoft.com/office/drawing/2014/main" id="{D3AEBC2F-715B-01CB-E3C6-0BB4592FED5B}"/>
              </a:ext>
            </a:extLst>
          </p:cNvPr>
          <p:cNvPicPr>
            <a:picLocks noChangeAspect="1"/>
          </p:cNvPicPr>
          <p:nvPr/>
        </p:nvPicPr>
        <p:blipFill>
          <a:blip r:embed="rId3"/>
          <a:stretch>
            <a:fillRect/>
          </a:stretch>
        </p:blipFill>
        <p:spPr>
          <a:xfrm>
            <a:off x="382873" y="3661981"/>
            <a:ext cx="7761581" cy="1347519"/>
          </a:xfrm>
          <a:prstGeom prst="rect">
            <a:avLst/>
          </a:prstGeom>
        </p:spPr>
      </p:pic>
    </p:spTree>
    <p:extLst>
      <p:ext uri="{BB962C8B-B14F-4D97-AF65-F5344CB8AC3E}">
        <p14:creationId xmlns:p14="http://schemas.microsoft.com/office/powerpoint/2010/main" val="274167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47EB4AD-0264-5CD7-E23E-E34C30BE294E}"/>
              </a:ext>
            </a:extLst>
          </p:cNvPr>
          <p:cNvSpPr>
            <a:spLocks noGrp="1"/>
          </p:cNvSpPr>
          <p:nvPr>
            <p:ph idx="1"/>
          </p:nvPr>
        </p:nvSpPr>
        <p:spPr>
          <a:xfrm>
            <a:off x="457200" y="744107"/>
            <a:ext cx="8229600" cy="3850516"/>
          </a:xfrm>
        </p:spPr>
        <p:txBody>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Step 3 – Data Augmentation</a:t>
            </a:r>
          </a:p>
          <a:p>
            <a:r>
              <a:rPr lang="en-US" sz="1800" dirty="0">
                <a:effectLst/>
                <a:latin typeface="Times New Roman" panose="02020603050405020304" pitchFamily="18" charset="0"/>
                <a:ea typeface="Calibri" panose="020F0502020204030204" pitchFamily="34" charset="0"/>
              </a:rPr>
              <a:t>To enhance the robustness of the model and prevent overfitting, data augmentation techniques are employed. These techniques include rotating, flipping, and zooming the images, thereby artificially expanding the diversity of the dataset.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Through these preprocessing steps, the dataset is transformed into a format that is more conducive for training deep learning models, ensuring that the subsequent stages of model building and training are built on a strong foundation of quality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132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AD2A25-F168-3FAD-2FA9-BC13DF714B0E}"/>
              </a:ext>
            </a:extLst>
          </p:cNvPr>
          <p:cNvPicPr>
            <a:picLocks noChangeAspect="1"/>
          </p:cNvPicPr>
          <p:nvPr/>
        </p:nvPicPr>
        <p:blipFill>
          <a:blip r:embed="rId3"/>
          <a:stretch>
            <a:fillRect/>
          </a:stretch>
        </p:blipFill>
        <p:spPr>
          <a:xfrm>
            <a:off x="5394675" y="1834934"/>
            <a:ext cx="3292125" cy="892032"/>
          </a:xfrm>
          <a:prstGeom prst="rect">
            <a:avLst/>
          </a:prstGeom>
        </p:spPr>
      </p:pic>
      <p:sp>
        <p:nvSpPr>
          <p:cNvPr id="6" name="Content Placeholder 5">
            <a:extLst>
              <a:ext uri="{FF2B5EF4-FFF2-40B4-BE49-F238E27FC236}">
                <a16:creationId xmlns:a16="http://schemas.microsoft.com/office/drawing/2014/main" id="{FC598DC3-7E57-776B-41FF-6BC908647354}"/>
              </a:ext>
            </a:extLst>
          </p:cNvPr>
          <p:cNvSpPr>
            <a:spLocks noGrp="1"/>
          </p:cNvSpPr>
          <p:nvPr>
            <p:ph sz="half" idx="1"/>
          </p:nvPr>
        </p:nvSpPr>
        <p:spPr>
          <a:xfrm>
            <a:off x="457200" y="1451426"/>
            <a:ext cx="8338810" cy="3472266"/>
          </a:xfrm>
        </p:spPr>
        <p:txBody>
          <a:bodyPr>
            <a:normAutofit/>
          </a:bodyPr>
          <a:lstStyle/>
          <a:p>
            <a:pPr marL="0" indent="0">
              <a:buNone/>
            </a:pPr>
            <a:r>
              <a:rPr lang="en-US" sz="2000" b="1" dirty="0"/>
              <a:t>Convolutional Neural Network Architecture and Training:</a:t>
            </a:r>
          </a:p>
          <a:p>
            <a:r>
              <a:rPr lang="en-US" sz="1700" dirty="0"/>
              <a:t>The model utilizes a convolutional neural network (CNN) architecture, primarily designed for image classification </a:t>
            </a:r>
            <a:r>
              <a:rPr lang="en-US" sz="1700" dirty="0" err="1"/>
              <a:t>tasks.It</a:t>
            </a:r>
            <a:r>
              <a:rPr lang="en-US" sz="1700" dirty="0"/>
              <a:t> includes sequential layers, starting with convolutional layers that have 32 and 64 filters with a (3, 3) kernel size, followed by </a:t>
            </a:r>
            <a:r>
              <a:rPr lang="en-US" sz="1700" dirty="0" err="1"/>
              <a:t>ReLU</a:t>
            </a:r>
            <a:r>
              <a:rPr lang="en-US" sz="1700" dirty="0"/>
              <a:t> activation functions and </a:t>
            </a:r>
            <a:r>
              <a:rPr lang="en-US" sz="1700" dirty="0" err="1"/>
              <a:t>MaxPooling</a:t>
            </a:r>
            <a:r>
              <a:rPr lang="en-US" sz="1700" dirty="0"/>
              <a:t> layers with a (2, 2) pool size.</a:t>
            </a:r>
          </a:p>
          <a:p>
            <a:r>
              <a:rPr lang="en-US" sz="1700" dirty="0"/>
              <a:t>The architecture concludes with fully connected (dense) layers, integrated with a dropout layer set at a rate of 0.5 to prevent overfitting.</a:t>
            </a:r>
          </a:p>
          <a:p>
            <a:r>
              <a:rPr lang="en-US" sz="1700" dirty="0"/>
              <a:t>The training process leverages the </a:t>
            </a:r>
            <a:r>
              <a:rPr lang="en-US" sz="1700" dirty="0" err="1"/>
              <a:t>ImageDataGenerator</a:t>
            </a:r>
            <a:r>
              <a:rPr lang="en-US" sz="1700" dirty="0"/>
              <a:t> class from TensorFlow's </a:t>
            </a:r>
            <a:r>
              <a:rPr lang="en-US" sz="1700" dirty="0" err="1"/>
              <a:t>Keras</a:t>
            </a:r>
            <a:r>
              <a:rPr lang="en-US" sz="1700" dirty="0"/>
              <a:t> API for efficient image data handling and augmentation.</a:t>
            </a:r>
          </a:p>
          <a:p>
            <a:r>
              <a:rPr lang="en-US" sz="1700" dirty="0"/>
              <a:t>A binary cross-entropy loss function and an RMSprop optimizer are used, with batch size and number of epochs configured based on the convergence of loss and accuracy.</a:t>
            </a:r>
          </a:p>
          <a:p>
            <a:pPr marL="457200" lvl="1" indent="0">
              <a:buNone/>
            </a:pPr>
            <a:endParaRPr lang="en-US" sz="1600" b="1" dirty="0"/>
          </a:p>
        </p:txBody>
      </p:sp>
      <p:sp>
        <p:nvSpPr>
          <p:cNvPr id="15" name="Title 14">
            <a:extLst>
              <a:ext uri="{FF2B5EF4-FFF2-40B4-BE49-F238E27FC236}">
                <a16:creationId xmlns:a16="http://schemas.microsoft.com/office/drawing/2014/main" id="{8033A879-0C51-B19F-9A2F-01D48AB96D6B}"/>
              </a:ext>
            </a:extLst>
          </p:cNvPr>
          <p:cNvSpPr>
            <a:spLocks noGrp="1"/>
          </p:cNvSpPr>
          <p:nvPr>
            <p:ph type="title"/>
          </p:nvPr>
        </p:nvSpPr>
        <p:spPr/>
        <p:txBody>
          <a:bodyPr>
            <a:normAutofit fontScale="90000"/>
          </a:bodyPr>
          <a:lstStyle/>
          <a:p>
            <a:r>
              <a:rPr lang="en-US" dirty="0"/>
              <a:t>METHODOLOGY</a:t>
            </a:r>
          </a:p>
        </p:txBody>
      </p:sp>
    </p:spTree>
    <p:extLst>
      <p:ext uri="{BB962C8B-B14F-4D97-AF65-F5344CB8AC3E}">
        <p14:creationId xmlns:p14="http://schemas.microsoft.com/office/powerpoint/2010/main" val="230984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E2624F6-66B0-14D9-0C9A-2B629DFA0EE1}"/>
              </a:ext>
            </a:extLst>
          </p:cNvPr>
          <p:cNvSpPr>
            <a:spLocks noGrp="1"/>
          </p:cNvSpPr>
          <p:nvPr>
            <p:ph idx="1"/>
          </p:nvPr>
        </p:nvSpPr>
        <p:spPr>
          <a:xfrm>
            <a:off x="457200" y="1362345"/>
            <a:ext cx="8229600" cy="3232277"/>
          </a:xfrm>
        </p:spPr>
        <p:txBody>
          <a:bodyPr>
            <a:normAutofit/>
          </a:bodyPr>
          <a:lstStyle/>
          <a:p>
            <a:r>
              <a:rPr lang="en-US" sz="1600" b="1" dirty="0"/>
              <a:t>Training the Model: </a:t>
            </a:r>
            <a:r>
              <a:rPr lang="en-US" sz="1600" dirty="0"/>
              <a:t>We trained our model by running it through several rounds (epochs) of our training data. This involved adjusting settings like how fast the model learns (learning rate) and how it improves its accuracy over time.</a:t>
            </a:r>
          </a:p>
          <a:p>
            <a:r>
              <a:rPr lang="en-US" sz="1600" b="1" dirty="0"/>
              <a:t>Building the Model:</a:t>
            </a:r>
            <a:r>
              <a:rPr lang="en-US" sz="1600" dirty="0"/>
              <a:t> Our model was built using 27 different steps. Here, we set up the structure of the model, deciding on the layers and how they should work together to process images.</a:t>
            </a:r>
          </a:p>
          <a:p>
            <a:r>
              <a:rPr lang="en-US" sz="1600" b="1" dirty="0"/>
              <a:t>Handling the Data:</a:t>
            </a:r>
            <a:r>
              <a:rPr lang="en-US" sz="1600" dirty="0"/>
              <a:t> A major part of our work (33 steps) was preparing our image data for use. This meant organizing the images, making sure they were in the right format, and dividing them into training, validation, and testing groups.</a:t>
            </a:r>
          </a:p>
          <a:p>
            <a:r>
              <a:rPr lang="en-US" sz="1600" b="1" dirty="0"/>
              <a:t>Evaluating the Model: </a:t>
            </a:r>
            <a:r>
              <a:rPr lang="en-US" sz="1600" dirty="0"/>
              <a:t>After training, we tested our model with a new set of images it hadn’t seen before. We checked how accurately it could identify the images, and measured its performance using criteria like accuracy, precision, and recall.</a:t>
            </a:r>
          </a:p>
        </p:txBody>
      </p:sp>
      <p:sp>
        <p:nvSpPr>
          <p:cNvPr id="4" name="TextBox 3">
            <a:extLst>
              <a:ext uri="{FF2B5EF4-FFF2-40B4-BE49-F238E27FC236}">
                <a16:creationId xmlns:a16="http://schemas.microsoft.com/office/drawing/2014/main" id="{971BBD56-AF22-88F0-067F-144F1BB8A897}"/>
              </a:ext>
            </a:extLst>
          </p:cNvPr>
          <p:cNvSpPr txBox="1"/>
          <p:nvPr/>
        </p:nvSpPr>
        <p:spPr>
          <a:xfrm>
            <a:off x="457200" y="788531"/>
            <a:ext cx="8272173" cy="461665"/>
          </a:xfrm>
          <a:prstGeom prst="rect">
            <a:avLst/>
          </a:prstGeom>
          <a:noFill/>
        </p:spPr>
        <p:txBody>
          <a:bodyPr wrap="square" rtlCol="0">
            <a:spAutoFit/>
          </a:bodyPr>
          <a:lstStyle/>
          <a:p>
            <a:r>
              <a:rPr lang="en-US" sz="2400" b="1" dirty="0"/>
              <a:t>Model Development and Evaluation</a:t>
            </a:r>
          </a:p>
        </p:txBody>
      </p:sp>
    </p:spTree>
    <p:extLst>
      <p:ext uri="{BB962C8B-B14F-4D97-AF65-F5344CB8AC3E}">
        <p14:creationId xmlns:p14="http://schemas.microsoft.com/office/powerpoint/2010/main" val="58788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172B-D866-4D47-8340-3F0EE322934B}"/>
              </a:ext>
            </a:extLst>
          </p:cNvPr>
          <p:cNvSpPr>
            <a:spLocks noGrp="1"/>
          </p:cNvSpPr>
          <p:nvPr>
            <p:ph type="title"/>
          </p:nvPr>
        </p:nvSpPr>
        <p:spPr>
          <a:xfrm>
            <a:off x="483114" y="1024676"/>
            <a:ext cx="8229600" cy="644065"/>
          </a:xfrm>
        </p:spPr>
        <p:txBody>
          <a:bodyPr>
            <a:normAutofit fontScale="90000"/>
          </a:bodyPr>
          <a:lstStyle/>
          <a:p>
            <a:pPr algn="l"/>
            <a:r>
              <a:rPr lang="en-US" sz="2700" b="1" kern="100" dirty="0">
                <a:latin typeface="Times New Roman" panose="02020603050405020304" pitchFamily="18" charset="0"/>
                <a:ea typeface="Calibri" panose="020F0502020204030204" pitchFamily="34" charset="0"/>
                <a:cs typeface="Times New Roman" panose="02020603050405020304" pitchFamily="18" charset="0"/>
              </a:rPr>
              <a:t>RESULTS AND </a:t>
            </a:r>
            <a:r>
              <a:rPr lang="en-US" sz="3000" b="1" kern="100" dirty="0">
                <a:latin typeface="Times New Roman" panose="02020603050405020304" pitchFamily="18" charset="0"/>
                <a:ea typeface="Calibri" panose="020F0502020204030204" pitchFamily="34" charset="0"/>
                <a:cs typeface="Times New Roman" panose="02020603050405020304" pitchFamily="18" charset="0"/>
              </a:rPr>
              <a:t>DISCUSSION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57C85C-6D85-7514-C291-A1E025D48143}"/>
              </a:ext>
            </a:extLst>
          </p:cNvPr>
          <p:cNvSpPr>
            <a:spLocks noGrp="1"/>
          </p:cNvSpPr>
          <p:nvPr>
            <p:ph idx="1"/>
          </p:nvPr>
        </p:nvSpPr>
        <p:spPr/>
        <p:txBody>
          <a:bodyPr>
            <a:normAutofit fontScale="77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implemented model exhibits a promising accuracy in differentiating between real and manipulated images. The performance metrics are as follows: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Accuracy: 0.81</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Precision: 0.80</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Recall: 0.82</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F1-Score: 0.81</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These scores indicate a robust capability of the model to distinguish real images from manipulated ones, with balanced precision and recall, which is critical in such classification tasks.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00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A4AC-B5F5-C5AF-1C2E-15BFA6D627FF}"/>
              </a:ext>
            </a:extLst>
          </p:cNvPr>
          <p:cNvSpPr>
            <a:spLocks noGrp="1"/>
          </p:cNvSpPr>
          <p:nvPr>
            <p:ph type="title"/>
          </p:nvPr>
        </p:nvSpPr>
        <p:spPr/>
        <p:txBody>
          <a:bodyPr>
            <a:normAutofit/>
          </a:bodyPr>
          <a:lstStyle/>
          <a:p>
            <a:pPr algn="l"/>
            <a:r>
              <a:rPr lang="en-GB" sz="2700" b="1" dirty="0">
                <a:latin typeface="Times New Roman" panose="02020603050405020304" pitchFamily="18" charset="0"/>
                <a:cs typeface="Times New Roman" panose="02020603050405020304" pitchFamily="18" charset="0"/>
              </a:rPr>
              <a:t>CHALLENGES AND LEARNING</a:t>
            </a:r>
            <a:endParaRPr lang="en-US"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BD858E-DAA7-F37B-191B-85902D7EDB3F}"/>
              </a:ext>
            </a:extLst>
          </p:cNvPr>
          <p:cNvSpPr>
            <a:spLocks noGrp="1"/>
          </p:cNvSpPr>
          <p:nvPr>
            <p:ph idx="1"/>
          </p:nvPr>
        </p:nvSpPr>
        <p:spPr>
          <a:xfrm>
            <a:off x="323384" y="1346710"/>
            <a:ext cx="8701670" cy="3094146"/>
          </a:xfrm>
        </p:spPr>
        <p:txBody>
          <a:bodyPr>
            <a:normAutofit/>
          </a:bodyPr>
          <a:lstStyle/>
          <a:p>
            <a:pPr marL="0" marR="0" algn="just">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primary challenge in this project was to achieve a balance between precision and recall, ensuring that the model neither misses too many real images nor falsely flags them as manipulated. We have overcome it upon multiple iterations.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limited diversity in the dataset may impact the model's ability to generalize across unseen types of manipulations.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Another limitation is the binary classification approach, which may not account for images with subtle manipulations.</a:t>
            </a:r>
          </a:p>
          <a:p>
            <a:pPr marL="0" marR="0" indent="0" algn="just">
              <a:lnSpc>
                <a:spcPct val="150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3996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TotalTime>
  <Words>1441</Words>
  <Application>Microsoft Office PowerPoint</Application>
  <PresentationFormat>On-screen Show (16:9)</PresentationFormat>
  <Paragraphs>81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Tahoma</vt:lpstr>
      <vt:lpstr>Times New Roman</vt:lpstr>
      <vt:lpstr>Office Theme</vt:lpstr>
      <vt:lpstr>DEEP FAKE IMAGE DETECTION – REAL AND FAKE </vt:lpstr>
      <vt:lpstr>AGENDA</vt:lpstr>
      <vt:lpstr>DATASET</vt:lpstr>
      <vt:lpstr>Data Preprocessing </vt:lpstr>
      <vt:lpstr>PowerPoint Presentation</vt:lpstr>
      <vt:lpstr>METHODOLOGY</vt:lpstr>
      <vt:lpstr>PowerPoint Presentation</vt:lpstr>
      <vt:lpstr>RESULTS AND DISCUSSION </vt:lpstr>
      <vt:lpstr>CHALLENGES AND LEARNING</vt:lpstr>
      <vt:lpstr>USER INTERFACE DEVELOPMENT</vt:lpstr>
      <vt:lpstr>PowerPoint Presentation</vt:lpstr>
      <vt:lpstr>CONCLUSION </vt:lpstr>
      <vt:lpstr>FUTURE WORK</vt:lpstr>
      <vt:lpstr>References</vt:lpstr>
      <vt:lpstr>THANK YOU</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vishal yadav paspula</cp:lastModifiedBy>
  <cp:revision>9</cp:revision>
  <dcterms:created xsi:type="dcterms:W3CDTF">2019-02-27T15:38:32Z</dcterms:created>
  <dcterms:modified xsi:type="dcterms:W3CDTF">2023-12-17T23:33:49Z</dcterms:modified>
</cp:coreProperties>
</file>