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72" r:id="rId3"/>
    <p:sldId id="274" r:id="rId4"/>
    <p:sldId id="278" r:id="rId5"/>
    <p:sldId id="282" r:id="rId6"/>
    <p:sldId id="308" r:id="rId7"/>
    <p:sldId id="309" r:id="rId8"/>
    <p:sldId id="311" r:id="rId9"/>
    <p:sldId id="310" r:id="rId10"/>
    <p:sldId id="312" r:id="rId11"/>
    <p:sldId id="294" r:id="rId12"/>
    <p:sldId id="313" r:id="rId13"/>
    <p:sldId id="299" r:id="rId14"/>
    <p:sldId id="301" r:id="rId15"/>
    <p:sldId id="303" r:id="rId16"/>
    <p:sldId id="306" r:id="rId17"/>
    <p:sldId id="3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2990A-F735-4A62-8018-4C1400401C70}" v="49" dt="2023-12-01T00:52:37.274"/>
    <p1510:client id="{2C135CC7-484A-4777-A71B-F563E03B823D}" v="7" dt="2023-11-30T23:42:26.785"/>
    <p1510:client id="{48E3A37F-5E18-4AC1-B69A-61FE10613ADC}" v="638" dt="2023-11-16T22:51:18.236"/>
    <p1510:client id="{B37DA163-2B6A-4E40-8BD5-9985495B7CFF}" v="734" dt="2023-11-09T03:59:13.553"/>
    <p1510:client id="{E802D35E-1F52-4708-BF54-D306252EDD1F}" v="8" dt="2023-12-01T00:49:28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58AC1-F658-47D0-9291-571B16A4239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8EAA80-C602-4D0B-AB13-1B509083BF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Accuracy: This statistic assesses how accurately the model's predictions were made in general</a:t>
          </a:r>
        </a:p>
      </dgm:t>
    </dgm:pt>
    <dgm:pt modelId="{55A9DA92-E070-4BC6-89D5-F83FA1C707B7}" type="parTrans" cxnId="{65E876D7-0790-4F27-951D-BBA114440A01}">
      <dgm:prSet/>
      <dgm:spPr/>
      <dgm:t>
        <a:bodyPr/>
        <a:lstStyle/>
        <a:p>
          <a:endParaRPr lang="en-US"/>
        </a:p>
      </dgm:t>
    </dgm:pt>
    <dgm:pt modelId="{7AF8FEC2-CC00-49EE-962E-6B63DABB9E3C}" type="sibTrans" cxnId="{65E876D7-0790-4F27-951D-BBA114440A01}">
      <dgm:prSet/>
      <dgm:spPr/>
      <dgm:t>
        <a:bodyPr/>
        <a:lstStyle/>
        <a:p>
          <a:endParaRPr lang="en-US"/>
        </a:p>
      </dgm:t>
    </dgm:pt>
    <dgm:pt modelId="{EB4A361E-6FAD-46F5-B24B-D3E2FF5EF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Precision: How much of the model's favorable predictions were accurate is known as precision</a:t>
          </a:r>
        </a:p>
      </dgm:t>
    </dgm:pt>
    <dgm:pt modelId="{01F6279D-3812-4E5D-A8BA-AECFB891EEFB}" type="parTrans" cxnId="{9EE4CE4A-043E-4261-8F28-DFC388EA840E}">
      <dgm:prSet/>
      <dgm:spPr/>
      <dgm:t>
        <a:bodyPr/>
        <a:lstStyle/>
        <a:p>
          <a:endParaRPr lang="en-US"/>
        </a:p>
      </dgm:t>
    </dgm:pt>
    <dgm:pt modelId="{A3F86D87-66AF-4A7D-90B9-7D295C319AFB}" type="sibTrans" cxnId="{9EE4CE4A-043E-4261-8F28-DFC388EA840E}">
      <dgm:prSet/>
      <dgm:spPr/>
      <dgm:t>
        <a:bodyPr/>
        <a:lstStyle/>
        <a:p>
          <a:endParaRPr lang="en-US"/>
        </a:p>
      </dgm:t>
    </dgm:pt>
    <dgm:pt modelId="{983DAABC-2ACA-4CA7-A1F5-581B1FA256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Recall: Recall indicates the proportion of real positive cases that the model accurately predicted</a:t>
          </a:r>
        </a:p>
      </dgm:t>
    </dgm:pt>
    <dgm:pt modelId="{684764BC-E57A-4B10-972C-443BEF239F18}" type="parTrans" cxnId="{5037A092-2999-45DA-88F7-35FB9EBC9874}">
      <dgm:prSet/>
      <dgm:spPr/>
      <dgm:t>
        <a:bodyPr/>
        <a:lstStyle/>
        <a:p>
          <a:endParaRPr lang="en-US"/>
        </a:p>
      </dgm:t>
    </dgm:pt>
    <dgm:pt modelId="{ADD5CEC0-501B-4177-BDF6-FC6E6C18FDAF}" type="sibTrans" cxnId="{5037A092-2999-45DA-88F7-35FB9EBC9874}">
      <dgm:prSet/>
      <dgm:spPr/>
      <dgm:t>
        <a:bodyPr/>
        <a:lstStyle/>
        <a:p>
          <a:endParaRPr lang="en-US"/>
        </a:p>
      </dgm:t>
    </dgm:pt>
    <dgm:pt modelId="{EF3AEF8F-B890-4F36-A9CB-ADCCCA86EC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F1-Score: The F1-score, which is important when there is an imbalance in the classes, is the harmonic mean of accuracy and recall</a:t>
          </a:r>
        </a:p>
      </dgm:t>
    </dgm:pt>
    <dgm:pt modelId="{D417EC5E-D6FF-4A24-AC92-7CE2BFA62507}" type="parTrans" cxnId="{7BBCC23E-CC57-4B07-BB86-1D7054B21BBE}">
      <dgm:prSet/>
      <dgm:spPr/>
      <dgm:t>
        <a:bodyPr/>
        <a:lstStyle/>
        <a:p>
          <a:endParaRPr lang="en-US"/>
        </a:p>
      </dgm:t>
    </dgm:pt>
    <dgm:pt modelId="{F6374903-1508-4B78-9568-EBDFC3807DBD}" type="sibTrans" cxnId="{7BBCC23E-CC57-4B07-BB86-1D7054B21BBE}">
      <dgm:prSet/>
      <dgm:spPr/>
      <dgm:t>
        <a:bodyPr/>
        <a:lstStyle/>
        <a:p>
          <a:endParaRPr lang="en-US"/>
        </a:p>
      </dgm:t>
    </dgm:pt>
    <dgm:pt modelId="{5633DA5D-03EC-46BC-8E0F-09B6A2FF6B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Confusion Matrix: A confusion matrix gives a thorough description of the right and wrong guesses</a:t>
          </a:r>
        </a:p>
      </dgm:t>
    </dgm:pt>
    <dgm:pt modelId="{8355F7F1-AC61-4720-AAC0-AFE64EEC3355}" type="parTrans" cxnId="{C9E8D7CF-AF4A-43AD-8435-33AABBE3C07C}">
      <dgm:prSet/>
      <dgm:spPr/>
      <dgm:t>
        <a:bodyPr/>
        <a:lstStyle/>
        <a:p>
          <a:endParaRPr lang="en-US"/>
        </a:p>
      </dgm:t>
    </dgm:pt>
    <dgm:pt modelId="{D5C5E22F-0F3B-4164-B6E9-281C43CA8C21}" type="sibTrans" cxnId="{C9E8D7CF-AF4A-43AD-8435-33AABBE3C07C}">
      <dgm:prSet/>
      <dgm:spPr/>
      <dgm:t>
        <a:bodyPr/>
        <a:lstStyle/>
        <a:p>
          <a:endParaRPr lang="en-US"/>
        </a:p>
      </dgm:t>
    </dgm:pt>
    <dgm:pt modelId="{FC461DA1-67FF-422C-92E7-5C81A8D28495}" type="pres">
      <dgm:prSet presAssocID="{87858AC1-F658-47D0-9291-571B16A42399}" presName="root" presStyleCnt="0">
        <dgm:presLayoutVars>
          <dgm:dir/>
          <dgm:resizeHandles val="exact"/>
        </dgm:presLayoutVars>
      </dgm:prSet>
      <dgm:spPr/>
    </dgm:pt>
    <dgm:pt modelId="{F3E77185-972C-4530-82D1-3E60F13DF76D}" type="pres">
      <dgm:prSet presAssocID="{AF8EAA80-C602-4D0B-AB13-1B509083BFB2}" presName="compNode" presStyleCnt="0"/>
      <dgm:spPr/>
    </dgm:pt>
    <dgm:pt modelId="{50AAA491-5423-4DD0-BF06-F6430468A58F}" type="pres">
      <dgm:prSet presAssocID="{AF8EAA80-C602-4D0B-AB13-1B509083BFB2}" presName="bgRect" presStyleLbl="bgShp" presStyleIdx="0" presStyleCnt="5"/>
      <dgm:spPr/>
    </dgm:pt>
    <dgm:pt modelId="{A75D127B-A1C3-458B-8AB7-466D2B527E7E}" type="pres">
      <dgm:prSet presAssocID="{AF8EAA80-C602-4D0B-AB13-1B509083BF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3C2B286-CDAB-4C42-8543-A3DB186A098E}" type="pres">
      <dgm:prSet presAssocID="{AF8EAA80-C602-4D0B-AB13-1B509083BFB2}" presName="spaceRect" presStyleCnt="0"/>
      <dgm:spPr/>
    </dgm:pt>
    <dgm:pt modelId="{01A412CC-25BE-476B-9C45-607C076B51DD}" type="pres">
      <dgm:prSet presAssocID="{AF8EAA80-C602-4D0B-AB13-1B509083BFB2}" presName="parTx" presStyleLbl="revTx" presStyleIdx="0" presStyleCnt="5">
        <dgm:presLayoutVars>
          <dgm:chMax val="0"/>
          <dgm:chPref val="0"/>
        </dgm:presLayoutVars>
      </dgm:prSet>
      <dgm:spPr/>
    </dgm:pt>
    <dgm:pt modelId="{E7E75375-8EF5-4695-A1D1-7630F5D84E66}" type="pres">
      <dgm:prSet presAssocID="{7AF8FEC2-CC00-49EE-962E-6B63DABB9E3C}" presName="sibTrans" presStyleCnt="0"/>
      <dgm:spPr/>
    </dgm:pt>
    <dgm:pt modelId="{E0A196E9-0F4E-4332-86D1-60FFEF547B7D}" type="pres">
      <dgm:prSet presAssocID="{EB4A361E-6FAD-46F5-B24B-D3E2FF5EFD33}" presName="compNode" presStyleCnt="0"/>
      <dgm:spPr/>
    </dgm:pt>
    <dgm:pt modelId="{3AC5F6A9-E1E2-44B0-92C4-E68CC7E4945C}" type="pres">
      <dgm:prSet presAssocID="{EB4A361E-6FAD-46F5-B24B-D3E2FF5EFD33}" presName="bgRect" presStyleLbl="bgShp" presStyleIdx="1" presStyleCnt="5"/>
      <dgm:spPr/>
    </dgm:pt>
    <dgm:pt modelId="{7D5EE7DE-1845-4EE9-B791-7818D4B502B6}" type="pres">
      <dgm:prSet presAssocID="{EB4A361E-6FAD-46F5-B24B-D3E2FF5EFD3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DEC2BFA-BECC-4CE9-8F7B-82133F9E6A3A}" type="pres">
      <dgm:prSet presAssocID="{EB4A361E-6FAD-46F5-B24B-D3E2FF5EFD33}" presName="spaceRect" presStyleCnt="0"/>
      <dgm:spPr/>
    </dgm:pt>
    <dgm:pt modelId="{D5C58C70-3494-477C-AFCB-631EA7FFBAE8}" type="pres">
      <dgm:prSet presAssocID="{EB4A361E-6FAD-46F5-B24B-D3E2FF5EFD33}" presName="parTx" presStyleLbl="revTx" presStyleIdx="1" presStyleCnt="5">
        <dgm:presLayoutVars>
          <dgm:chMax val="0"/>
          <dgm:chPref val="0"/>
        </dgm:presLayoutVars>
      </dgm:prSet>
      <dgm:spPr/>
    </dgm:pt>
    <dgm:pt modelId="{9B58708F-8B82-4975-BBDB-1571B32774F8}" type="pres">
      <dgm:prSet presAssocID="{A3F86D87-66AF-4A7D-90B9-7D295C319AFB}" presName="sibTrans" presStyleCnt="0"/>
      <dgm:spPr/>
    </dgm:pt>
    <dgm:pt modelId="{209C0CD1-3022-4924-A440-0CEC0060066D}" type="pres">
      <dgm:prSet presAssocID="{983DAABC-2ACA-4CA7-A1F5-581B1FA256A4}" presName="compNode" presStyleCnt="0"/>
      <dgm:spPr/>
    </dgm:pt>
    <dgm:pt modelId="{00634E7F-94B1-48AB-8ECE-3DFC0B99E8C5}" type="pres">
      <dgm:prSet presAssocID="{983DAABC-2ACA-4CA7-A1F5-581B1FA256A4}" presName="bgRect" presStyleLbl="bgShp" presStyleIdx="2" presStyleCnt="5"/>
      <dgm:spPr/>
    </dgm:pt>
    <dgm:pt modelId="{DEEF0A9C-9813-4405-A9F5-723340F498DC}" type="pres">
      <dgm:prSet presAssocID="{983DAABC-2ACA-4CA7-A1F5-581B1FA256A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AB6792-07C0-494F-9CE1-F9B7DC28126D}" type="pres">
      <dgm:prSet presAssocID="{983DAABC-2ACA-4CA7-A1F5-581B1FA256A4}" presName="spaceRect" presStyleCnt="0"/>
      <dgm:spPr/>
    </dgm:pt>
    <dgm:pt modelId="{B12B837C-F20E-4F75-A08E-646703A653CA}" type="pres">
      <dgm:prSet presAssocID="{983DAABC-2ACA-4CA7-A1F5-581B1FA256A4}" presName="parTx" presStyleLbl="revTx" presStyleIdx="2" presStyleCnt="5">
        <dgm:presLayoutVars>
          <dgm:chMax val="0"/>
          <dgm:chPref val="0"/>
        </dgm:presLayoutVars>
      </dgm:prSet>
      <dgm:spPr/>
    </dgm:pt>
    <dgm:pt modelId="{E40F7205-2FF5-46A0-AB6B-9C7A498D2556}" type="pres">
      <dgm:prSet presAssocID="{ADD5CEC0-501B-4177-BDF6-FC6E6C18FDAF}" presName="sibTrans" presStyleCnt="0"/>
      <dgm:spPr/>
    </dgm:pt>
    <dgm:pt modelId="{F5103F67-0DDA-446B-8956-E5C46CF85F3C}" type="pres">
      <dgm:prSet presAssocID="{EF3AEF8F-B890-4F36-A9CB-ADCCCA86EC3D}" presName="compNode" presStyleCnt="0"/>
      <dgm:spPr/>
    </dgm:pt>
    <dgm:pt modelId="{DC469140-F33E-436F-A734-9D50F2E7763F}" type="pres">
      <dgm:prSet presAssocID="{EF3AEF8F-B890-4F36-A9CB-ADCCCA86EC3D}" presName="bgRect" presStyleLbl="bgShp" presStyleIdx="3" presStyleCnt="5"/>
      <dgm:spPr/>
    </dgm:pt>
    <dgm:pt modelId="{7939F7E2-E9A4-49D0-BF93-310FB1B0A734}" type="pres">
      <dgm:prSet presAssocID="{EF3AEF8F-B890-4F36-A9CB-ADCCCA86EC3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1C030023-1623-40CC-A21F-527B8D59C9F7}" type="pres">
      <dgm:prSet presAssocID="{EF3AEF8F-B890-4F36-A9CB-ADCCCA86EC3D}" presName="spaceRect" presStyleCnt="0"/>
      <dgm:spPr/>
    </dgm:pt>
    <dgm:pt modelId="{56B66B6B-3273-448F-AA62-BC69DEB1911E}" type="pres">
      <dgm:prSet presAssocID="{EF3AEF8F-B890-4F36-A9CB-ADCCCA86EC3D}" presName="parTx" presStyleLbl="revTx" presStyleIdx="3" presStyleCnt="5">
        <dgm:presLayoutVars>
          <dgm:chMax val="0"/>
          <dgm:chPref val="0"/>
        </dgm:presLayoutVars>
      </dgm:prSet>
      <dgm:spPr/>
    </dgm:pt>
    <dgm:pt modelId="{54A4F635-38F3-469E-BCF7-2A595F749131}" type="pres">
      <dgm:prSet presAssocID="{F6374903-1508-4B78-9568-EBDFC3807DBD}" presName="sibTrans" presStyleCnt="0"/>
      <dgm:spPr/>
    </dgm:pt>
    <dgm:pt modelId="{536E2409-3E6A-46EC-9088-F51A3CEE6AC8}" type="pres">
      <dgm:prSet presAssocID="{5633DA5D-03EC-46BC-8E0F-09B6A2FF6BEE}" presName="compNode" presStyleCnt="0"/>
      <dgm:spPr/>
    </dgm:pt>
    <dgm:pt modelId="{437A863E-35E8-4AF5-96F0-9494C534F0F3}" type="pres">
      <dgm:prSet presAssocID="{5633DA5D-03EC-46BC-8E0F-09B6A2FF6BEE}" presName="bgRect" presStyleLbl="bgShp" presStyleIdx="4" presStyleCnt="5"/>
      <dgm:spPr/>
    </dgm:pt>
    <dgm:pt modelId="{2A823F06-EFDD-428C-86ED-74199CD21FD9}" type="pres">
      <dgm:prSet presAssocID="{5633DA5D-03EC-46BC-8E0F-09B6A2FF6BE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8560EF7-E7A4-46A4-9674-59B35E81F80E}" type="pres">
      <dgm:prSet presAssocID="{5633DA5D-03EC-46BC-8E0F-09B6A2FF6BEE}" presName="spaceRect" presStyleCnt="0"/>
      <dgm:spPr/>
    </dgm:pt>
    <dgm:pt modelId="{4BDF7CAB-7639-45FD-883C-D82E0E83C6B7}" type="pres">
      <dgm:prSet presAssocID="{5633DA5D-03EC-46BC-8E0F-09B6A2FF6BE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0A6E426-932D-438E-A16B-2A333084FAA2}" type="presOf" srcId="{EB4A361E-6FAD-46F5-B24B-D3E2FF5EFD33}" destId="{D5C58C70-3494-477C-AFCB-631EA7FFBAE8}" srcOrd="0" destOrd="0" presId="urn:microsoft.com/office/officeart/2018/2/layout/IconVerticalSolidList"/>
    <dgm:cxn modelId="{DFF9B72B-8B37-4F18-A892-091E2A61F46A}" type="presOf" srcId="{EF3AEF8F-B890-4F36-A9CB-ADCCCA86EC3D}" destId="{56B66B6B-3273-448F-AA62-BC69DEB1911E}" srcOrd="0" destOrd="0" presId="urn:microsoft.com/office/officeart/2018/2/layout/IconVerticalSolidList"/>
    <dgm:cxn modelId="{C05F012E-DA62-4C2D-A604-F88ACD24F054}" type="presOf" srcId="{983DAABC-2ACA-4CA7-A1F5-581B1FA256A4}" destId="{B12B837C-F20E-4F75-A08E-646703A653CA}" srcOrd="0" destOrd="0" presId="urn:microsoft.com/office/officeart/2018/2/layout/IconVerticalSolidList"/>
    <dgm:cxn modelId="{FCF74136-E0CF-4506-85FD-A613EE158C29}" type="presOf" srcId="{AF8EAA80-C602-4D0B-AB13-1B509083BFB2}" destId="{01A412CC-25BE-476B-9C45-607C076B51DD}" srcOrd="0" destOrd="0" presId="urn:microsoft.com/office/officeart/2018/2/layout/IconVerticalSolidList"/>
    <dgm:cxn modelId="{7BBCC23E-CC57-4B07-BB86-1D7054B21BBE}" srcId="{87858AC1-F658-47D0-9291-571B16A42399}" destId="{EF3AEF8F-B890-4F36-A9CB-ADCCCA86EC3D}" srcOrd="3" destOrd="0" parTransId="{D417EC5E-D6FF-4A24-AC92-7CE2BFA62507}" sibTransId="{F6374903-1508-4B78-9568-EBDFC3807DBD}"/>
    <dgm:cxn modelId="{9EE4CE4A-043E-4261-8F28-DFC388EA840E}" srcId="{87858AC1-F658-47D0-9291-571B16A42399}" destId="{EB4A361E-6FAD-46F5-B24B-D3E2FF5EFD33}" srcOrd="1" destOrd="0" parTransId="{01F6279D-3812-4E5D-A8BA-AECFB891EEFB}" sibTransId="{A3F86D87-66AF-4A7D-90B9-7D295C319AFB}"/>
    <dgm:cxn modelId="{5037A092-2999-45DA-88F7-35FB9EBC9874}" srcId="{87858AC1-F658-47D0-9291-571B16A42399}" destId="{983DAABC-2ACA-4CA7-A1F5-581B1FA256A4}" srcOrd="2" destOrd="0" parTransId="{684764BC-E57A-4B10-972C-443BEF239F18}" sibTransId="{ADD5CEC0-501B-4177-BDF6-FC6E6C18FDAF}"/>
    <dgm:cxn modelId="{715D95A9-4C9E-4674-ADF0-C6E2BA2B1BCE}" type="presOf" srcId="{5633DA5D-03EC-46BC-8E0F-09B6A2FF6BEE}" destId="{4BDF7CAB-7639-45FD-883C-D82E0E83C6B7}" srcOrd="0" destOrd="0" presId="urn:microsoft.com/office/officeart/2018/2/layout/IconVerticalSolidList"/>
    <dgm:cxn modelId="{8E2EA0AC-3E94-4CB2-8292-B41D8AAB3F19}" type="presOf" srcId="{87858AC1-F658-47D0-9291-571B16A42399}" destId="{FC461DA1-67FF-422C-92E7-5C81A8D28495}" srcOrd="0" destOrd="0" presId="urn:microsoft.com/office/officeart/2018/2/layout/IconVerticalSolidList"/>
    <dgm:cxn modelId="{C9E8D7CF-AF4A-43AD-8435-33AABBE3C07C}" srcId="{87858AC1-F658-47D0-9291-571B16A42399}" destId="{5633DA5D-03EC-46BC-8E0F-09B6A2FF6BEE}" srcOrd="4" destOrd="0" parTransId="{8355F7F1-AC61-4720-AAC0-AFE64EEC3355}" sibTransId="{D5C5E22F-0F3B-4164-B6E9-281C43CA8C21}"/>
    <dgm:cxn modelId="{65E876D7-0790-4F27-951D-BBA114440A01}" srcId="{87858AC1-F658-47D0-9291-571B16A42399}" destId="{AF8EAA80-C602-4D0B-AB13-1B509083BFB2}" srcOrd="0" destOrd="0" parTransId="{55A9DA92-E070-4BC6-89D5-F83FA1C707B7}" sibTransId="{7AF8FEC2-CC00-49EE-962E-6B63DABB9E3C}"/>
    <dgm:cxn modelId="{DF6B3284-C942-497E-8C1D-6E32FF0E108B}" type="presParOf" srcId="{FC461DA1-67FF-422C-92E7-5C81A8D28495}" destId="{F3E77185-972C-4530-82D1-3E60F13DF76D}" srcOrd="0" destOrd="0" presId="urn:microsoft.com/office/officeart/2018/2/layout/IconVerticalSolidList"/>
    <dgm:cxn modelId="{502AF5A2-6E00-4D3B-A6AC-AEA37846AFE7}" type="presParOf" srcId="{F3E77185-972C-4530-82D1-3E60F13DF76D}" destId="{50AAA491-5423-4DD0-BF06-F6430468A58F}" srcOrd="0" destOrd="0" presId="urn:microsoft.com/office/officeart/2018/2/layout/IconVerticalSolidList"/>
    <dgm:cxn modelId="{6C5CE5E1-A940-4F9B-BF6A-AA76CE9C74A5}" type="presParOf" srcId="{F3E77185-972C-4530-82D1-3E60F13DF76D}" destId="{A75D127B-A1C3-458B-8AB7-466D2B527E7E}" srcOrd="1" destOrd="0" presId="urn:microsoft.com/office/officeart/2018/2/layout/IconVerticalSolidList"/>
    <dgm:cxn modelId="{6DDB553C-DCA6-4ED5-8AEF-DF943A6268FF}" type="presParOf" srcId="{F3E77185-972C-4530-82D1-3E60F13DF76D}" destId="{C3C2B286-CDAB-4C42-8543-A3DB186A098E}" srcOrd="2" destOrd="0" presId="urn:microsoft.com/office/officeart/2018/2/layout/IconVerticalSolidList"/>
    <dgm:cxn modelId="{C58D84A3-F499-4E9C-97EE-42417F728130}" type="presParOf" srcId="{F3E77185-972C-4530-82D1-3E60F13DF76D}" destId="{01A412CC-25BE-476B-9C45-607C076B51DD}" srcOrd="3" destOrd="0" presId="urn:microsoft.com/office/officeart/2018/2/layout/IconVerticalSolidList"/>
    <dgm:cxn modelId="{14DA540C-CBD8-4011-8AF4-C9F74B2ADEEC}" type="presParOf" srcId="{FC461DA1-67FF-422C-92E7-5C81A8D28495}" destId="{E7E75375-8EF5-4695-A1D1-7630F5D84E66}" srcOrd="1" destOrd="0" presId="urn:microsoft.com/office/officeart/2018/2/layout/IconVerticalSolidList"/>
    <dgm:cxn modelId="{DA8C9ACC-F197-499D-BF22-55240BE9B825}" type="presParOf" srcId="{FC461DA1-67FF-422C-92E7-5C81A8D28495}" destId="{E0A196E9-0F4E-4332-86D1-60FFEF547B7D}" srcOrd="2" destOrd="0" presId="urn:microsoft.com/office/officeart/2018/2/layout/IconVerticalSolidList"/>
    <dgm:cxn modelId="{B52E3716-0B98-431F-99A3-47818C8A7287}" type="presParOf" srcId="{E0A196E9-0F4E-4332-86D1-60FFEF547B7D}" destId="{3AC5F6A9-E1E2-44B0-92C4-E68CC7E4945C}" srcOrd="0" destOrd="0" presId="urn:microsoft.com/office/officeart/2018/2/layout/IconVerticalSolidList"/>
    <dgm:cxn modelId="{C0FFF7EF-0E00-4162-9701-0E7B2C6374EF}" type="presParOf" srcId="{E0A196E9-0F4E-4332-86D1-60FFEF547B7D}" destId="{7D5EE7DE-1845-4EE9-B791-7818D4B502B6}" srcOrd="1" destOrd="0" presId="urn:microsoft.com/office/officeart/2018/2/layout/IconVerticalSolidList"/>
    <dgm:cxn modelId="{6AC11513-C3CE-426F-99CB-EFD89FE45D06}" type="presParOf" srcId="{E0A196E9-0F4E-4332-86D1-60FFEF547B7D}" destId="{ADEC2BFA-BECC-4CE9-8F7B-82133F9E6A3A}" srcOrd="2" destOrd="0" presId="urn:microsoft.com/office/officeart/2018/2/layout/IconVerticalSolidList"/>
    <dgm:cxn modelId="{FCC8AA93-D939-47D3-BCFE-7CF5364B0E7D}" type="presParOf" srcId="{E0A196E9-0F4E-4332-86D1-60FFEF547B7D}" destId="{D5C58C70-3494-477C-AFCB-631EA7FFBAE8}" srcOrd="3" destOrd="0" presId="urn:microsoft.com/office/officeart/2018/2/layout/IconVerticalSolidList"/>
    <dgm:cxn modelId="{D7AA361E-99BB-46D9-BCDE-EF143979FD2C}" type="presParOf" srcId="{FC461DA1-67FF-422C-92E7-5C81A8D28495}" destId="{9B58708F-8B82-4975-BBDB-1571B32774F8}" srcOrd="3" destOrd="0" presId="urn:microsoft.com/office/officeart/2018/2/layout/IconVerticalSolidList"/>
    <dgm:cxn modelId="{1663A6ED-1958-44D7-AF71-FA22BFD25476}" type="presParOf" srcId="{FC461DA1-67FF-422C-92E7-5C81A8D28495}" destId="{209C0CD1-3022-4924-A440-0CEC0060066D}" srcOrd="4" destOrd="0" presId="urn:microsoft.com/office/officeart/2018/2/layout/IconVerticalSolidList"/>
    <dgm:cxn modelId="{D606CA7F-8C9B-4400-AD04-F3C041AED15A}" type="presParOf" srcId="{209C0CD1-3022-4924-A440-0CEC0060066D}" destId="{00634E7F-94B1-48AB-8ECE-3DFC0B99E8C5}" srcOrd="0" destOrd="0" presId="urn:microsoft.com/office/officeart/2018/2/layout/IconVerticalSolidList"/>
    <dgm:cxn modelId="{34B5A739-1D2E-4C3E-830F-22AC500B11C5}" type="presParOf" srcId="{209C0CD1-3022-4924-A440-0CEC0060066D}" destId="{DEEF0A9C-9813-4405-A9F5-723340F498DC}" srcOrd="1" destOrd="0" presId="urn:microsoft.com/office/officeart/2018/2/layout/IconVerticalSolidList"/>
    <dgm:cxn modelId="{F3C630A1-CF33-48B6-B561-C5253D0D4527}" type="presParOf" srcId="{209C0CD1-3022-4924-A440-0CEC0060066D}" destId="{A3AB6792-07C0-494F-9CE1-F9B7DC28126D}" srcOrd="2" destOrd="0" presId="urn:microsoft.com/office/officeart/2018/2/layout/IconVerticalSolidList"/>
    <dgm:cxn modelId="{0EE71014-12E1-4EDA-974A-5AB2B318E718}" type="presParOf" srcId="{209C0CD1-3022-4924-A440-0CEC0060066D}" destId="{B12B837C-F20E-4F75-A08E-646703A653CA}" srcOrd="3" destOrd="0" presId="urn:microsoft.com/office/officeart/2018/2/layout/IconVerticalSolidList"/>
    <dgm:cxn modelId="{D8C22498-7DE6-4170-8179-10E0B85A4688}" type="presParOf" srcId="{FC461DA1-67FF-422C-92E7-5C81A8D28495}" destId="{E40F7205-2FF5-46A0-AB6B-9C7A498D2556}" srcOrd="5" destOrd="0" presId="urn:microsoft.com/office/officeart/2018/2/layout/IconVerticalSolidList"/>
    <dgm:cxn modelId="{EED85E24-5C32-4A02-AACB-EC3048427C48}" type="presParOf" srcId="{FC461DA1-67FF-422C-92E7-5C81A8D28495}" destId="{F5103F67-0DDA-446B-8956-E5C46CF85F3C}" srcOrd="6" destOrd="0" presId="urn:microsoft.com/office/officeart/2018/2/layout/IconVerticalSolidList"/>
    <dgm:cxn modelId="{EBAFA85A-5FCE-4E4E-A235-CAFFD1A9FA92}" type="presParOf" srcId="{F5103F67-0DDA-446B-8956-E5C46CF85F3C}" destId="{DC469140-F33E-436F-A734-9D50F2E7763F}" srcOrd="0" destOrd="0" presId="urn:microsoft.com/office/officeart/2018/2/layout/IconVerticalSolidList"/>
    <dgm:cxn modelId="{D2FEB135-01C2-4B3B-ACB4-E4CF62EF8418}" type="presParOf" srcId="{F5103F67-0DDA-446B-8956-E5C46CF85F3C}" destId="{7939F7E2-E9A4-49D0-BF93-310FB1B0A734}" srcOrd="1" destOrd="0" presId="urn:microsoft.com/office/officeart/2018/2/layout/IconVerticalSolidList"/>
    <dgm:cxn modelId="{371E1664-C124-47B3-8F18-72C605A5D941}" type="presParOf" srcId="{F5103F67-0DDA-446B-8956-E5C46CF85F3C}" destId="{1C030023-1623-40CC-A21F-527B8D59C9F7}" srcOrd="2" destOrd="0" presId="urn:microsoft.com/office/officeart/2018/2/layout/IconVerticalSolidList"/>
    <dgm:cxn modelId="{6B60F6DE-DDFD-4E17-A6DB-A31F40524CEB}" type="presParOf" srcId="{F5103F67-0DDA-446B-8956-E5C46CF85F3C}" destId="{56B66B6B-3273-448F-AA62-BC69DEB1911E}" srcOrd="3" destOrd="0" presId="urn:microsoft.com/office/officeart/2018/2/layout/IconVerticalSolidList"/>
    <dgm:cxn modelId="{25608A62-C54B-4BB2-B66D-417DA7C305E3}" type="presParOf" srcId="{FC461DA1-67FF-422C-92E7-5C81A8D28495}" destId="{54A4F635-38F3-469E-BCF7-2A595F749131}" srcOrd="7" destOrd="0" presId="urn:microsoft.com/office/officeart/2018/2/layout/IconVerticalSolidList"/>
    <dgm:cxn modelId="{9C393D0F-5EEA-4BDC-BEF3-D68A4D68E38B}" type="presParOf" srcId="{FC461DA1-67FF-422C-92E7-5C81A8D28495}" destId="{536E2409-3E6A-46EC-9088-F51A3CEE6AC8}" srcOrd="8" destOrd="0" presId="urn:microsoft.com/office/officeart/2018/2/layout/IconVerticalSolidList"/>
    <dgm:cxn modelId="{869DC912-E14A-4E12-A98B-3DADBC3BCB4A}" type="presParOf" srcId="{536E2409-3E6A-46EC-9088-F51A3CEE6AC8}" destId="{437A863E-35E8-4AF5-96F0-9494C534F0F3}" srcOrd="0" destOrd="0" presId="urn:microsoft.com/office/officeart/2018/2/layout/IconVerticalSolidList"/>
    <dgm:cxn modelId="{CFD0264F-1AEC-4EC2-9F5B-BA1307EC1D29}" type="presParOf" srcId="{536E2409-3E6A-46EC-9088-F51A3CEE6AC8}" destId="{2A823F06-EFDD-428C-86ED-74199CD21FD9}" srcOrd="1" destOrd="0" presId="urn:microsoft.com/office/officeart/2018/2/layout/IconVerticalSolidList"/>
    <dgm:cxn modelId="{09F373C6-7DAC-4A68-8F4D-1B2811B6395B}" type="presParOf" srcId="{536E2409-3E6A-46EC-9088-F51A3CEE6AC8}" destId="{68560EF7-E7A4-46A4-9674-59B35E81F80E}" srcOrd="2" destOrd="0" presId="urn:microsoft.com/office/officeart/2018/2/layout/IconVerticalSolidList"/>
    <dgm:cxn modelId="{FEA03F9B-C864-400E-BB35-91D7ED20E2BD}" type="presParOf" srcId="{536E2409-3E6A-46EC-9088-F51A3CEE6AC8}" destId="{4BDF7CAB-7639-45FD-883C-D82E0E83C6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AA491-5423-4DD0-BF06-F6430468A58F}">
      <dsp:nvSpPr>
        <dsp:cNvPr id="0" name=""/>
        <dsp:cNvSpPr/>
      </dsp:nvSpPr>
      <dsp:spPr>
        <a:xfrm>
          <a:off x="0" y="3916"/>
          <a:ext cx="7854655" cy="4692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D127B-A1C3-458B-8AB7-466D2B527E7E}">
      <dsp:nvSpPr>
        <dsp:cNvPr id="0" name=""/>
        <dsp:cNvSpPr/>
      </dsp:nvSpPr>
      <dsp:spPr>
        <a:xfrm>
          <a:off x="141940" y="109492"/>
          <a:ext cx="258326" cy="258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412CC-25BE-476B-9C45-607C076B51DD}">
      <dsp:nvSpPr>
        <dsp:cNvPr id="0" name=""/>
        <dsp:cNvSpPr/>
      </dsp:nvSpPr>
      <dsp:spPr>
        <a:xfrm>
          <a:off x="542207" y="3916"/>
          <a:ext cx="7287951" cy="513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15" tIns="54315" rIns="54315" bIns="5431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Accuracy: This statistic assesses how accurately the model's predictions were made in general</a:t>
          </a:r>
        </a:p>
      </dsp:txBody>
      <dsp:txXfrm>
        <a:off x="542207" y="3916"/>
        <a:ext cx="7287951" cy="513215"/>
      </dsp:txXfrm>
    </dsp:sp>
    <dsp:sp modelId="{3AC5F6A9-E1E2-44B0-92C4-E68CC7E4945C}">
      <dsp:nvSpPr>
        <dsp:cNvPr id="0" name=""/>
        <dsp:cNvSpPr/>
      </dsp:nvSpPr>
      <dsp:spPr>
        <a:xfrm>
          <a:off x="0" y="645436"/>
          <a:ext cx="7854655" cy="4692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EE7DE-1845-4EE9-B791-7818D4B502B6}">
      <dsp:nvSpPr>
        <dsp:cNvPr id="0" name=""/>
        <dsp:cNvSpPr/>
      </dsp:nvSpPr>
      <dsp:spPr>
        <a:xfrm>
          <a:off x="141940" y="751011"/>
          <a:ext cx="258326" cy="258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58C70-3494-477C-AFCB-631EA7FFBAE8}">
      <dsp:nvSpPr>
        <dsp:cNvPr id="0" name=""/>
        <dsp:cNvSpPr/>
      </dsp:nvSpPr>
      <dsp:spPr>
        <a:xfrm>
          <a:off x="542207" y="645436"/>
          <a:ext cx="7287951" cy="513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15" tIns="54315" rIns="54315" bIns="5431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Precision: How much of the model's favorable predictions were accurate is known as precision</a:t>
          </a:r>
        </a:p>
      </dsp:txBody>
      <dsp:txXfrm>
        <a:off x="542207" y="645436"/>
        <a:ext cx="7287951" cy="513215"/>
      </dsp:txXfrm>
    </dsp:sp>
    <dsp:sp modelId="{00634E7F-94B1-48AB-8ECE-3DFC0B99E8C5}">
      <dsp:nvSpPr>
        <dsp:cNvPr id="0" name=""/>
        <dsp:cNvSpPr/>
      </dsp:nvSpPr>
      <dsp:spPr>
        <a:xfrm>
          <a:off x="0" y="1286955"/>
          <a:ext cx="7854655" cy="4692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F0A9C-9813-4405-A9F5-723340F498DC}">
      <dsp:nvSpPr>
        <dsp:cNvPr id="0" name=""/>
        <dsp:cNvSpPr/>
      </dsp:nvSpPr>
      <dsp:spPr>
        <a:xfrm>
          <a:off x="141940" y="1392531"/>
          <a:ext cx="258326" cy="258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B837C-F20E-4F75-A08E-646703A653CA}">
      <dsp:nvSpPr>
        <dsp:cNvPr id="0" name=""/>
        <dsp:cNvSpPr/>
      </dsp:nvSpPr>
      <dsp:spPr>
        <a:xfrm>
          <a:off x="542207" y="1286955"/>
          <a:ext cx="7287951" cy="513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15" tIns="54315" rIns="54315" bIns="5431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Recall: Recall indicates the proportion of real positive cases that the model accurately predicted</a:t>
          </a:r>
        </a:p>
      </dsp:txBody>
      <dsp:txXfrm>
        <a:off x="542207" y="1286955"/>
        <a:ext cx="7287951" cy="513215"/>
      </dsp:txXfrm>
    </dsp:sp>
    <dsp:sp modelId="{DC469140-F33E-436F-A734-9D50F2E7763F}">
      <dsp:nvSpPr>
        <dsp:cNvPr id="0" name=""/>
        <dsp:cNvSpPr/>
      </dsp:nvSpPr>
      <dsp:spPr>
        <a:xfrm>
          <a:off x="0" y="1928474"/>
          <a:ext cx="7854655" cy="4692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9F7E2-E9A4-49D0-BF93-310FB1B0A734}">
      <dsp:nvSpPr>
        <dsp:cNvPr id="0" name=""/>
        <dsp:cNvSpPr/>
      </dsp:nvSpPr>
      <dsp:spPr>
        <a:xfrm>
          <a:off x="141940" y="2034050"/>
          <a:ext cx="258326" cy="2580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66B6B-3273-448F-AA62-BC69DEB1911E}">
      <dsp:nvSpPr>
        <dsp:cNvPr id="0" name=""/>
        <dsp:cNvSpPr/>
      </dsp:nvSpPr>
      <dsp:spPr>
        <a:xfrm>
          <a:off x="542207" y="1928474"/>
          <a:ext cx="7287951" cy="513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15" tIns="54315" rIns="54315" bIns="5431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F1-Score: The F1-score, which is important when there is an imbalance in the classes, is the harmonic mean of accuracy and recall</a:t>
          </a:r>
        </a:p>
      </dsp:txBody>
      <dsp:txXfrm>
        <a:off x="542207" y="1928474"/>
        <a:ext cx="7287951" cy="513215"/>
      </dsp:txXfrm>
    </dsp:sp>
    <dsp:sp modelId="{437A863E-35E8-4AF5-96F0-9494C534F0F3}">
      <dsp:nvSpPr>
        <dsp:cNvPr id="0" name=""/>
        <dsp:cNvSpPr/>
      </dsp:nvSpPr>
      <dsp:spPr>
        <a:xfrm>
          <a:off x="0" y="2569993"/>
          <a:ext cx="7854655" cy="4692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23F06-EFDD-428C-86ED-74199CD21FD9}">
      <dsp:nvSpPr>
        <dsp:cNvPr id="0" name=""/>
        <dsp:cNvSpPr/>
      </dsp:nvSpPr>
      <dsp:spPr>
        <a:xfrm>
          <a:off x="141940" y="2675569"/>
          <a:ext cx="258326" cy="2580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F7CAB-7639-45FD-883C-D82E0E83C6B7}">
      <dsp:nvSpPr>
        <dsp:cNvPr id="0" name=""/>
        <dsp:cNvSpPr/>
      </dsp:nvSpPr>
      <dsp:spPr>
        <a:xfrm>
          <a:off x="542207" y="2569993"/>
          <a:ext cx="7287951" cy="513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15" tIns="54315" rIns="54315" bIns="5431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Confusion Matrix: A confusion matrix gives a thorough description of the right and wrong guesses</a:t>
          </a:r>
        </a:p>
      </dsp:txBody>
      <dsp:txXfrm>
        <a:off x="542207" y="2569993"/>
        <a:ext cx="7287951" cy="513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E2C63-A770-4B46-B1A6-93B4CE28FE9C}" type="datetimeFigureOut"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DD2CD-68FD-4104-B420-E87204B428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0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project, we set out to improve on-time delivery estimates in the e-commerce industry by using predictive modeling. </a:t>
            </a: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developed, honed, and effectively applied machine learning models that predict whether or not a product will arrive on schedule. 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The supply chain management and e-commerce industries stand to benefit greatly from this research since it offers useful data and predictive tools that can improve user experience and operational efficacy.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DD2CD-68FD-4104-B420-E87204B4281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60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/>
              <a:t>Operational Efficiency: Our models may be used by e-commerce businesses to streamline their delivery procedures, cut down on delays, and better manage resources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/>
              <a:t>Customer Satisfaction: On time delivery boost client loyalty and happiness, which enhances the reputation of the company</a:t>
            </a:r>
            <a:endParaRPr lang="en-US">
              <a:cs typeface="Calibri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/>
              <a:t>Inventory Management: Predictive analytics may help with more effective inventory management, lowering expenses related to excess or inadequate stock</a:t>
            </a:r>
            <a:endParaRPr lang="en-US">
              <a:cs typeface="Calibri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/>
              <a:t>Decision Support: Our models may assist logistics managers in making data-driven choices by acting as decision support tools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/>
              <a:t>Data Preprocessing: It is impossible to overestimate the significance of data preparation, which includes feature scaling and encoding categorical variables</a:t>
            </a:r>
            <a:endParaRPr lang="en-US">
              <a:cs typeface="Calibri" panose="020F0502020204030204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/>
              <a:t>Model Selection: Performance is greatly influenced by the careful selection of models and their hyperparameters</a:t>
            </a:r>
            <a:endParaRPr lang="en-US">
              <a:cs typeface="Calibri" panose="020F0502020204030204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/>
              <a:t>Interpretability: The interpretation and justification of model predictions to stakeholders is crucial for model adoption</a:t>
            </a:r>
            <a:endParaRPr lang="en-US">
              <a:cs typeface="Calibri" panose="020F0502020204030204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DD2CD-68FD-4104-B420-E87204B42812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/>
              <a:t>Integration of External Data: To improve forecast accuracy, future research might investigate the integration of external data sources including weather and traffic data</a:t>
            </a: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/>
              <a:t>Real-Time Predictions: Constructing real-time prediction systems that take dynamic shifts in supply chain variables into consideration</a:t>
            </a:r>
            <a:endParaRPr lang="en-US">
              <a:cs typeface="Calibri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/>
              <a:t>Customer Behavior Analysis: To better understand how customer interactions affect delivery times, data on consumer </a:t>
            </a:r>
            <a:r>
              <a:rPr lang="en-US" err="1"/>
              <a:t>behaviour</a:t>
            </a:r>
            <a:r>
              <a:rPr lang="en-US"/>
              <a:t> will be </a:t>
            </a:r>
            <a:r>
              <a:rPr lang="en-US" err="1"/>
              <a:t>analysed</a:t>
            </a:r>
            <a:endParaRPr lang="en-US" err="1">
              <a:cs typeface="Calibri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/>
              <a:t>Advanced Forecasting: Applying sophisticated time series forecasting techniques to make more precise delivery time predictions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DD2CD-68FD-4104-B420-E87204B42812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9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8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12/17/2023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380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12/17/2023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1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12/17/2023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7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12/17/2023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248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12/17/2023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270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8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question-mark-pn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7541" y="118521"/>
            <a:ext cx="6338338" cy="4071762"/>
          </a:xfrm>
        </p:spPr>
        <p:txBody>
          <a:bodyPr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4500">
                <a:latin typeface="Cambria"/>
                <a:ea typeface="+mj-lt"/>
                <a:cs typeface="+mj-lt"/>
              </a:rPr>
              <a:t>Ecommerce on Time Delivery Prediction</a:t>
            </a:r>
            <a:br>
              <a:rPr lang="en-US" sz="1400" i="0" cap="all">
                <a:latin typeface="Cambria"/>
                <a:ea typeface="+mj-lt"/>
                <a:cs typeface="+mj-lt"/>
              </a:rPr>
            </a:br>
            <a:br>
              <a:rPr lang="en-US" sz="1400" i="0" cap="all">
                <a:solidFill>
                  <a:schemeClr val="tx1"/>
                </a:solidFill>
                <a:latin typeface="Cambria"/>
                <a:ea typeface="+mj-lt"/>
                <a:cs typeface="+mj-lt"/>
              </a:rPr>
            </a:br>
            <a:r>
              <a:rPr lang="en-US" sz="1400" i="0" cap="all">
                <a:solidFill>
                  <a:schemeClr val="tx1"/>
                </a:solidFill>
                <a:latin typeface="Cambria"/>
                <a:ea typeface="+mj-lt"/>
                <a:cs typeface="+mj-lt"/>
              </a:rPr>
              <a:t>SUBJECT: DATA 606(CAPSTONE PROJECT)</a:t>
            </a:r>
            <a:endParaRPr lang="en-US" sz="1400" i="0">
              <a:solidFill>
                <a:schemeClr val="tx1"/>
              </a:solidFill>
              <a:latin typeface="Cambria"/>
              <a:ea typeface="+mj-lt"/>
              <a:cs typeface="+mj-lt"/>
            </a:endParaRPr>
          </a:p>
          <a:p>
            <a:pPr>
              <a:lnSpc>
                <a:spcPct val="125000"/>
              </a:lnSpc>
            </a:pPr>
            <a:r>
              <a:rPr lang="en-US" sz="1400" i="0" cap="all">
                <a:solidFill>
                  <a:schemeClr val="tx1"/>
                </a:solidFill>
                <a:latin typeface="Cambria"/>
                <a:ea typeface="+mj-lt"/>
                <a:cs typeface="+mj-lt"/>
              </a:rPr>
              <a:t>PROFESSOR: CHAOJIE WANG</a:t>
            </a:r>
            <a:endParaRPr lang="en-US" sz="1400" i="0">
              <a:solidFill>
                <a:schemeClr val="tx1"/>
              </a:solidFill>
              <a:latin typeface="Cambria"/>
              <a:ea typeface="+mj-lt"/>
              <a:cs typeface="+mj-lt"/>
            </a:endParaRPr>
          </a:p>
          <a:p>
            <a:pPr>
              <a:lnSpc>
                <a:spcPct val="125000"/>
              </a:lnSpc>
            </a:pPr>
            <a:r>
              <a:rPr lang="en-US" sz="1400" i="0" cap="all">
                <a:solidFill>
                  <a:schemeClr val="tx1"/>
                </a:solidFill>
                <a:latin typeface="Cambria"/>
                <a:ea typeface="+mj-lt"/>
                <a:cs typeface="+mj-lt"/>
              </a:rPr>
              <a:t>PRECENTOR: Naga </a:t>
            </a:r>
            <a:r>
              <a:rPr lang="en-US" sz="1400" i="0" cap="all" err="1">
                <a:solidFill>
                  <a:schemeClr val="tx1"/>
                </a:solidFill>
                <a:latin typeface="Cambria"/>
                <a:ea typeface="+mj-lt"/>
                <a:cs typeface="+mj-lt"/>
              </a:rPr>
              <a:t>mounica</a:t>
            </a:r>
            <a:r>
              <a:rPr lang="en-US" sz="1400" i="0" cap="all">
                <a:solidFill>
                  <a:schemeClr val="tx1"/>
                </a:solidFill>
                <a:latin typeface="Cambria"/>
                <a:ea typeface="+mj-lt"/>
                <a:cs typeface="+mj-lt"/>
              </a:rPr>
              <a:t> </a:t>
            </a:r>
            <a:r>
              <a:rPr lang="en-US" sz="1400" i="0" cap="all" err="1">
                <a:solidFill>
                  <a:schemeClr val="tx1"/>
                </a:solidFill>
                <a:latin typeface="Cambria"/>
                <a:ea typeface="+mj-lt"/>
                <a:cs typeface="+mj-lt"/>
              </a:rPr>
              <a:t>potluri</a:t>
            </a:r>
            <a:endParaRPr lang="en-US" sz="5600" err="1">
              <a:solidFill>
                <a:schemeClr val="tx1"/>
              </a:solidFill>
              <a:latin typeface="Cambria"/>
              <a:ea typeface="Cambr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AC97C-AE3A-2715-65A9-0FA779B0D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07" r="28173" b="-2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49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67731" y="373416"/>
            <a:ext cx="5629194" cy="1540106"/>
          </a:xfrm>
        </p:spPr>
        <p:txBody>
          <a:bodyPr>
            <a:normAutofit/>
          </a:bodyPr>
          <a:lstStyle/>
          <a:p>
            <a:r>
              <a:rPr lang="en-US" sz="3200">
                <a:latin typeface="Cambria"/>
                <a:ea typeface="+mj-lt"/>
                <a:cs typeface="+mj-lt"/>
              </a:rPr>
              <a:t>4.1 Measuring and Comparing Model Performance</a:t>
            </a:r>
            <a:endParaRPr lang="en-US" sz="3200" i="0">
              <a:latin typeface="Cambria"/>
              <a:ea typeface="+mj-lt"/>
              <a:cs typeface="+mj-lt"/>
            </a:endParaRPr>
          </a:p>
          <a:p>
            <a:endParaRPr lang="en-US" sz="4000">
              <a:latin typeface="Cambria"/>
              <a:ea typeface="Cambria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5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B691FC93-2951-758B-663C-813B9E8B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74" y="141779"/>
            <a:ext cx="5179720" cy="3281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362B4-529A-6686-D3F4-A22EE36A0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104" y="3509630"/>
            <a:ext cx="5160903" cy="32536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D5A85-D720-04B2-410F-B5630F02535F}"/>
              </a:ext>
            </a:extLst>
          </p:cNvPr>
          <p:cNvSpPr txBox="1"/>
          <p:nvPr/>
        </p:nvSpPr>
        <p:spPr>
          <a:xfrm>
            <a:off x="1197508" y="2181744"/>
            <a:ext cx="437068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Char char="•"/>
            </a:pPr>
            <a:r>
              <a:rPr lang="en-US">
                <a:solidFill>
                  <a:srgbClr val="262626"/>
                </a:solidFill>
                <a:latin typeface="Cambria"/>
                <a:ea typeface="Cambria"/>
                <a:cs typeface="Arial"/>
              </a:rPr>
              <a:t>In this section, plotted Top 10 Important Features for Each Model​</a:t>
            </a:r>
          </a:p>
          <a:p>
            <a:pPr marL="228600" indent="-228600">
              <a:buChar char="•"/>
            </a:pPr>
            <a:endParaRPr lang="en-US">
              <a:solidFill>
                <a:srgbClr val="262626"/>
              </a:solidFill>
              <a:latin typeface="Cambria"/>
              <a:ea typeface="Cambria"/>
              <a:cs typeface="Arial"/>
            </a:endParaRPr>
          </a:p>
          <a:p>
            <a:pPr marL="228600" indent="-228600">
              <a:buChar char="•"/>
            </a:pPr>
            <a:endParaRPr lang="en-US">
              <a:solidFill>
                <a:srgbClr val="262626"/>
              </a:solidFill>
              <a:latin typeface="Cambria"/>
              <a:ea typeface="Cambria"/>
              <a:cs typeface="Arial"/>
            </a:endParaRPr>
          </a:p>
          <a:p>
            <a:pPr marL="228600" indent="-228600">
              <a:buChar char="•"/>
            </a:pPr>
            <a:r>
              <a:rPr lang="en-US">
                <a:solidFill>
                  <a:srgbClr val="262626"/>
                </a:solidFill>
                <a:latin typeface="Cambria"/>
                <a:ea typeface="Cambria"/>
                <a:cs typeface="Arial"/>
              </a:rPr>
              <a:t>This Section gives us information of which and How Much a Feature in Important in Model Training</a:t>
            </a:r>
          </a:p>
        </p:txBody>
      </p:sp>
    </p:spTree>
    <p:extLst>
      <p:ext uri="{BB962C8B-B14F-4D97-AF65-F5344CB8AC3E}">
        <p14:creationId xmlns:p14="http://schemas.microsoft.com/office/powerpoint/2010/main" val="324044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40138" y="758951"/>
            <a:ext cx="4913743" cy="1966747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Cambria"/>
                <a:ea typeface="Cambria"/>
              </a:rPr>
              <a:t>4.2 </a:t>
            </a:r>
            <a:r>
              <a:rPr lang="en-US" sz="4000" i="0">
                <a:latin typeface="Cambria"/>
                <a:ea typeface="Cambria"/>
              </a:rPr>
              <a:t>Hyper</a:t>
            </a:r>
            <a:r>
              <a:rPr lang="en-US" sz="4000" i="0">
                <a:latin typeface="Cambria"/>
                <a:ea typeface="+mj-lt"/>
                <a:cs typeface="+mj-lt"/>
              </a:rPr>
              <a:t> Parameter Tuning</a:t>
            </a:r>
            <a:endParaRPr lang="en-US" sz="4000" err="1">
              <a:latin typeface="Cambria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2" name="Content Placeholder 11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94BAEE2-CE68-CF32-F88E-1EA321413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328" y="3458125"/>
            <a:ext cx="2981325" cy="27432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BEA9E1-97C7-BD53-17A5-EF6396B3A7D0}"/>
              </a:ext>
            </a:extLst>
          </p:cNvPr>
          <p:cNvSpPr txBox="1"/>
          <p:nvPr/>
        </p:nvSpPr>
        <p:spPr>
          <a:xfrm>
            <a:off x="4119338" y="4245508"/>
            <a:ext cx="2169349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Accuracy: 69.3%​</a:t>
            </a: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True Positives : 673</a:t>
            </a: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True Negatives : 848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False Positives : 47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False Negatives : 632</a:t>
            </a:r>
          </a:p>
        </p:txBody>
      </p:sp>
      <p:pic>
        <p:nvPicPr>
          <p:cNvPr id="16" name="Picture 1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CFF584CC-F8BD-575A-66CB-5E2A1323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307" y="3388052"/>
            <a:ext cx="2743200" cy="2743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3DB24E-F6E3-69B5-9F2B-C566B7FBB06D}"/>
              </a:ext>
            </a:extLst>
          </p:cNvPr>
          <p:cNvSpPr txBox="1"/>
          <p:nvPr/>
        </p:nvSpPr>
        <p:spPr>
          <a:xfrm>
            <a:off x="6386523" y="4245507"/>
            <a:ext cx="2169349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Accuracy: 68.03%​</a:t>
            </a: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True Positives : 731</a:t>
            </a: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True Negatives : 779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False Positives : 116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False Negatives : 574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8D24F6-874E-EC68-55BB-BE5BD8E6032D}"/>
              </a:ext>
            </a:extLst>
          </p:cNvPr>
          <p:cNvSpPr txBox="1"/>
          <p:nvPr/>
        </p:nvSpPr>
        <p:spPr>
          <a:xfrm>
            <a:off x="4081708" y="3643432"/>
            <a:ext cx="190594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262626"/>
                </a:solidFill>
                <a:cs typeface="Arial"/>
              </a:rPr>
              <a:t>After </a:t>
            </a:r>
            <a:r>
              <a:rPr lang="en-US" sz="1300" b="1">
                <a:solidFill>
                  <a:srgbClr val="262626"/>
                </a:solidFill>
                <a:ea typeface="+mn-lt"/>
                <a:cs typeface="+mn-lt"/>
              </a:rPr>
              <a:t>Hyper Parameter Tuning</a:t>
            </a:r>
            <a:endParaRPr lang="en-US" sz="1300" b="1">
              <a:solidFill>
                <a:srgbClr val="262626"/>
              </a:solidFill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EF44C-D440-AA96-47DF-B5279054FD12}"/>
              </a:ext>
            </a:extLst>
          </p:cNvPr>
          <p:cNvSpPr txBox="1"/>
          <p:nvPr/>
        </p:nvSpPr>
        <p:spPr>
          <a:xfrm>
            <a:off x="6386523" y="3643432"/>
            <a:ext cx="190594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262626"/>
                </a:solidFill>
                <a:cs typeface="Arial"/>
              </a:rPr>
              <a:t>Before Hyper</a:t>
            </a:r>
            <a:r>
              <a:rPr lang="en-US" sz="1300" b="1">
                <a:solidFill>
                  <a:srgbClr val="262626"/>
                </a:solidFill>
                <a:ea typeface="+mn-lt"/>
                <a:cs typeface="+mn-lt"/>
              </a:rPr>
              <a:t> Parameter Tuning</a:t>
            </a:r>
            <a:endParaRPr lang="en-US" sz="1300" b="1">
              <a:solidFill>
                <a:srgbClr val="262626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99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46042" y="373416"/>
            <a:ext cx="5629194" cy="2291946"/>
          </a:xfrm>
        </p:spPr>
        <p:txBody>
          <a:bodyPr>
            <a:normAutofit/>
          </a:bodyPr>
          <a:lstStyle/>
          <a:p>
            <a:r>
              <a:rPr lang="en-US" sz="3800">
                <a:latin typeface="Cambria"/>
                <a:ea typeface="+mj-lt"/>
                <a:cs typeface="+mj-lt"/>
              </a:rPr>
              <a:t>4.3 </a:t>
            </a:r>
            <a:r>
              <a:rPr lang="en-US" sz="3600">
                <a:latin typeface="Cambria"/>
                <a:ea typeface="+mj-lt"/>
                <a:cs typeface="+mj-lt"/>
              </a:rPr>
              <a:t>Measuring and Comparing Model Performance after Hyper Parameter Tuning</a:t>
            </a:r>
            <a:endParaRPr lang="en-US" sz="3600" i="0">
              <a:latin typeface="Cambria"/>
              <a:ea typeface="+mj-lt"/>
              <a:cs typeface="+mj-lt"/>
            </a:endParaRPr>
          </a:p>
          <a:p>
            <a:endParaRPr lang="en-US" sz="4000">
              <a:latin typeface="Cambria"/>
              <a:ea typeface="Cambria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9AE89-3CB6-9469-64E5-984148C4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490816"/>
            <a:ext cx="4765792" cy="3018441"/>
          </a:xfrm>
          <a:prstGeom prst="rect">
            <a:avLst/>
          </a:prstGeom>
        </p:spPr>
      </p:pic>
      <p:pic>
        <p:nvPicPr>
          <p:cNvPr id="6" name="Picture 5" descr="A graph of a number of important features&#10;&#10;Description automatically generated">
            <a:extLst>
              <a:ext uri="{FF2B5EF4-FFF2-40B4-BE49-F238E27FC236}">
                <a16:creationId xmlns:a16="http://schemas.microsoft.com/office/drawing/2014/main" id="{DA50BB6A-DBFA-0B0F-4842-99AF47AAC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282887"/>
            <a:ext cx="4765794" cy="2999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4C678E-3C5F-5CB2-186A-6C15A7BF5006}"/>
              </a:ext>
            </a:extLst>
          </p:cNvPr>
          <p:cNvSpPr txBox="1"/>
          <p:nvPr/>
        </p:nvSpPr>
        <p:spPr>
          <a:xfrm>
            <a:off x="1676400" y="2824103"/>
            <a:ext cx="397557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62626"/>
                </a:solidFill>
                <a:latin typeface="Cambria"/>
              </a:rPr>
              <a:t>In this section, plotted Top 10 Important Features for Each Model​ after the Hyper Parameter Tuning</a:t>
            </a:r>
          </a:p>
          <a:p>
            <a:endParaRPr lang="en-US" sz="2000">
              <a:solidFill>
                <a:srgbClr val="262626"/>
              </a:solidFill>
              <a:latin typeface="Cambria"/>
              <a:ea typeface="Cambria"/>
            </a:endParaRPr>
          </a:p>
          <a:p>
            <a:endParaRPr lang="en-US" sz="2000">
              <a:solidFill>
                <a:srgbClr val="262626"/>
              </a:solidFill>
              <a:latin typeface="Cambria"/>
              <a:ea typeface="Cambria"/>
            </a:endParaRPr>
          </a:p>
          <a:p>
            <a:endParaRPr lang="en-US" sz="2000">
              <a:solidFill>
                <a:srgbClr val="262626"/>
              </a:solidFill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3144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58952" y="758951"/>
            <a:ext cx="4782039" cy="1966747"/>
          </a:xfrm>
        </p:spPr>
        <p:txBody>
          <a:bodyPr anchor="ctr">
            <a:normAutofit/>
          </a:bodyPr>
          <a:lstStyle/>
          <a:p>
            <a:r>
              <a:rPr lang="en-US">
                <a:latin typeface="Cambria"/>
                <a:ea typeface="Cambria"/>
              </a:rPr>
              <a:t>5 Web Application </a:t>
            </a:r>
          </a:p>
        </p:txBody>
      </p:sp>
      <p:pic>
        <p:nvPicPr>
          <p:cNvPr id="7" name="Picture 6" descr="A screenshot of a delivery prediction&#10;&#10;Description automatically generated">
            <a:extLst>
              <a:ext uri="{FF2B5EF4-FFF2-40B4-BE49-F238E27FC236}">
                <a16:creationId xmlns:a16="http://schemas.microsoft.com/office/drawing/2014/main" id="{E8461ABF-4419-BA2A-3C6B-F12EF35C0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5"/>
          <a:stretch/>
        </p:blipFill>
        <p:spPr>
          <a:xfrm>
            <a:off x="6089904" y="1"/>
            <a:ext cx="6095998" cy="295429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6833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58826" y="3196931"/>
            <a:ext cx="4782166" cy="25851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For developing the web application I have used Flask. </a:t>
            </a:r>
          </a:p>
          <a:p>
            <a:pPr>
              <a:lnSpc>
                <a:spcPct val="100000"/>
              </a:lnSpc>
            </a:pPr>
            <a:r>
              <a:rPr lang="en-US" sz="1600"/>
              <a:t>Our trained machine learning models for forecasting delivery outcomes are easily accessible, through Flask's capability to seamlessly integrate them into a user-friendly web-based interface. This helps user an forecast their delivery to check if they might reach on time or not. </a:t>
            </a:r>
          </a:p>
          <a:p>
            <a:pPr>
              <a:lnSpc>
                <a:spcPct val="100000"/>
              </a:lnSpc>
            </a:pPr>
            <a:endParaRPr lang="en-US" sz="1200">
              <a:solidFill>
                <a:srgbClr val="0F0F0F"/>
              </a:solidFill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C241C72-E9A9-1B01-2676-A2C021E56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7" r="18581" b="-3"/>
          <a:stretch/>
        </p:blipFill>
        <p:spPr>
          <a:xfrm>
            <a:off x="6096000" y="2954300"/>
            <a:ext cx="6095998" cy="3903699"/>
          </a:xfrm>
          <a:prstGeom prst="rect">
            <a:avLst/>
          </a:prstGeom>
        </p:spPr>
      </p:pic>
      <p:sp>
        <p:nvSpPr>
          <p:cNvPr id="2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9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85999" y="1283388"/>
            <a:ext cx="5312254" cy="1806727"/>
          </a:xfrm>
        </p:spPr>
        <p:txBody>
          <a:bodyPr>
            <a:normAutofit/>
          </a:bodyPr>
          <a:lstStyle/>
          <a:p>
            <a:r>
              <a:rPr lang="en-US">
                <a:latin typeface="Cambria"/>
                <a:ea typeface="Cambria"/>
              </a:rPr>
              <a:t>6. Conclusion</a:t>
            </a:r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4737BF14-1106-D07F-5799-41AA140E71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81" r="18134" b="-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85999" y="3250315"/>
            <a:ext cx="5312254" cy="3458823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1800">
                <a:latin typeface="Cambria"/>
                <a:ea typeface="Cambria"/>
              </a:rPr>
              <a:t>Through the use of predictive modelling, set out on a mission in this project to improve on-time delivery estimates in the e-commerce industry</a:t>
            </a:r>
          </a:p>
          <a:p>
            <a:pPr lvl="0">
              <a:lnSpc>
                <a:spcPct val="100000"/>
              </a:lnSpc>
            </a:pPr>
            <a:r>
              <a:rPr lang="en-US" sz="1800">
                <a:latin typeface="Cambria"/>
                <a:ea typeface="Cambria"/>
              </a:rPr>
              <a:t>Created, trained, and successfully used machine learning models that can forecast whether a product will arrive on time or not.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ambria"/>
                <a:ea typeface="Cambria"/>
              </a:rPr>
              <a:t>This research has enormous promise for the supply chain management and e-commerce sectors, providing insightful information and foresight tools to enhance user experience and operational effectiveness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55612" y="3572775"/>
            <a:ext cx="6561934" cy="709447"/>
          </a:xfrm>
        </p:spPr>
        <p:txBody>
          <a:bodyPr>
            <a:normAutofit/>
          </a:bodyPr>
          <a:lstStyle/>
          <a:p>
            <a:r>
              <a:rPr lang="en-US" sz="4000">
                <a:latin typeface="Cambria"/>
                <a:ea typeface="Cambria"/>
              </a:rPr>
              <a:t>6.2 Usage of Our Research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052" y="4467822"/>
            <a:ext cx="5322414" cy="18653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Cambria"/>
                <a:ea typeface="Cambria"/>
              </a:rPr>
              <a:t>Operational Efficiency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600">
                <a:latin typeface="Cambria"/>
                <a:ea typeface="Cambria"/>
              </a:rPr>
              <a:t>Customer Satisfaction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ambria"/>
                <a:ea typeface="Cambria"/>
              </a:rPr>
              <a:t>Inventory Management</a:t>
            </a:r>
          </a:p>
          <a:p>
            <a:pPr lvl="0">
              <a:lnSpc>
                <a:spcPct val="150000"/>
              </a:lnSpc>
            </a:pPr>
            <a:r>
              <a:rPr lang="en-US" sz="1600">
                <a:latin typeface="Cambria"/>
                <a:ea typeface="Cambria"/>
              </a:rPr>
              <a:t>Decision Support</a:t>
            </a:r>
          </a:p>
          <a:p>
            <a:pPr>
              <a:lnSpc>
                <a:spcPct val="100000"/>
              </a:lnSpc>
            </a:pPr>
            <a:endParaRPr lang="en-US" sz="1300"/>
          </a:p>
          <a:p>
            <a:pPr>
              <a:lnSpc>
                <a:spcPct val="100000"/>
              </a:lnSpc>
            </a:pPr>
            <a:endParaRPr lang="en-US" sz="1400">
              <a:latin typeface="Arial"/>
              <a:cs typeface="Arial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3B1C9-FC01-0A9E-D006-2F2EC2FD0F88}"/>
              </a:ext>
            </a:extLst>
          </p:cNvPr>
          <p:cNvSpPr txBox="1"/>
          <p:nvPr/>
        </p:nvSpPr>
        <p:spPr>
          <a:xfrm>
            <a:off x="6096000" y="1249680"/>
            <a:ext cx="4602480" cy="14932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200000"/>
              </a:lnSpc>
              <a:buChar char="•"/>
            </a:pPr>
            <a:r>
              <a:rPr lang="en-US" sz="1600">
                <a:solidFill>
                  <a:srgbClr val="262626"/>
                </a:solidFill>
                <a:latin typeface="Cambria"/>
                <a:ea typeface="Cambria"/>
                <a:cs typeface="Arial"/>
              </a:rPr>
              <a:t>Data Preprocessing​</a:t>
            </a:r>
            <a:endParaRPr lang="en-US"/>
          </a:p>
          <a:p>
            <a:pPr marL="228600" indent="-228600">
              <a:lnSpc>
                <a:spcPct val="200000"/>
              </a:lnSpc>
              <a:buChar char="•"/>
            </a:pPr>
            <a:r>
              <a:rPr lang="en-US" sz="1600">
                <a:solidFill>
                  <a:srgbClr val="262626"/>
                </a:solidFill>
                <a:latin typeface="Cambria"/>
                <a:ea typeface="Cambria"/>
                <a:cs typeface="Arial"/>
              </a:rPr>
              <a:t>Model Selection​</a:t>
            </a:r>
          </a:p>
          <a:p>
            <a:pPr marL="228600" indent="-228600">
              <a:lnSpc>
                <a:spcPct val="200000"/>
              </a:lnSpc>
              <a:buChar char="•"/>
            </a:pPr>
            <a:r>
              <a:rPr lang="en-US" sz="1600">
                <a:solidFill>
                  <a:srgbClr val="262626"/>
                </a:solidFill>
                <a:latin typeface="Cambria"/>
                <a:ea typeface="Cambria"/>
                <a:cs typeface="Arial"/>
              </a:rPr>
              <a:t>Interpretability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862B39A2-EB79-E8FA-F986-8A7F841E1A52}"/>
              </a:ext>
            </a:extLst>
          </p:cNvPr>
          <p:cNvSpPr txBox="1">
            <a:spLocks/>
          </p:cNvSpPr>
          <p:nvPr/>
        </p:nvSpPr>
        <p:spPr>
          <a:xfrm>
            <a:off x="5674332" y="433335"/>
            <a:ext cx="6521294" cy="973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ambria"/>
                <a:ea typeface="Cambria"/>
              </a:rPr>
              <a:t>6.1 Lessons Learned</a:t>
            </a:r>
          </a:p>
        </p:txBody>
      </p:sp>
      <p:pic>
        <p:nvPicPr>
          <p:cNvPr id="9" name="Picture 8" descr="White bulbs with a yellow one standing out">
            <a:extLst>
              <a:ext uri="{FF2B5EF4-FFF2-40B4-BE49-F238E27FC236}">
                <a16:creationId xmlns:a16="http://schemas.microsoft.com/office/drawing/2014/main" id="{229B6323-EAD4-4074-2098-711E561AC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3" r="14702" b="-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246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Cambria"/>
                <a:ea typeface="Cambria"/>
              </a:rPr>
              <a:t>6.4 Future Research Directions</a:t>
            </a:r>
          </a:p>
        </p:txBody>
      </p:sp>
      <p:pic>
        <p:nvPicPr>
          <p:cNvPr id="6" name="Picture 5" descr="An abstract design with lines and financial symbols">
            <a:extLst>
              <a:ext uri="{FF2B5EF4-FFF2-40B4-BE49-F238E27FC236}">
                <a16:creationId xmlns:a16="http://schemas.microsoft.com/office/drawing/2014/main" id="{04B11B89-FDCD-8822-E161-1648882D4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30" r="29139" b="3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8208" y="3161680"/>
            <a:ext cx="6281663" cy="2620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Cambria"/>
                <a:ea typeface="Cambria"/>
              </a:rPr>
              <a:t>Integration of External Data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ambria"/>
                <a:ea typeface="Cambria"/>
              </a:rPr>
              <a:t>Real-Time Predictions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ambria"/>
                <a:ea typeface="Cambria"/>
              </a:rPr>
              <a:t>Customer Behavior Analysis</a:t>
            </a:r>
          </a:p>
          <a:p>
            <a:pPr lvl="0">
              <a:lnSpc>
                <a:spcPct val="150000"/>
              </a:lnSpc>
            </a:pPr>
            <a:r>
              <a:rPr lang="en-US" sz="1600">
                <a:latin typeface="Cambria"/>
                <a:ea typeface="Cambria"/>
              </a:rPr>
              <a:t>Advanced Forecasting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tx1"/>
                </a:solidFill>
              </a:rPr>
              <a:t>Thank You !!</a:t>
            </a:r>
            <a:br>
              <a:rPr lang="en-US" sz="5600">
                <a:solidFill>
                  <a:schemeClr val="tx1"/>
                </a:solidFill>
              </a:rPr>
            </a:br>
            <a:br>
              <a:rPr lang="en-US" sz="5600">
                <a:solidFill>
                  <a:schemeClr val="tx1"/>
                </a:solidFill>
              </a:rPr>
            </a:br>
            <a:r>
              <a:rPr lang="en-US" sz="5600">
                <a:solidFill>
                  <a:schemeClr val="tx1"/>
                </a:solidFill>
                <a:latin typeface="Cambria"/>
                <a:ea typeface="+mj-lt"/>
                <a:cs typeface="+mj-lt"/>
              </a:rPr>
              <a:t>Any Questions ??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Many colorful circles with question marks&#10;&#10;Description automatically generated">
            <a:extLst>
              <a:ext uri="{FF2B5EF4-FFF2-40B4-BE49-F238E27FC236}">
                <a16:creationId xmlns:a16="http://schemas.microsoft.com/office/drawing/2014/main" id="{0CC809F0-AE6F-7D24-DDAA-6BA4B38BD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124" r="15745" b="-1"/>
          <a:stretch/>
        </p:blipFill>
        <p:spPr>
          <a:xfrm>
            <a:off x="518401" y="1854024"/>
            <a:ext cx="3491811" cy="337157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DDCC3-6838-1E94-96E7-7BFB53951C91}"/>
              </a:ext>
            </a:extLst>
          </p:cNvPr>
          <p:cNvSpPr txBox="1"/>
          <p:nvPr/>
        </p:nvSpPr>
        <p:spPr>
          <a:xfrm>
            <a:off x="1249680" y="5039360"/>
            <a:ext cx="46126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i="1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130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>
                <a:latin typeface="Cambria"/>
                <a:ea typeface="Cambria"/>
              </a:rPr>
              <a:t>1. 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70C1C-B6EA-38E8-32D0-10EB92CF1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03" r="31395" b="6250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600">
                <a:latin typeface="Cambria"/>
                <a:ea typeface="Cambria"/>
              </a:rPr>
              <a:t>How well can a global e-commerce company's operational structure use predictive modelling to determine if a product will be delivered on time?</a:t>
            </a:r>
          </a:p>
          <a:p>
            <a:pPr lvl="0">
              <a:lnSpc>
                <a:spcPct val="100000"/>
              </a:lnSpc>
            </a:pPr>
            <a:r>
              <a:rPr lang="en-US" sz="1600">
                <a:latin typeface="Cambria"/>
                <a:ea typeface="Cambria"/>
              </a:rPr>
              <a:t>What complex elements affect the timely delivery of goods, and how can this nuanced knowledge be applied to improve and optimise the delivery procedures?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8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55137" y="372376"/>
            <a:ext cx="5312254" cy="84922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4200">
                <a:latin typeface="Cambria"/>
                <a:ea typeface="Cambria"/>
              </a:rPr>
              <a:t>2. Data </a:t>
            </a:r>
            <a:r>
              <a:rPr lang="en-US" sz="4200">
                <a:latin typeface="Cambria"/>
                <a:ea typeface="+mj-lt"/>
                <a:cs typeface="+mj-lt"/>
              </a:rPr>
              <a:t>Description</a:t>
            </a:r>
            <a:r>
              <a:rPr lang="en-US" sz="4200">
                <a:latin typeface="Cambria"/>
                <a:ea typeface="Cambria"/>
              </a:rPr>
              <a:t>: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39617" y="1541470"/>
            <a:ext cx="7466174" cy="46596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ambria"/>
                <a:ea typeface="Cambria"/>
                <a:cs typeface="Arial"/>
              </a:rPr>
              <a:t>Data Sources: Kaggle and is related to an international e-commerce company's shipping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Cambria"/>
                <a:ea typeface="Cambria"/>
                <a:cs typeface="Arial"/>
              </a:rPr>
              <a:t>Data Shape: 10,999 rows and 12 columns</a:t>
            </a:r>
            <a:endParaRPr lang="en-US" sz="1400">
              <a:latin typeface="Cambria"/>
              <a:ea typeface="Cambria"/>
            </a:endParaRPr>
          </a:p>
          <a:p>
            <a:pPr lvl="0">
              <a:lnSpc>
                <a:spcPct val="100000"/>
              </a:lnSpc>
            </a:pPr>
            <a:r>
              <a:rPr lang="en-US" sz="1400">
                <a:latin typeface="Cambria"/>
                <a:ea typeface="Cambria"/>
              </a:rPr>
              <a:t>ID: ID number of customers</a:t>
            </a:r>
          </a:p>
          <a:p>
            <a:pPr lvl="0">
              <a:lnSpc>
                <a:spcPct val="100000"/>
              </a:lnSpc>
            </a:pPr>
            <a:r>
              <a:rPr lang="en-US" sz="1400" err="1">
                <a:latin typeface="Cambria"/>
                <a:ea typeface="Cambria"/>
              </a:rPr>
              <a:t>Warehouse_block</a:t>
            </a:r>
            <a:r>
              <a:rPr lang="en-US" sz="1400">
                <a:latin typeface="Cambria"/>
                <a:ea typeface="Cambria"/>
              </a:rPr>
              <a:t>: Warehouse block categorization</a:t>
            </a:r>
          </a:p>
          <a:p>
            <a:pPr lvl="0">
              <a:lnSpc>
                <a:spcPct val="100000"/>
              </a:lnSpc>
            </a:pPr>
            <a:r>
              <a:rPr lang="en-US" sz="1400" err="1">
                <a:latin typeface="Cambria"/>
                <a:ea typeface="Cambria"/>
              </a:rPr>
              <a:t>Mode_of_Shipment</a:t>
            </a:r>
            <a:r>
              <a:rPr lang="en-US" sz="1400">
                <a:latin typeface="Cambria"/>
                <a:ea typeface="Cambria"/>
              </a:rPr>
              <a:t>: Mode of shipment</a:t>
            </a:r>
          </a:p>
          <a:p>
            <a:pPr lvl="0">
              <a:lnSpc>
                <a:spcPct val="100000"/>
              </a:lnSpc>
            </a:pPr>
            <a:r>
              <a:rPr lang="en-US" sz="1400" err="1">
                <a:latin typeface="Cambria"/>
                <a:ea typeface="Cambria"/>
              </a:rPr>
              <a:t>Customer_care_calls</a:t>
            </a:r>
            <a:r>
              <a:rPr lang="en-US" sz="1400">
                <a:latin typeface="Cambria"/>
                <a:ea typeface="Cambria"/>
              </a:rPr>
              <a:t>: The number of calls made for inquiries about the shipment</a:t>
            </a:r>
          </a:p>
          <a:p>
            <a:pPr lvl="0">
              <a:lnSpc>
                <a:spcPct val="100000"/>
              </a:lnSpc>
            </a:pPr>
            <a:r>
              <a:rPr lang="en-US" sz="1400" err="1">
                <a:latin typeface="Cambria"/>
                <a:ea typeface="Cambria"/>
              </a:rPr>
              <a:t>Customer_rating</a:t>
            </a:r>
            <a:r>
              <a:rPr lang="en-US" sz="1400">
                <a:latin typeface="Cambria"/>
                <a:ea typeface="Cambria"/>
              </a:rPr>
              <a:t>: Customer rating</a:t>
            </a:r>
          </a:p>
          <a:p>
            <a:pPr lvl="0">
              <a:lnSpc>
                <a:spcPct val="100000"/>
              </a:lnSpc>
            </a:pPr>
            <a:r>
              <a:rPr lang="en-US" sz="1400" err="1">
                <a:latin typeface="Cambria"/>
                <a:ea typeface="Cambria"/>
              </a:rPr>
              <a:t>Cost_of_the_Product</a:t>
            </a:r>
            <a:r>
              <a:rPr lang="en-US" sz="1400">
                <a:latin typeface="Cambria"/>
                <a:ea typeface="Cambria"/>
              </a:rPr>
              <a:t>: Cost of the product in US Dollars</a:t>
            </a:r>
          </a:p>
          <a:p>
            <a:pPr lvl="0">
              <a:lnSpc>
                <a:spcPct val="100000"/>
              </a:lnSpc>
            </a:pPr>
            <a:r>
              <a:rPr lang="en-US" sz="1400" err="1">
                <a:latin typeface="Cambria"/>
                <a:ea typeface="Cambria"/>
              </a:rPr>
              <a:t>Prior_purchases</a:t>
            </a:r>
            <a:r>
              <a:rPr lang="en-US" sz="1400">
                <a:latin typeface="Cambria"/>
                <a:ea typeface="Cambria"/>
              </a:rPr>
              <a:t>: The number of prior purchases made by the customer</a:t>
            </a:r>
          </a:p>
          <a:p>
            <a:pPr lvl="0">
              <a:lnSpc>
                <a:spcPct val="100000"/>
              </a:lnSpc>
            </a:pPr>
            <a:r>
              <a:rPr lang="en-US" sz="1400" err="1">
                <a:latin typeface="Cambria"/>
                <a:ea typeface="Cambria"/>
              </a:rPr>
              <a:t>Product_importance</a:t>
            </a:r>
            <a:r>
              <a:rPr lang="en-US" sz="1400">
                <a:latin typeface="Cambria"/>
                <a:ea typeface="Cambria"/>
              </a:rPr>
              <a:t>: Importance categorization of the product</a:t>
            </a:r>
          </a:p>
          <a:p>
            <a:pPr lvl="0">
              <a:lnSpc>
                <a:spcPct val="100000"/>
              </a:lnSpc>
            </a:pPr>
            <a:r>
              <a:rPr lang="en-US" sz="1400">
                <a:latin typeface="Cambria"/>
                <a:ea typeface="Cambria"/>
              </a:rPr>
              <a:t>Gender: Gender of the customer</a:t>
            </a:r>
          </a:p>
          <a:p>
            <a:pPr lvl="0">
              <a:lnSpc>
                <a:spcPct val="100000"/>
              </a:lnSpc>
            </a:pPr>
            <a:r>
              <a:rPr lang="en-US" sz="1400" err="1">
                <a:latin typeface="Cambria"/>
                <a:ea typeface="Cambria"/>
              </a:rPr>
              <a:t>Discount_offered</a:t>
            </a:r>
            <a:r>
              <a:rPr lang="en-US" sz="1400">
                <a:latin typeface="Cambria"/>
                <a:ea typeface="Cambria"/>
              </a:rPr>
              <a:t>: Discount offered on the specific product</a:t>
            </a:r>
          </a:p>
          <a:p>
            <a:pPr>
              <a:lnSpc>
                <a:spcPct val="100000"/>
              </a:lnSpc>
            </a:pPr>
            <a:r>
              <a:rPr lang="en-US" sz="1400" err="1">
                <a:latin typeface="Cambria"/>
                <a:ea typeface="Cambria"/>
                <a:cs typeface="Arial"/>
              </a:rPr>
              <a:t>Weight_in_gms</a:t>
            </a:r>
            <a:r>
              <a:rPr lang="en-US" sz="1400">
                <a:latin typeface="Cambria"/>
                <a:ea typeface="Cambria"/>
                <a:cs typeface="Arial"/>
              </a:rPr>
              <a:t>: Weight of the product in grams</a:t>
            </a:r>
          </a:p>
          <a:p>
            <a:pPr>
              <a:lnSpc>
                <a:spcPct val="100000"/>
              </a:lnSpc>
            </a:pPr>
            <a:r>
              <a:rPr lang="en-US" sz="1400" err="1">
                <a:latin typeface="Cambria"/>
                <a:ea typeface="Cambria"/>
                <a:cs typeface="Arial"/>
              </a:rPr>
              <a:t>Reached.on.Time_Y.N</a:t>
            </a:r>
            <a:r>
              <a:rPr lang="en-US" sz="1400">
                <a:latin typeface="Cambria"/>
                <a:ea typeface="Cambria"/>
                <a:cs typeface="Arial"/>
              </a:rPr>
              <a:t>: Target variable, where 1 indicates that the product has NOT reached on time, and 0 indicates it has reached on time</a:t>
            </a:r>
            <a:endParaRPr lang="en-US" sz="1400">
              <a:latin typeface="Cambria"/>
              <a:ea typeface="Cambria"/>
            </a:endParaRPr>
          </a:p>
        </p:txBody>
      </p:sp>
      <p:pic>
        <p:nvPicPr>
          <p:cNvPr id="6" name="Picture 5" descr="A line of binary code">
            <a:extLst>
              <a:ext uri="{FF2B5EF4-FFF2-40B4-BE49-F238E27FC236}">
                <a16:creationId xmlns:a16="http://schemas.microsoft.com/office/drawing/2014/main" id="{9F6C91A1-E85B-5EF8-DD32-C14A2D971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52" r="28042" b="-1"/>
          <a:stretch/>
        </p:blipFill>
        <p:spPr>
          <a:xfrm>
            <a:off x="8602534" y="10"/>
            <a:ext cx="35894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6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2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47052" y="1286775"/>
            <a:ext cx="5312254" cy="1806727"/>
          </a:xfrm>
        </p:spPr>
        <p:txBody>
          <a:bodyPr>
            <a:normAutofit/>
          </a:bodyPr>
          <a:lstStyle/>
          <a:p>
            <a:r>
              <a:rPr lang="en-US" sz="4000">
                <a:latin typeface="Cambria"/>
                <a:ea typeface="Cambria"/>
              </a:rPr>
              <a:t>3. Exploratory Data Analysis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3048D8D1-BA9A-3437-A640-2ADB3E17D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83" r="17632" b="-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77532" y="3309582"/>
            <a:ext cx="5322414" cy="3115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mbria"/>
                <a:ea typeface="+mn-lt"/>
                <a:cs typeface="+mn-lt"/>
              </a:rPr>
              <a:t>Missing Values: The dataset contains no missing values; all columns include non-null items. </a:t>
            </a:r>
            <a:endParaRPr lang="en-US" sz="1600">
              <a:latin typeface="Cambria"/>
              <a:ea typeface="Cambria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600">
                <a:latin typeface="Cambria"/>
                <a:ea typeface="+mn-lt"/>
                <a:cs typeface="+mn-lt"/>
              </a:rPr>
              <a:t>Duplicate Rows: The dataset contains no duplicate rows.</a:t>
            </a:r>
            <a:endParaRPr lang="en-US" sz="1600">
              <a:latin typeface="Cambria"/>
              <a:ea typeface="Cambria"/>
            </a:endParaRPr>
          </a:p>
          <a:p>
            <a:pPr lvl="0">
              <a:lnSpc>
                <a:spcPct val="100000"/>
              </a:lnSpc>
            </a:pPr>
            <a:r>
              <a:rPr lang="en-US" sz="1600">
                <a:latin typeface="Cambria"/>
                <a:ea typeface="Cambria"/>
              </a:rPr>
              <a:t>On the dataset, we performed an exploratory data analysis , omitting all other columns and concentrating on the target variable "Reached.on. Time_Y.N" and chosen characteristics</a:t>
            </a:r>
            <a:endParaRPr lang="en-US">
              <a:latin typeface="Cambria"/>
              <a:ea typeface="Cambria"/>
            </a:endParaRPr>
          </a:p>
          <a:p>
            <a:pPr lvl="0">
              <a:lnSpc>
                <a:spcPct val="100000"/>
              </a:lnSpc>
            </a:pPr>
            <a:r>
              <a:rPr lang="en-US" sz="1600">
                <a:latin typeface="Cambria"/>
                <a:ea typeface="Cambria"/>
              </a:rPr>
              <a:t>The following are the main conclusions and actions taken during the EDA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9555" y="641915"/>
            <a:ext cx="5540434" cy="858789"/>
          </a:xfrm>
        </p:spPr>
        <p:txBody>
          <a:bodyPr>
            <a:normAutofit/>
          </a:bodyPr>
          <a:lstStyle/>
          <a:p>
            <a:r>
              <a:rPr lang="en-US" sz="4000">
                <a:latin typeface="Cambria"/>
                <a:ea typeface="Cambria"/>
              </a:rPr>
              <a:t>3.1 Data Visualizations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17977" y="2171390"/>
            <a:ext cx="5540434" cy="395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200"/>
          </a:p>
          <a:p>
            <a:pPr lvl="0">
              <a:lnSpc>
                <a:spcPct val="100000"/>
              </a:lnSpc>
            </a:pPr>
            <a:endParaRPr lang="en-US" sz="1600">
              <a:latin typeface="Cambria"/>
              <a:ea typeface="Cambria"/>
            </a:endParaRPr>
          </a:p>
        </p:txBody>
      </p:sp>
      <p:pic>
        <p:nvPicPr>
          <p:cNvPr id="4" name="Picture 3" descr="A graph of a number of blue and orange squares&#10;&#10;Description automatically generated">
            <a:extLst>
              <a:ext uri="{FF2B5EF4-FFF2-40B4-BE49-F238E27FC236}">
                <a16:creationId xmlns:a16="http://schemas.microsoft.com/office/drawing/2014/main" id="{61618230-D60A-C928-7539-28134242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75" y="3456756"/>
            <a:ext cx="5494807" cy="3307614"/>
          </a:xfrm>
          <a:prstGeom prst="rect">
            <a:avLst/>
          </a:prstGeom>
        </p:spPr>
      </p:pic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A38F679-1857-A6C3-D62A-367FB1A64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618" y="512760"/>
            <a:ext cx="5286850" cy="3401345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3A517-5C4D-DC34-F3F1-A7B7646A3D5B}"/>
              </a:ext>
            </a:extLst>
          </p:cNvPr>
          <p:cNvSpPr txBox="1"/>
          <p:nvPr/>
        </p:nvSpPr>
        <p:spPr>
          <a:xfrm>
            <a:off x="914400" y="2563906"/>
            <a:ext cx="53788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mbria"/>
                <a:ea typeface="Cambria"/>
              </a:rPr>
              <a:t>Plot 1: Count Plot for the Product to Reaching on Time or Not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26784-055A-5AF7-9F13-42D5C70EE15F}"/>
              </a:ext>
            </a:extLst>
          </p:cNvPr>
          <p:cNvSpPr txBox="1"/>
          <p:nvPr/>
        </p:nvSpPr>
        <p:spPr>
          <a:xfrm>
            <a:off x="6750423" y="4195483"/>
            <a:ext cx="502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mbria"/>
                <a:ea typeface="+mn-lt"/>
                <a:cs typeface="+mn-lt"/>
              </a:rPr>
              <a:t>Plot 2: Count Plot for Mode of Shipment</a:t>
            </a:r>
            <a:endParaRPr lang="en-US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3877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977F3-6A97-C5D5-3388-56AB8D68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881" y="271102"/>
            <a:ext cx="6139272" cy="3098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58B72-D9D2-86DA-B8DA-46B6263CA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27" y="3526065"/>
            <a:ext cx="6139274" cy="3079650"/>
          </a:xfrm>
          <a:prstGeom prst="rect">
            <a:avLst/>
          </a:pr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20B8B8F2-CD4B-FFBE-C6F7-44972A4CE7CF}"/>
              </a:ext>
            </a:extLst>
          </p:cNvPr>
          <p:cNvSpPr txBox="1">
            <a:spLocks/>
          </p:cNvSpPr>
          <p:nvPr/>
        </p:nvSpPr>
        <p:spPr>
          <a:xfrm>
            <a:off x="1113320" y="606055"/>
            <a:ext cx="4016434" cy="6974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ambria"/>
                <a:ea typeface="Cambria"/>
              </a:rPr>
              <a:t>3.1 Data Visualizations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5B4A7-6AB5-DEE3-2ADD-E027A5271C45}"/>
              </a:ext>
            </a:extLst>
          </p:cNvPr>
          <p:cNvSpPr txBox="1"/>
          <p:nvPr/>
        </p:nvSpPr>
        <p:spPr>
          <a:xfrm>
            <a:off x="1084730" y="2079812"/>
            <a:ext cx="4661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mbria"/>
                <a:ea typeface="Cambria"/>
              </a:rPr>
              <a:t>Plot 3: Cost of Product vs Discount Offered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E5ADE-82A0-A5AA-EE70-26C202D8A3CA}"/>
              </a:ext>
            </a:extLst>
          </p:cNvPr>
          <p:cNvSpPr txBox="1"/>
          <p:nvPr/>
        </p:nvSpPr>
        <p:spPr>
          <a:xfrm>
            <a:off x="1317812" y="4473388"/>
            <a:ext cx="37472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mbria"/>
                <a:ea typeface="Cambria"/>
              </a:rPr>
              <a:t>Plot 4: Cost of product vs Weight</a:t>
            </a:r>
          </a:p>
        </p:txBody>
      </p:sp>
    </p:spTree>
    <p:extLst>
      <p:ext uri="{BB962C8B-B14F-4D97-AF65-F5344CB8AC3E}">
        <p14:creationId xmlns:p14="http://schemas.microsoft.com/office/powerpoint/2010/main" val="221990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5390" y="1027397"/>
            <a:ext cx="4016434" cy="697424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Cambria"/>
                <a:ea typeface="Cambria"/>
              </a:rPr>
              <a:t>3.1 Data Visualizations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91083" y="2843743"/>
            <a:ext cx="5314656" cy="3956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Plot 5: Count plot for Warehouse Block</a:t>
            </a:r>
            <a:endParaRPr lang="en-US">
              <a:latin typeface="Cambria"/>
            </a:endParaRPr>
          </a:p>
          <a:p>
            <a:pPr lvl="0">
              <a:lnSpc>
                <a:spcPct val="100000"/>
              </a:lnSpc>
            </a:pPr>
            <a:endParaRPr lang="en-US" sz="1600">
              <a:latin typeface="Cambria"/>
              <a:ea typeface="Cambria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5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64E052AD-6EB6-DD99-A31B-49BFE1B3A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07" y="3474719"/>
            <a:ext cx="5727118" cy="3330203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E2B46F4-C6F8-2EE8-7B11-1490A3D6D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34" y="105168"/>
            <a:ext cx="5584236" cy="3511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91003E-21D4-7A75-E992-CDB272F24CB6}"/>
              </a:ext>
            </a:extLst>
          </p:cNvPr>
          <p:cNvSpPr txBox="1"/>
          <p:nvPr/>
        </p:nvSpPr>
        <p:spPr>
          <a:xfrm>
            <a:off x="7620000" y="3890682"/>
            <a:ext cx="4419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mbria"/>
                <a:ea typeface="Cambria"/>
              </a:rPr>
              <a:t>Plot 6: Heatmap Showing the Correlation between the columns</a:t>
            </a:r>
          </a:p>
        </p:txBody>
      </p:sp>
    </p:spTree>
    <p:extLst>
      <p:ext uri="{BB962C8B-B14F-4D97-AF65-F5344CB8AC3E}">
        <p14:creationId xmlns:p14="http://schemas.microsoft.com/office/powerpoint/2010/main" val="115767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08902" y="544078"/>
            <a:ext cx="6834560" cy="1540106"/>
          </a:xfrm>
        </p:spPr>
        <p:txBody>
          <a:bodyPr>
            <a:normAutofit/>
          </a:bodyPr>
          <a:lstStyle/>
          <a:p>
            <a:r>
              <a:rPr lang="en-US" sz="4000">
                <a:latin typeface="Cambria"/>
                <a:ea typeface="+mj-lt"/>
                <a:cs typeface="+mj-lt"/>
              </a:rPr>
              <a:t>4 Models used for Machine Learning</a:t>
            </a:r>
          </a:p>
          <a:p>
            <a:endParaRPr lang="en-US" sz="4000">
              <a:latin typeface="Cambria"/>
              <a:ea typeface="Cambria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8" name="Content Placeholder">
            <a:extLst>
              <a:ext uri="{FF2B5EF4-FFF2-40B4-BE49-F238E27FC236}">
                <a16:creationId xmlns:a16="http://schemas.microsoft.com/office/drawing/2014/main" id="{6CF3DBD6-BA1D-FE2B-2A41-42CF416065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736333"/>
              </p:ext>
            </p:extLst>
          </p:nvPr>
        </p:nvGraphicFramePr>
        <p:xfrm>
          <a:off x="1106126" y="3243836"/>
          <a:ext cx="7854655" cy="308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4" name="Content Placeholder">
            <a:extLst>
              <a:ext uri="{FF2B5EF4-FFF2-40B4-BE49-F238E27FC236}">
                <a16:creationId xmlns:a16="http://schemas.microsoft.com/office/drawing/2014/main" id="{94DDDA58-3CC7-C9D5-0288-B8A00AED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096" y="546420"/>
            <a:ext cx="2866774" cy="21594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1400">
                <a:latin typeface="Cambria"/>
                <a:ea typeface="Cambria"/>
              </a:rPr>
              <a:t>Logistic Regression</a:t>
            </a:r>
          </a:p>
          <a:p>
            <a:pPr lvl="0"/>
            <a:r>
              <a:rPr lang="en-US" sz="1400">
                <a:latin typeface="Cambria"/>
                <a:ea typeface="Cambria"/>
              </a:rPr>
              <a:t>Random Forest Classifier</a:t>
            </a:r>
          </a:p>
          <a:p>
            <a:pPr lvl="0"/>
            <a:r>
              <a:rPr lang="en-US" sz="1400">
                <a:latin typeface="Cambria"/>
                <a:ea typeface="Cambria"/>
              </a:rPr>
              <a:t>Gradient Boosting Classifier</a:t>
            </a:r>
          </a:p>
          <a:p>
            <a:pPr lvl="0"/>
            <a:r>
              <a:rPr lang="en-US" sz="1400">
                <a:latin typeface="Cambria"/>
                <a:ea typeface="Cambria"/>
              </a:rPr>
              <a:t>XGBoost Classifier</a:t>
            </a:r>
          </a:p>
          <a:p>
            <a:pPr lvl="0"/>
            <a:r>
              <a:rPr lang="en-US" sz="1400">
                <a:latin typeface="Cambria"/>
                <a:ea typeface="Cambria"/>
              </a:rPr>
              <a:t>Best Random Forest Classifier</a:t>
            </a:r>
          </a:p>
          <a:p>
            <a:pPr lvl="0"/>
            <a:r>
              <a:rPr lang="en-US" sz="1400">
                <a:latin typeface="Cambria"/>
                <a:ea typeface="Cambria"/>
              </a:rPr>
              <a:t>Best Gradient Boosting Classifier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AAD7C9-984D-0DD2-AF10-C3A8E11064BE}"/>
              </a:ext>
            </a:extLst>
          </p:cNvPr>
          <p:cNvSpPr txBox="1"/>
          <p:nvPr/>
        </p:nvSpPr>
        <p:spPr>
          <a:xfrm>
            <a:off x="842682" y="2626659"/>
            <a:ext cx="817581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>
                <a:solidFill>
                  <a:srgbClr val="262626"/>
                </a:solidFill>
                <a:latin typeface="Cambria"/>
                <a:cs typeface="Segoe UI"/>
              </a:rPr>
              <a:t>Measuring and Comparing Model Performance</a:t>
            </a:r>
            <a:r>
              <a:rPr lang="en-US" sz="2000">
                <a:solidFill>
                  <a:srgbClr val="262626"/>
                </a:solidFill>
                <a:latin typeface="Cambria"/>
                <a:cs typeface="Segoe UI"/>
              </a:rPr>
              <a:t>​:</a:t>
            </a:r>
            <a:endParaRPr lang="en-US" sz="2000">
              <a:solidFill>
                <a:srgbClr val="262626"/>
              </a:solidFill>
              <a:latin typeface="Cambria"/>
              <a:ea typeface="Cambria"/>
              <a:cs typeface="Segoe UI"/>
            </a:endParaRPr>
          </a:p>
          <a:p>
            <a:r>
              <a:rPr lang="en-US" sz="3600">
                <a:solidFill>
                  <a:srgbClr val="262626"/>
                </a:solidFill>
                <a:latin typeface="Cambria"/>
                <a:cs typeface="Segoe UI"/>
              </a:rPr>
              <a:t>​</a:t>
            </a:r>
            <a:endParaRPr lang="en-US" sz="3600">
              <a:solidFill>
                <a:srgbClr val="262626"/>
              </a:solidFill>
              <a:latin typeface="Cambria"/>
              <a:ea typeface="Cambria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3976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70508" y="301698"/>
            <a:ext cx="10859713" cy="1540106"/>
          </a:xfrm>
        </p:spPr>
        <p:txBody>
          <a:bodyPr>
            <a:normAutofit/>
          </a:bodyPr>
          <a:lstStyle/>
          <a:p>
            <a:r>
              <a:rPr lang="en-US" sz="3800">
                <a:latin typeface="Cambria"/>
                <a:ea typeface="+mj-lt"/>
                <a:cs typeface="+mj-lt"/>
              </a:rPr>
              <a:t>4.1 Measuring and Comparing Model Performance</a:t>
            </a:r>
            <a:endParaRPr lang="en-US" sz="3800" i="0">
              <a:latin typeface="Cambria"/>
              <a:ea typeface="+mj-lt"/>
              <a:cs typeface="+mj-lt"/>
            </a:endParaRPr>
          </a:p>
          <a:p>
            <a:endParaRPr lang="en-US" sz="4000">
              <a:latin typeface="Cambria"/>
              <a:ea typeface="Cambria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graph with blue squares and numbers&#10;&#10;Description automatically generated">
            <a:extLst>
              <a:ext uri="{FF2B5EF4-FFF2-40B4-BE49-F238E27FC236}">
                <a16:creationId xmlns:a16="http://schemas.microsoft.com/office/drawing/2014/main" id="{36CCF6AA-ABDE-11C5-0B01-A2F078C48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355" y="1207079"/>
            <a:ext cx="2736892" cy="2736892"/>
          </a:xfrm>
          <a:prstGeom prst="rect">
            <a:avLst/>
          </a:prstGeom>
        </p:spPr>
      </p:pic>
      <p:pic>
        <p:nvPicPr>
          <p:cNvPr id="11" name="Picture 10" descr="A graph of a logistic regression confusion matrix&#10;&#10;Description automatically generated">
            <a:extLst>
              <a:ext uri="{FF2B5EF4-FFF2-40B4-BE49-F238E27FC236}">
                <a16:creationId xmlns:a16="http://schemas.microsoft.com/office/drawing/2014/main" id="{7BC28A60-F077-0057-DFD9-067491CA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10" y="1205516"/>
            <a:ext cx="2829194" cy="27301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CE800E-DACC-18B8-68FE-9DF5886326EB}"/>
              </a:ext>
            </a:extLst>
          </p:cNvPr>
          <p:cNvSpPr txBox="1"/>
          <p:nvPr/>
        </p:nvSpPr>
        <p:spPr>
          <a:xfrm>
            <a:off x="1190424" y="2476362"/>
            <a:ext cx="2169349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Accuracy: 65.95%​</a:t>
            </a: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True Positives : 832</a:t>
            </a: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True Negatives : 627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False Positives : 268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False Negatives : 473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AD518-C7F7-ABEB-5706-D8D9971F1433}"/>
              </a:ext>
            </a:extLst>
          </p:cNvPr>
          <p:cNvSpPr txBox="1"/>
          <p:nvPr/>
        </p:nvSpPr>
        <p:spPr>
          <a:xfrm>
            <a:off x="10023095" y="2306033"/>
            <a:ext cx="2169349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Accuracy: 64.45%​</a:t>
            </a: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True Positives : 905</a:t>
            </a: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True Negatives : 493 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False Positives : 402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False Negatives : 400</a:t>
            </a:r>
          </a:p>
        </p:txBody>
      </p:sp>
      <p:pic>
        <p:nvPicPr>
          <p:cNvPr id="8" name="Picture 7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F443B325-32D6-1237-9AB7-94314E55A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529" y="4112422"/>
            <a:ext cx="27432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0246A5-2B75-5B92-D99F-60F67AFEEE56}"/>
              </a:ext>
            </a:extLst>
          </p:cNvPr>
          <p:cNvSpPr txBox="1"/>
          <p:nvPr/>
        </p:nvSpPr>
        <p:spPr>
          <a:xfrm>
            <a:off x="2839930" y="4941656"/>
            <a:ext cx="2169349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Accuracy: 68.73%​</a:t>
            </a: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True Positives : 731</a:t>
            </a: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True Negatives : 779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False Positives : 116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228600" indent="-228600">
              <a:buChar char="•"/>
            </a:pPr>
            <a:r>
              <a:rPr lang="en-US" sz="1300">
                <a:solidFill>
                  <a:srgbClr val="262626"/>
                </a:solidFill>
                <a:cs typeface="Arial"/>
              </a:rPr>
              <a:t>False Negatives : 574</a:t>
            </a:r>
          </a:p>
        </p:txBody>
      </p:sp>
    </p:spTree>
    <p:extLst>
      <p:ext uri="{BB962C8B-B14F-4D97-AF65-F5344CB8AC3E}">
        <p14:creationId xmlns:p14="http://schemas.microsoft.com/office/powerpoint/2010/main" val="297068604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312E1C"/>
      </a:dk2>
      <a:lt2>
        <a:srgbClr val="F0F1F3"/>
      </a:lt2>
      <a:accent1>
        <a:srgbClr val="B0A145"/>
      </a:accent1>
      <a:accent2>
        <a:srgbClr val="B16F3B"/>
      </a:accent2>
      <a:accent3>
        <a:srgbClr val="C3504D"/>
      </a:accent3>
      <a:accent4>
        <a:srgbClr val="B13B69"/>
      </a:accent4>
      <a:accent5>
        <a:srgbClr val="C34DAD"/>
      </a:accent5>
      <a:accent6>
        <a:srgbClr val="973BB1"/>
      </a:accent6>
      <a:hlink>
        <a:srgbClr val="C24997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HeadlinesVTI</vt:lpstr>
      <vt:lpstr>Ecommerce on Time Delivery Prediction  SUBJECT: DATA 606(CAPSTONE PROJECT) PROFESSOR: CHAOJIE WANG PRECENTOR: Naga mounica potluri</vt:lpstr>
      <vt:lpstr>1. Background</vt:lpstr>
      <vt:lpstr>2. Data Description:</vt:lpstr>
      <vt:lpstr>3. Exploratory Data Analysis</vt:lpstr>
      <vt:lpstr>3.1 Data Visualizations</vt:lpstr>
      <vt:lpstr>PowerPoint Presentation</vt:lpstr>
      <vt:lpstr>3.1 Data Visualizations</vt:lpstr>
      <vt:lpstr>4 Models used for Machine Learning </vt:lpstr>
      <vt:lpstr>4.1 Measuring and Comparing Model Performance </vt:lpstr>
      <vt:lpstr>4.1 Measuring and Comparing Model Performance </vt:lpstr>
      <vt:lpstr>4.2 Hyper Parameter Tuning</vt:lpstr>
      <vt:lpstr>4.3 Measuring and Comparing Model Performance after Hyper Parameter Tuning </vt:lpstr>
      <vt:lpstr>5 Web Application </vt:lpstr>
      <vt:lpstr>6. Conclusion</vt:lpstr>
      <vt:lpstr>6.2 Usage of Our Research</vt:lpstr>
      <vt:lpstr>6.4 Future Research Directions</vt:lpstr>
      <vt:lpstr>Thank You !!  Any Questions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2</cp:revision>
  <dcterms:created xsi:type="dcterms:W3CDTF">2023-10-27T19:46:25Z</dcterms:created>
  <dcterms:modified xsi:type="dcterms:W3CDTF">2023-12-18T04:15:33Z</dcterms:modified>
</cp:coreProperties>
</file>