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5" r:id="rId3"/>
    <p:sldId id="263" r:id="rId4"/>
    <p:sldId id="266" r:id="rId5"/>
    <p:sldId id="291" r:id="rId6"/>
    <p:sldId id="292" r:id="rId7"/>
    <p:sldId id="293" r:id="rId8"/>
    <p:sldId id="294" r:id="rId9"/>
    <p:sldId id="295" r:id="rId10"/>
    <p:sldId id="279" r:id="rId11"/>
    <p:sldId id="281" r:id="rId12"/>
    <p:sldId id="282" r:id="rId13"/>
    <p:sldId id="296" r:id="rId14"/>
    <p:sldId id="29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C073C-0A8F-4B3A-86F2-6C3EA7B93C19}" v="195" dt="2023-11-05T00:42:10.726"/>
    <p1510:client id="{405F2927-40CF-4FCC-AF2E-370CBB90796E}" v="909" dt="2023-11-30T04:05:21.592"/>
    <p1510:client id="{477C0F4D-C48F-4539-90B0-2D24B437CE38}" v="109" dt="2023-11-08T19:12:12.765"/>
    <p1510:client id="{4EDAAC8B-DBDE-41BC-BDA3-3520977D7C68}" v="2" dt="2023-12-18T00:18:32.232"/>
    <p1510:client id="{8787E649-31B8-4A0E-848F-599A612E8CF1}" v="339" dt="2023-11-08T20:45:19.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5421B-30E9-488B-A678-9810C68E9EF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5646BC4-74A0-4E12-BDE5-2D4732B907CC}">
      <dgm:prSet/>
      <dgm:spPr/>
      <dgm:t>
        <a:bodyPr/>
        <a:lstStyle/>
        <a:p>
          <a:r>
            <a:rPr lang="en-US" b="1" baseline="0" dirty="0">
              <a:solidFill>
                <a:schemeClr val="bg1"/>
              </a:solidFill>
              <a:latin typeface="Cambria"/>
              <a:ea typeface="Cambria"/>
            </a:rPr>
            <a:t>How will you train the models?</a:t>
          </a:r>
          <a:endParaRPr lang="en-US" dirty="0">
            <a:solidFill>
              <a:schemeClr val="bg1"/>
            </a:solidFill>
            <a:latin typeface="Cambria"/>
            <a:ea typeface="Cambria"/>
          </a:endParaRPr>
        </a:p>
      </dgm:t>
    </dgm:pt>
    <dgm:pt modelId="{81999691-4C68-47EC-B385-385112F511C0}" type="parTrans" cxnId="{E8A62CAC-C500-4008-96D9-82E8D6C43C04}">
      <dgm:prSet/>
      <dgm:spPr/>
      <dgm:t>
        <a:bodyPr/>
        <a:lstStyle/>
        <a:p>
          <a:endParaRPr lang="en-US"/>
        </a:p>
      </dgm:t>
    </dgm:pt>
    <dgm:pt modelId="{FB4A38F6-CA67-45AC-BC28-A35FEC7C3BD9}" type="sibTrans" cxnId="{E8A62CAC-C500-4008-96D9-82E8D6C43C04}">
      <dgm:prSet/>
      <dgm:spPr/>
      <dgm:t>
        <a:bodyPr/>
        <a:lstStyle/>
        <a:p>
          <a:endParaRPr lang="en-US"/>
        </a:p>
      </dgm:t>
    </dgm:pt>
    <dgm:pt modelId="{DCA0583C-6405-4A7E-9D59-CA09B4C1A6C0}">
      <dgm:prSet/>
      <dgm:spPr/>
      <dgm:t>
        <a:bodyPr/>
        <a:lstStyle/>
        <a:p>
          <a:pPr rtl="0"/>
          <a:r>
            <a:rPr lang="en-US" baseline="0" dirty="0">
              <a:solidFill>
                <a:schemeClr val="bg1"/>
              </a:solidFill>
              <a:latin typeface="Cambria"/>
              <a:ea typeface="Cambria"/>
            </a:rPr>
            <a:t>Train vs test split:  80% of the data for training the models and 20% for testing</a:t>
          </a:r>
          <a:endParaRPr lang="en-US" dirty="0">
            <a:solidFill>
              <a:schemeClr val="bg1"/>
            </a:solidFill>
            <a:latin typeface="Cambria"/>
            <a:ea typeface="Cambria"/>
          </a:endParaRPr>
        </a:p>
      </dgm:t>
    </dgm:pt>
    <dgm:pt modelId="{569D4227-4B9A-458F-9995-4467BEA0A63A}" type="parTrans" cxnId="{C283C5F6-9730-4829-91C1-9FFC12D1DA96}">
      <dgm:prSet/>
      <dgm:spPr/>
      <dgm:t>
        <a:bodyPr/>
        <a:lstStyle/>
        <a:p>
          <a:endParaRPr lang="en-US"/>
        </a:p>
      </dgm:t>
    </dgm:pt>
    <dgm:pt modelId="{57B7D0E3-297B-46F9-9ABF-BDE2E67C9542}" type="sibTrans" cxnId="{C283C5F6-9730-4829-91C1-9FFC12D1DA96}">
      <dgm:prSet/>
      <dgm:spPr/>
      <dgm:t>
        <a:bodyPr/>
        <a:lstStyle/>
        <a:p>
          <a:endParaRPr lang="en-US"/>
        </a:p>
      </dgm:t>
    </dgm:pt>
    <dgm:pt modelId="{21966C41-B07F-495F-8414-B962CE955612}">
      <dgm:prSet/>
      <dgm:spPr/>
      <dgm:t>
        <a:bodyPr/>
        <a:lstStyle/>
        <a:p>
          <a:pPr rtl="0"/>
          <a:r>
            <a:rPr lang="en-US" baseline="0" dirty="0">
              <a:solidFill>
                <a:schemeClr val="bg1"/>
              </a:solidFill>
              <a:latin typeface="Cambria"/>
              <a:ea typeface="Cambria"/>
            </a:rPr>
            <a:t>Python packages to be used</a:t>
          </a:r>
          <a:r>
            <a:rPr lang="en-US" dirty="0">
              <a:solidFill>
                <a:schemeClr val="bg1"/>
              </a:solidFill>
              <a:latin typeface="Cambria"/>
              <a:ea typeface="Cambria"/>
            </a:rPr>
            <a:t>: scikit-learn for building, training, and evaluating machine learning models.</a:t>
          </a:r>
        </a:p>
      </dgm:t>
    </dgm:pt>
    <dgm:pt modelId="{709EC2F1-B698-4543-BCC5-F6EC84478792}" type="parTrans" cxnId="{0F2F24C5-6B48-44C5-B9D9-E1F8B76DF770}">
      <dgm:prSet/>
      <dgm:spPr/>
      <dgm:t>
        <a:bodyPr/>
        <a:lstStyle/>
        <a:p>
          <a:endParaRPr lang="en-US"/>
        </a:p>
      </dgm:t>
    </dgm:pt>
    <dgm:pt modelId="{D8C65A5A-DCF3-422B-8CC5-BFC1142A153B}" type="sibTrans" cxnId="{0F2F24C5-6B48-44C5-B9D9-E1F8B76DF770}">
      <dgm:prSet/>
      <dgm:spPr/>
      <dgm:t>
        <a:bodyPr/>
        <a:lstStyle/>
        <a:p>
          <a:endParaRPr lang="en-US"/>
        </a:p>
      </dgm:t>
    </dgm:pt>
    <dgm:pt modelId="{EBB8C7A7-AB07-4B17-A95D-D685399298EA}">
      <dgm:prSet/>
      <dgm:spPr/>
      <dgm:t>
        <a:bodyPr/>
        <a:lstStyle/>
        <a:p>
          <a:pPr rtl="0"/>
          <a:r>
            <a:rPr lang="en-US" baseline="0" dirty="0">
              <a:solidFill>
                <a:schemeClr val="bg1"/>
              </a:solidFill>
              <a:latin typeface="Cambria"/>
              <a:ea typeface="Cambria"/>
            </a:rPr>
            <a:t>The development environments</a:t>
          </a:r>
          <a:r>
            <a:rPr lang="en-US" dirty="0">
              <a:solidFill>
                <a:schemeClr val="bg1"/>
              </a:solidFill>
              <a:latin typeface="Cambria"/>
              <a:ea typeface="Cambria"/>
            </a:rPr>
            <a:t>:  Jupyter Notebook environment with access to crucial tools and resources for data science and machine learning</a:t>
          </a:r>
        </a:p>
      </dgm:t>
    </dgm:pt>
    <dgm:pt modelId="{894DF6A5-27A3-48E3-B0C6-2D7D6EEBA6FB}" type="parTrans" cxnId="{1E1BCDE1-8BCD-4F45-A501-71B1F04E1979}">
      <dgm:prSet/>
      <dgm:spPr/>
      <dgm:t>
        <a:bodyPr/>
        <a:lstStyle/>
        <a:p>
          <a:endParaRPr lang="en-US"/>
        </a:p>
      </dgm:t>
    </dgm:pt>
    <dgm:pt modelId="{36895B31-F317-4E36-8C59-249A8F00084D}" type="sibTrans" cxnId="{1E1BCDE1-8BCD-4F45-A501-71B1F04E1979}">
      <dgm:prSet/>
      <dgm:spPr/>
      <dgm:t>
        <a:bodyPr/>
        <a:lstStyle/>
        <a:p>
          <a:endParaRPr lang="en-US"/>
        </a:p>
      </dgm:t>
    </dgm:pt>
    <dgm:pt modelId="{4D59C040-2CC9-443F-A91B-284929C796D1}">
      <dgm:prSet/>
      <dgm:spPr/>
      <dgm:t>
        <a:bodyPr/>
        <a:lstStyle/>
        <a:p>
          <a:pPr algn="l" rtl="0"/>
          <a:r>
            <a:rPr lang="en-US" b="1" baseline="0" dirty="0">
              <a:solidFill>
                <a:schemeClr val="bg1"/>
              </a:solidFill>
              <a:latin typeface="Cambria"/>
              <a:ea typeface="Cambria"/>
            </a:rPr>
            <a:t>How will you measure and compare the performance of the models?</a:t>
          </a:r>
          <a:r>
            <a:rPr lang="en-US" b="1" dirty="0">
              <a:solidFill>
                <a:schemeClr val="bg1"/>
              </a:solidFill>
              <a:latin typeface="Cambria"/>
              <a:ea typeface="Cambria"/>
            </a:rPr>
            <a:t> : </a:t>
          </a:r>
          <a:r>
            <a:rPr lang="en-US" dirty="0">
              <a:solidFill>
                <a:schemeClr val="bg1"/>
              </a:solidFill>
              <a:latin typeface="Cambria"/>
              <a:ea typeface="Cambria"/>
            </a:rPr>
            <a:t>Accuracy, Precision and Confusion_matrix</a:t>
          </a:r>
          <a:endParaRPr lang="en-US" dirty="0">
            <a:latin typeface="Cambria"/>
            <a:ea typeface="Cambria"/>
          </a:endParaRPr>
        </a:p>
      </dgm:t>
    </dgm:pt>
    <dgm:pt modelId="{8D078E7C-187C-4E55-B872-82DB1754A12E}" type="parTrans" cxnId="{4EC84D21-61C0-45BC-A9F0-C9727CCF478E}">
      <dgm:prSet/>
      <dgm:spPr/>
      <dgm:t>
        <a:bodyPr/>
        <a:lstStyle/>
        <a:p>
          <a:endParaRPr lang="en-US"/>
        </a:p>
      </dgm:t>
    </dgm:pt>
    <dgm:pt modelId="{C16847B2-DC87-4912-B287-BA91FA76B6DF}" type="sibTrans" cxnId="{4EC84D21-61C0-45BC-A9F0-C9727CCF478E}">
      <dgm:prSet/>
      <dgm:spPr/>
      <dgm:t>
        <a:bodyPr/>
        <a:lstStyle/>
        <a:p>
          <a:endParaRPr lang="en-US"/>
        </a:p>
      </dgm:t>
    </dgm:pt>
    <dgm:pt modelId="{E58A7992-9840-4550-B6A1-34F555AA75BC}" type="pres">
      <dgm:prSet presAssocID="{08A5421B-30E9-488B-A678-9810C68E9EF3}" presName="outerComposite" presStyleCnt="0">
        <dgm:presLayoutVars>
          <dgm:chMax val="5"/>
          <dgm:dir/>
          <dgm:resizeHandles val="exact"/>
        </dgm:presLayoutVars>
      </dgm:prSet>
      <dgm:spPr/>
    </dgm:pt>
    <dgm:pt modelId="{2B081EDA-7A30-4DBA-AE92-83297812A647}" type="pres">
      <dgm:prSet presAssocID="{08A5421B-30E9-488B-A678-9810C68E9EF3}" presName="dummyMaxCanvas" presStyleCnt="0">
        <dgm:presLayoutVars/>
      </dgm:prSet>
      <dgm:spPr/>
    </dgm:pt>
    <dgm:pt modelId="{DBFF3CF6-9A46-4822-AF80-F379E1D48D6A}" type="pres">
      <dgm:prSet presAssocID="{08A5421B-30E9-488B-A678-9810C68E9EF3}" presName="FiveNodes_1" presStyleLbl="node1" presStyleIdx="0" presStyleCnt="5">
        <dgm:presLayoutVars>
          <dgm:bulletEnabled val="1"/>
        </dgm:presLayoutVars>
      </dgm:prSet>
      <dgm:spPr/>
    </dgm:pt>
    <dgm:pt modelId="{145E8EF7-EEDA-4313-A588-B0BE2A4C7CAB}" type="pres">
      <dgm:prSet presAssocID="{08A5421B-30E9-488B-A678-9810C68E9EF3}" presName="FiveNodes_2" presStyleLbl="node1" presStyleIdx="1" presStyleCnt="5">
        <dgm:presLayoutVars>
          <dgm:bulletEnabled val="1"/>
        </dgm:presLayoutVars>
      </dgm:prSet>
      <dgm:spPr/>
    </dgm:pt>
    <dgm:pt modelId="{823FDF42-93A4-45A8-9F16-AB472DDBD5B0}" type="pres">
      <dgm:prSet presAssocID="{08A5421B-30E9-488B-A678-9810C68E9EF3}" presName="FiveNodes_3" presStyleLbl="node1" presStyleIdx="2" presStyleCnt="5">
        <dgm:presLayoutVars>
          <dgm:bulletEnabled val="1"/>
        </dgm:presLayoutVars>
      </dgm:prSet>
      <dgm:spPr/>
    </dgm:pt>
    <dgm:pt modelId="{AD5CD3D4-43BA-42A4-8A30-CEF1FC27F11A}" type="pres">
      <dgm:prSet presAssocID="{08A5421B-30E9-488B-A678-9810C68E9EF3}" presName="FiveNodes_4" presStyleLbl="node1" presStyleIdx="3" presStyleCnt="5">
        <dgm:presLayoutVars>
          <dgm:bulletEnabled val="1"/>
        </dgm:presLayoutVars>
      </dgm:prSet>
      <dgm:spPr/>
    </dgm:pt>
    <dgm:pt modelId="{57B69CB9-D81F-45B5-99EC-BF182E921042}" type="pres">
      <dgm:prSet presAssocID="{08A5421B-30E9-488B-A678-9810C68E9EF3}" presName="FiveNodes_5" presStyleLbl="node1" presStyleIdx="4" presStyleCnt="5">
        <dgm:presLayoutVars>
          <dgm:bulletEnabled val="1"/>
        </dgm:presLayoutVars>
      </dgm:prSet>
      <dgm:spPr/>
    </dgm:pt>
    <dgm:pt modelId="{59D136FB-5CEB-41A6-984A-38F87491EF40}" type="pres">
      <dgm:prSet presAssocID="{08A5421B-30E9-488B-A678-9810C68E9EF3}" presName="FiveConn_1-2" presStyleLbl="fgAccFollowNode1" presStyleIdx="0" presStyleCnt="4">
        <dgm:presLayoutVars>
          <dgm:bulletEnabled val="1"/>
        </dgm:presLayoutVars>
      </dgm:prSet>
      <dgm:spPr/>
    </dgm:pt>
    <dgm:pt modelId="{56E6D88B-2A9B-4C9D-9BF7-AAC7F73D753A}" type="pres">
      <dgm:prSet presAssocID="{08A5421B-30E9-488B-A678-9810C68E9EF3}" presName="FiveConn_2-3" presStyleLbl="fgAccFollowNode1" presStyleIdx="1" presStyleCnt="4">
        <dgm:presLayoutVars>
          <dgm:bulletEnabled val="1"/>
        </dgm:presLayoutVars>
      </dgm:prSet>
      <dgm:spPr/>
    </dgm:pt>
    <dgm:pt modelId="{47B7AD6D-FA42-4ABA-8A9C-DE229C003114}" type="pres">
      <dgm:prSet presAssocID="{08A5421B-30E9-488B-A678-9810C68E9EF3}" presName="FiveConn_3-4" presStyleLbl="fgAccFollowNode1" presStyleIdx="2" presStyleCnt="4">
        <dgm:presLayoutVars>
          <dgm:bulletEnabled val="1"/>
        </dgm:presLayoutVars>
      </dgm:prSet>
      <dgm:spPr/>
    </dgm:pt>
    <dgm:pt modelId="{9CE141EF-41E0-4806-8D42-B78F66988414}" type="pres">
      <dgm:prSet presAssocID="{08A5421B-30E9-488B-A678-9810C68E9EF3}" presName="FiveConn_4-5" presStyleLbl="fgAccFollowNode1" presStyleIdx="3" presStyleCnt="4">
        <dgm:presLayoutVars>
          <dgm:bulletEnabled val="1"/>
        </dgm:presLayoutVars>
      </dgm:prSet>
      <dgm:spPr/>
    </dgm:pt>
    <dgm:pt modelId="{EFEF54AA-7841-4FF7-95C9-2A54C2087C44}" type="pres">
      <dgm:prSet presAssocID="{08A5421B-30E9-488B-A678-9810C68E9EF3}" presName="FiveNodes_1_text" presStyleLbl="node1" presStyleIdx="4" presStyleCnt="5">
        <dgm:presLayoutVars>
          <dgm:bulletEnabled val="1"/>
        </dgm:presLayoutVars>
      </dgm:prSet>
      <dgm:spPr/>
    </dgm:pt>
    <dgm:pt modelId="{FAF66219-4A60-4EE0-938E-33CD9F5F3851}" type="pres">
      <dgm:prSet presAssocID="{08A5421B-30E9-488B-A678-9810C68E9EF3}" presName="FiveNodes_2_text" presStyleLbl="node1" presStyleIdx="4" presStyleCnt="5">
        <dgm:presLayoutVars>
          <dgm:bulletEnabled val="1"/>
        </dgm:presLayoutVars>
      </dgm:prSet>
      <dgm:spPr/>
    </dgm:pt>
    <dgm:pt modelId="{41E0F619-9466-4061-ABB3-B32D0D092369}" type="pres">
      <dgm:prSet presAssocID="{08A5421B-30E9-488B-A678-9810C68E9EF3}" presName="FiveNodes_3_text" presStyleLbl="node1" presStyleIdx="4" presStyleCnt="5">
        <dgm:presLayoutVars>
          <dgm:bulletEnabled val="1"/>
        </dgm:presLayoutVars>
      </dgm:prSet>
      <dgm:spPr/>
    </dgm:pt>
    <dgm:pt modelId="{7765E5F2-1187-4721-A38A-FA26157E1F47}" type="pres">
      <dgm:prSet presAssocID="{08A5421B-30E9-488B-A678-9810C68E9EF3}" presName="FiveNodes_4_text" presStyleLbl="node1" presStyleIdx="4" presStyleCnt="5">
        <dgm:presLayoutVars>
          <dgm:bulletEnabled val="1"/>
        </dgm:presLayoutVars>
      </dgm:prSet>
      <dgm:spPr/>
    </dgm:pt>
    <dgm:pt modelId="{73996702-DCC3-4757-9956-05C1896AD2B8}" type="pres">
      <dgm:prSet presAssocID="{08A5421B-30E9-488B-A678-9810C68E9EF3}" presName="FiveNodes_5_text" presStyleLbl="node1" presStyleIdx="4" presStyleCnt="5">
        <dgm:presLayoutVars>
          <dgm:bulletEnabled val="1"/>
        </dgm:presLayoutVars>
      </dgm:prSet>
      <dgm:spPr/>
    </dgm:pt>
  </dgm:ptLst>
  <dgm:cxnLst>
    <dgm:cxn modelId="{58C56B09-EABE-479A-B2DF-E653F31BDC78}" type="presOf" srcId="{21966C41-B07F-495F-8414-B962CE955612}" destId="{823FDF42-93A4-45A8-9F16-AB472DDBD5B0}" srcOrd="0" destOrd="0" presId="urn:microsoft.com/office/officeart/2005/8/layout/vProcess5"/>
    <dgm:cxn modelId="{DD8DAE0B-26D4-4BE8-BC98-2A8B06CDAFEA}" type="presOf" srcId="{36895B31-F317-4E36-8C59-249A8F00084D}" destId="{9CE141EF-41E0-4806-8D42-B78F66988414}" srcOrd="0" destOrd="0" presId="urn:microsoft.com/office/officeart/2005/8/layout/vProcess5"/>
    <dgm:cxn modelId="{A59E3811-5F1D-43D7-A934-CF2128E99734}" type="presOf" srcId="{DCA0583C-6405-4A7E-9D59-CA09B4C1A6C0}" destId="{145E8EF7-EEDA-4313-A588-B0BE2A4C7CAB}" srcOrd="0" destOrd="0" presId="urn:microsoft.com/office/officeart/2005/8/layout/vProcess5"/>
    <dgm:cxn modelId="{22DBA719-7BC7-44F4-82FA-D909D9E5F774}" type="presOf" srcId="{DCA0583C-6405-4A7E-9D59-CA09B4C1A6C0}" destId="{FAF66219-4A60-4EE0-938E-33CD9F5F3851}" srcOrd="1" destOrd="0" presId="urn:microsoft.com/office/officeart/2005/8/layout/vProcess5"/>
    <dgm:cxn modelId="{86E8981D-3AA9-4E69-90E7-F716B660CC81}" type="presOf" srcId="{55646BC4-74A0-4E12-BDE5-2D4732B907CC}" destId="{EFEF54AA-7841-4FF7-95C9-2A54C2087C44}" srcOrd="1" destOrd="0" presId="urn:microsoft.com/office/officeart/2005/8/layout/vProcess5"/>
    <dgm:cxn modelId="{AE65ED1F-D197-475D-AEBC-B7F28C9F8AED}" type="presOf" srcId="{4D59C040-2CC9-443F-A91B-284929C796D1}" destId="{73996702-DCC3-4757-9956-05C1896AD2B8}" srcOrd="1" destOrd="0" presId="urn:microsoft.com/office/officeart/2005/8/layout/vProcess5"/>
    <dgm:cxn modelId="{4EC84D21-61C0-45BC-A9F0-C9727CCF478E}" srcId="{08A5421B-30E9-488B-A678-9810C68E9EF3}" destId="{4D59C040-2CC9-443F-A91B-284929C796D1}" srcOrd="4" destOrd="0" parTransId="{8D078E7C-187C-4E55-B872-82DB1754A12E}" sibTransId="{C16847B2-DC87-4912-B287-BA91FA76B6DF}"/>
    <dgm:cxn modelId="{79B96D2A-6B08-492E-8AC4-D3A1EE2A710E}" type="presOf" srcId="{EBB8C7A7-AB07-4B17-A95D-D685399298EA}" destId="{AD5CD3D4-43BA-42A4-8A30-CEF1FC27F11A}" srcOrd="0" destOrd="0" presId="urn:microsoft.com/office/officeart/2005/8/layout/vProcess5"/>
    <dgm:cxn modelId="{6BF49E64-E814-4873-89E1-691AD17561B4}" type="presOf" srcId="{4D59C040-2CC9-443F-A91B-284929C796D1}" destId="{57B69CB9-D81F-45B5-99EC-BF182E921042}" srcOrd="0" destOrd="0" presId="urn:microsoft.com/office/officeart/2005/8/layout/vProcess5"/>
    <dgm:cxn modelId="{A1525553-C06D-46F8-9026-BC8DB7D0872E}" type="presOf" srcId="{55646BC4-74A0-4E12-BDE5-2D4732B907CC}" destId="{DBFF3CF6-9A46-4822-AF80-F379E1D48D6A}" srcOrd="0" destOrd="0" presId="urn:microsoft.com/office/officeart/2005/8/layout/vProcess5"/>
    <dgm:cxn modelId="{D818F757-11D1-414A-A23D-B52A4156A9E3}" type="presOf" srcId="{FB4A38F6-CA67-45AC-BC28-A35FEC7C3BD9}" destId="{59D136FB-5CEB-41A6-984A-38F87491EF40}" srcOrd="0" destOrd="0" presId="urn:microsoft.com/office/officeart/2005/8/layout/vProcess5"/>
    <dgm:cxn modelId="{62AB567C-0071-4D3B-8B0C-7C930EDE35D8}" type="presOf" srcId="{D8C65A5A-DCF3-422B-8CC5-BFC1142A153B}" destId="{47B7AD6D-FA42-4ABA-8A9C-DE229C003114}" srcOrd="0" destOrd="0" presId="urn:microsoft.com/office/officeart/2005/8/layout/vProcess5"/>
    <dgm:cxn modelId="{E7C5A6AA-B1C5-4B38-BB8A-116E00DA6AE8}" type="presOf" srcId="{EBB8C7A7-AB07-4B17-A95D-D685399298EA}" destId="{7765E5F2-1187-4721-A38A-FA26157E1F47}" srcOrd="1" destOrd="0" presId="urn:microsoft.com/office/officeart/2005/8/layout/vProcess5"/>
    <dgm:cxn modelId="{E8A62CAC-C500-4008-96D9-82E8D6C43C04}" srcId="{08A5421B-30E9-488B-A678-9810C68E9EF3}" destId="{55646BC4-74A0-4E12-BDE5-2D4732B907CC}" srcOrd="0" destOrd="0" parTransId="{81999691-4C68-47EC-B385-385112F511C0}" sibTransId="{FB4A38F6-CA67-45AC-BC28-A35FEC7C3BD9}"/>
    <dgm:cxn modelId="{0F2F24C5-6B48-44C5-B9D9-E1F8B76DF770}" srcId="{08A5421B-30E9-488B-A678-9810C68E9EF3}" destId="{21966C41-B07F-495F-8414-B962CE955612}" srcOrd="2" destOrd="0" parTransId="{709EC2F1-B698-4543-BCC5-F6EC84478792}" sibTransId="{D8C65A5A-DCF3-422B-8CC5-BFC1142A153B}"/>
    <dgm:cxn modelId="{1E1BCDE1-8BCD-4F45-A501-71B1F04E1979}" srcId="{08A5421B-30E9-488B-A678-9810C68E9EF3}" destId="{EBB8C7A7-AB07-4B17-A95D-D685399298EA}" srcOrd="3" destOrd="0" parTransId="{894DF6A5-27A3-48E3-B0C6-2D7D6EEBA6FB}" sibTransId="{36895B31-F317-4E36-8C59-249A8F00084D}"/>
    <dgm:cxn modelId="{0FCE4AEF-521B-40EE-8ECB-CDC791B06F83}" type="presOf" srcId="{08A5421B-30E9-488B-A678-9810C68E9EF3}" destId="{E58A7992-9840-4550-B6A1-34F555AA75BC}" srcOrd="0" destOrd="0" presId="urn:microsoft.com/office/officeart/2005/8/layout/vProcess5"/>
    <dgm:cxn modelId="{C283C5F6-9730-4829-91C1-9FFC12D1DA96}" srcId="{08A5421B-30E9-488B-A678-9810C68E9EF3}" destId="{DCA0583C-6405-4A7E-9D59-CA09B4C1A6C0}" srcOrd="1" destOrd="0" parTransId="{569D4227-4B9A-458F-9995-4467BEA0A63A}" sibTransId="{57B7D0E3-297B-46F9-9ABF-BDE2E67C9542}"/>
    <dgm:cxn modelId="{0C700BF9-8B84-4CF5-AEEF-1A34A920968B}" type="presOf" srcId="{57B7D0E3-297B-46F9-9ABF-BDE2E67C9542}" destId="{56E6D88B-2A9B-4C9D-9BF7-AAC7F73D753A}" srcOrd="0" destOrd="0" presId="urn:microsoft.com/office/officeart/2005/8/layout/vProcess5"/>
    <dgm:cxn modelId="{ABAD92F9-C356-475D-83AC-BC2690C00070}" type="presOf" srcId="{21966C41-B07F-495F-8414-B962CE955612}" destId="{41E0F619-9466-4061-ABB3-B32D0D092369}" srcOrd="1" destOrd="0" presId="urn:microsoft.com/office/officeart/2005/8/layout/vProcess5"/>
    <dgm:cxn modelId="{F90C2FF5-D9ED-4F7C-8559-3238A12EE0BB}" type="presParOf" srcId="{E58A7992-9840-4550-B6A1-34F555AA75BC}" destId="{2B081EDA-7A30-4DBA-AE92-83297812A647}" srcOrd="0" destOrd="0" presId="urn:microsoft.com/office/officeart/2005/8/layout/vProcess5"/>
    <dgm:cxn modelId="{F195E9E7-84FF-40A1-B221-A0CBE044F886}" type="presParOf" srcId="{E58A7992-9840-4550-B6A1-34F555AA75BC}" destId="{DBFF3CF6-9A46-4822-AF80-F379E1D48D6A}" srcOrd="1" destOrd="0" presId="urn:microsoft.com/office/officeart/2005/8/layout/vProcess5"/>
    <dgm:cxn modelId="{D125ED6D-5C1E-4D4F-8CFB-43B20BE63E89}" type="presParOf" srcId="{E58A7992-9840-4550-B6A1-34F555AA75BC}" destId="{145E8EF7-EEDA-4313-A588-B0BE2A4C7CAB}" srcOrd="2" destOrd="0" presId="urn:microsoft.com/office/officeart/2005/8/layout/vProcess5"/>
    <dgm:cxn modelId="{925A8D13-338C-42E8-8914-1B7393AFC3D8}" type="presParOf" srcId="{E58A7992-9840-4550-B6A1-34F555AA75BC}" destId="{823FDF42-93A4-45A8-9F16-AB472DDBD5B0}" srcOrd="3" destOrd="0" presId="urn:microsoft.com/office/officeart/2005/8/layout/vProcess5"/>
    <dgm:cxn modelId="{2603A075-9DBD-4F64-AEA9-1A0A484D3E13}" type="presParOf" srcId="{E58A7992-9840-4550-B6A1-34F555AA75BC}" destId="{AD5CD3D4-43BA-42A4-8A30-CEF1FC27F11A}" srcOrd="4" destOrd="0" presId="urn:microsoft.com/office/officeart/2005/8/layout/vProcess5"/>
    <dgm:cxn modelId="{E5E7B293-3AA2-4DD7-A0E2-AD73177A40F2}" type="presParOf" srcId="{E58A7992-9840-4550-B6A1-34F555AA75BC}" destId="{57B69CB9-D81F-45B5-99EC-BF182E921042}" srcOrd="5" destOrd="0" presId="urn:microsoft.com/office/officeart/2005/8/layout/vProcess5"/>
    <dgm:cxn modelId="{9DD9173E-CD98-4405-952D-D7B2A0151F20}" type="presParOf" srcId="{E58A7992-9840-4550-B6A1-34F555AA75BC}" destId="{59D136FB-5CEB-41A6-984A-38F87491EF40}" srcOrd="6" destOrd="0" presId="urn:microsoft.com/office/officeart/2005/8/layout/vProcess5"/>
    <dgm:cxn modelId="{83D0B7B6-DB27-4AAA-90ED-77E7FC4B3420}" type="presParOf" srcId="{E58A7992-9840-4550-B6A1-34F555AA75BC}" destId="{56E6D88B-2A9B-4C9D-9BF7-AAC7F73D753A}" srcOrd="7" destOrd="0" presId="urn:microsoft.com/office/officeart/2005/8/layout/vProcess5"/>
    <dgm:cxn modelId="{6B51CA5A-4F13-418E-9BAF-25081092DF99}" type="presParOf" srcId="{E58A7992-9840-4550-B6A1-34F555AA75BC}" destId="{47B7AD6D-FA42-4ABA-8A9C-DE229C003114}" srcOrd="8" destOrd="0" presId="urn:microsoft.com/office/officeart/2005/8/layout/vProcess5"/>
    <dgm:cxn modelId="{FD2239FD-6338-4251-A8AE-6169147BB355}" type="presParOf" srcId="{E58A7992-9840-4550-B6A1-34F555AA75BC}" destId="{9CE141EF-41E0-4806-8D42-B78F66988414}" srcOrd="9" destOrd="0" presId="urn:microsoft.com/office/officeart/2005/8/layout/vProcess5"/>
    <dgm:cxn modelId="{F7E4029A-FAFE-4077-9621-AD25F5491005}" type="presParOf" srcId="{E58A7992-9840-4550-B6A1-34F555AA75BC}" destId="{EFEF54AA-7841-4FF7-95C9-2A54C2087C44}" srcOrd="10" destOrd="0" presId="urn:microsoft.com/office/officeart/2005/8/layout/vProcess5"/>
    <dgm:cxn modelId="{B57A3B5E-3A7E-43A0-801F-80B2C2E7C904}" type="presParOf" srcId="{E58A7992-9840-4550-B6A1-34F555AA75BC}" destId="{FAF66219-4A60-4EE0-938E-33CD9F5F3851}" srcOrd="11" destOrd="0" presId="urn:microsoft.com/office/officeart/2005/8/layout/vProcess5"/>
    <dgm:cxn modelId="{E70E7BBE-6161-4012-B57C-2AE232262A7B}" type="presParOf" srcId="{E58A7992-9840-4550-B6A1-34F555AA75BC}" destId="{41E0F619-9466-4061-ABB3-B32D0D092369}" srcOrd="12" destOrd="0" presId="urn:microsoft.com/office/officeart/2005/8/layout/vProcess5"/>
    <dgm:cxn modelId="{3065F4DE-E855-4394-B9A8-9A5F04A634F7}" type="presParOf" srcId="{E58A7992-9840-4550-B6A1-34F555AA75BC}" destId="{7765E5F2-1187-4721-A38A-FA26157E1F47}" srcOrd="13" destOrd="0" presId="urn:microsoft.com/office/officeart/2005/8/layout/vProcess5"/>
    <dgm:cxn modelId="{4D3E0E10-3D86-4A43-BB52-8D15F5EC3063}" type="presParOf" srcId="{E58A7992-9840-4550-B6A1-34F555AA75BC}" destId="{73996702-DCC3-4757-9956-05C1896AD2B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F3CF6-9A46-4822-AF80-F379E1D48D6A}">
      <dsp:nvSpPr>
        <dsp:cNvPr id="0" name=""/>
        <dsp:cNvSpPr/>
      </dsp:nvSpPr>
      <dsp:spPr>
        <a:xfrm>
          <a:off x="0" y="0"/>
          <a:ext cx="7558529" cy="68225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baseline="0" dirty="0">
              <a:solidFill>
                <a:schemeClr val="bg1"/>
              </a:solidFill>
              <a:latin typeface="Cambria"/>
              <a:ea typeface="Cambria"/>
            </a:rPr>
            <a:t>How will you train the models?</a:t>
          </a:r>
          <a:endParaRPr lang="en-US" sz="1500" kern="1200" dirty="0">
            <a:solidFill>
              <a:schemeClr val="bg1"/>
            </a:solidFill>
            <a:latin typeface="Cambria"/>
            <a:ea typeface="Cambria"/>
          </a:endParaRPr>
        </a:p>
      </dsp:txBody>
      <dsp:txXfrm>
        <a:off x="19983" y="19983"/>
        <a:ext cx="6742493" cy="642293"/>
      </dsp:txXfrm>
    </dsp:sp>
    <dsp:sp modelId="{145E8EF7-EEDA-4313-A588-B0BE2A4C7CAB}">
      <dsp:nvSpPr>
        <dsp:cNvPr id="0" name=""/>
        <dsp:cNvSpPr/>
      </dsp:nvSpPr>
      <dsp:spPr>
        <a:xfrm>
          <a:off x="564435" y="777017"/>
          <a:ext cx="7558529" cy="682259"/>
        </a:xfrm>
        <a:prstGeom prst="roundRect">
          <a:avLst>
            <a:gd name="adj" fmla="val 10000"/>
          </a:avLst>
        </a:prstGeom>
        <a:solidFill>
          <a:schemeClr val="accent2">
            <a:hueOff val="-381332"/>
            <a:satOff val="-105"/>
            <a:lumOff val="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baseline="0" dirty="0">
              <a:solidFill>
                <a:schemeClr val="bg1"/>
              </a:solidFill>
              <a:latin typeface="Cambria"/>
              <a:ea typeface="Cambria"/>
            </a:rPr>
            <a:t>Train vs test split:  80% of the data for training the models and 20% for testing</a:t>
          </a:r>
          <a:endParaRPr lang="en-US" sz="1500" kern="1200" dirty="0">
            <a:solidFill>
              <a:schemeClr val="bg1"/>
            </a:solidFill>
            <a:latin typeface="Cambria"/>
            <a:ea typeface="Cambria"/>
          </a:endParaRPr>
        </a:p>
      </dsp:txBody>
      <dsp:txXfrm>
        <a:off x="584418" y="797000"/>
        <a:ext cx="6510659" cy="642293"/>
      </dsp:txXfrm>
    </dsp:sp>
    <dsp:sp modelId="{823FDF42-93A4-45A8-9F16-AB472DDBD5B0}">
      <dsp:nvSpPr>
        <dsp:cNvPr id="0" name=""/>
        <dsp:cNvSpPr/>
      </dsp:nvSpPr>
      <dsp:spPr>
        <a:xfrm>
          <a:off x="1128871" y="1554034"/>
          <a:ext cx="7558529" cy="682259"/>
        </a:xfrm>
        <a:prstGeom prst="roundRect">
          <a:avLst>
            <a:gd name="adj" fmla="val 10000"/>
          </a:avLst>
        </a:prstGeom>
        <a:solidFill>
          <a:schemeClr val="accent2">
            <a:hueOff val="-762663"/>
            <a:satOff val="-209"/>
            <a:lumOff val="35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baseline="0" dirty="0">
              <a:solidFill>
                <a:schemeClr val="bg1"/>
              </a:solidFill>
              <a:latin typeface="Cambria"/>
              <a:ea typeface="Cambria"/>
            </a:rPr>
            <a:t>Python packages to be used</a:t>
          </a:r>
          <a:r>
            <a:rPr lang="en-US" sz="1500" kern="1200" dirty="0">
              <a:solidFill>
                <a:schemeClr val="bg1"/>
              </a:solidFill>
              <a:latin typeface="Cambria"/>
              <a:ea typeface="Cambria"/>
            </a:rPr>
            <a:t>: scikit-learn for building, training, and evaluating machine learning models.</a:t>
          </a:r>
        </a:p>
      </dsp:txBody>
      <dsp:txXfrm>
        <a:off x="1148854" y="1574017"/>
        <a:ext cx="6510659" cy="642293"/>
      </dsp:txXfrm>
    </dsp:sp>
    <dsp:sp modelId="{AD5CD3D4-43BA-42A4-8A30-CEF1FC27F11A}">
      <dsp:nvSpPr>
        <dsp:cNvPr id="0" name=""/>
        <dsp:cNvSpPr/>
      </dsp:nvSpPr>
      <dsp:spPr>
        <a:xfrm>
          <a:off x="1693306" y="2331051"/>
          <a:ext cx="7558529" cy="682259"/>
        </a:xfrm>
        <a:prstGeom prst="roundRect">
          <a:avLst>
            <a:gd name="adj" fmla="val 10000"/>
          </a:avLst>
        </a:prstGeom>
        <a:solidFill>
          <a:schemeClr val="accent2">
            <a:hueOff val="-1143994"/>
            <a:satOff val="-314"/>
            <a:lumOff val="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baseline="0" dirty="0">
              <a:solidFill>
                <a:schemeClr val="bg1"/>
              </a:solidFill>
              <a:latin typeface="Cambria"/>
              <a:ea typeface="Cambria"/>
            </a:rPr>
            <a:t>The development environments</a:t>
          </a:r>
          <a:r>
            <a:rPr lang="en-US" sz="1500" kern="1200" dirty="0">
              <a:solidFill>
                <a:schemeClr val="bg1"/>
              </a:solidFill>
              <a:latin typeface="Cambria"/>
              <a:ea typeface="Cambria"/>
            </a:rPr>
            <a:t>:  Jupyter Notebook environment with access to crucial tools and resources for data science and machine learning</a:t>
          </a:r>
        </a:p>
      </dsp:txBody>
      <dsp:txXfrm>
        <a:off x="1713289" y="2351034"/>
        <a:ext cx="6510659" cy="642293"/>
      </dsp:txXfrm>
    </dsp:sp>
    <dsp:sp modelId="{57B69CB9-D81F-45B5-99EC-BF182E921042}">
      <dsp:nvSpPr>
        <dsp:cNvPr id="0" name=""/>
        <dsp:cNvSpPr/>
      </dsp:nvSpPr>
      <dsp:spPr>
        <a:xfrm>
          <a:off x="2257742" y="3108068"/>
          <a:ext cx="7558529" cy="682259"/>
        </a:xfrm>
        <a:prstGeom prst="roundRect">
          <a:avLst>
            <a:gd name="adj" fmla="val 10000"/>
          </a:avLst>
        </a:prstGeom>
        <a:solidFill>
          <a:schemeClr val="accent2">
            <a:hueOff val="-1525326"/>
            <a:satOff val="-418"/>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baseline="0" dirty="0">
              <a:solidFill>
                <a:schemeClr val="bg1"/>
              </a:solidFill>
              <a:latin typeface="Cambria"/>
              <a:ea typeface="Cambria"/>
            </a:rPr>
            <a:t>How will you measure and compare the performance of the models?</a:t>
          </a:r>
          <a:r>
            <a:rPr lang="en-US" sz="1500" b="1" kern="1200" dirty="0">
              <a:solidFill>
                <a:schemeClr val="bg1"/>
              </a:solidFill>
              <a:latin typeface="Cambria"/>
              <a:ea typeface="Cambria"/>
            </a:rPr>
            <a:t> : </a:t>
          </a:r>
          <a:r>
            <a:rPr lang="en-US" sz="1500" kern="1200" dirty="0">
              <a:solidFill>
                <a:schemeClr val="bg1"/>
              </a:solidFill>
              <a:latin typeface="Cambria"/>
              <a:ea typeface="Cambria"/>
            </a:rPr>
            <a:t>Accuracy, Precision and Confusion_matrix</a:t>
          </a:r>
          <a:endParaRPr lang="en-US" sz="1500" kern="1200" dirty="0">
            <a:latin typeface="Cambria"/>
            <a:ea typeface="Cambria"/>
          </a:endParaRPr>
        </a:p>
      </dsp:txBody>
      <dsp:txXfrm>
        <a:off x="2277725" y="3128051"/>
        <a:ext cx="6510659" cy="642293"/>
      </dsp:txXfrm>
    </dsp:sp>
    <dsp:sp modelId="{59D136FB-5CEB-41A6-984A-38F87491EF40}">
      <dsp:nvSpPr>
        <dsp:cNvPr id="0" name=""/>
        <dsp:cNvSpPr/>
      </dsp:nvSpPr>
      <dsp:spPr>
        <a:xfrm>
          <a:off x="7115061" y="498428"/>
          <a:ext cx="443468" cy="44346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214841" y="498428"/>
        <a:ext cx="243908" cy="333710"/>
      </dsp:txXfrm>
    </dsp:sp>
    <dsp:sp modelId="{56E6D88B-2A9B-4C9D-9BF7-AAC7F73D753A}">
      <dsp:nvSpPr>
        <dsp:cNvPr id="0" name=""/>
        <dsp:cNvSpPr/>
      </dsp:nvSpPr>
      <dsp:spPr>
        <a:xfrm>
          <a:off x="7679496" y="1275445"/>
          <a:ext cx="443468" cy="443468"/>
        </a:xfrm>
        <a:prstGeom prst="downArrow">
          <a:avLst>
            <a:gd name="adj1" fmla="val 55000"/>
            <a:gd name="adj2" fmla="val 45000"/>
          </a:avLst>
        </a:prstGeom>
        <a:solidFill>
          <a:schemeClr val="accent2">
            <a:tint val="40000"/>
            <a:alpha val="90000"/>
            <a:hueOff val="-476164"/>
            <a:satOff val="2775"/>
            <a:lumOff val="472"/>
            <a:alphaOff val="0"/>
          </a:schemeClr>
        </a:solidFill>
        <a:ln w="12700" cap="flat" cmpd="sng" algn="ctr">
          <a:solidFill>
            <a:schemeClr val="accent2">
              <a:tint val="40000"/>
              <a:alpha val="90000"/>
              <a:hueOff val="-476164"/>
              <a:satOff val="2775"/>
              <a:lumOff val="4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7779276" y="1275445"/>
        <a:ext cx="243908" cy="333710"/>
      </dsp:txXfrm>
    </dsp:sp>
    <dsp:sp modelId="{47B7AD6D-FA42-4ABA-8A9C-DE229C003114}">
      <dsp:nvSpPr>
        <dsp:cNvPr id="0" name=""/>
        <dsp:cNvSpPr/>
      </dsp:nvSpPr>
      <dsp:spPr>
        <a:xfrm>
          <a:off x="8243932" y="2041091"/>
          <a:ext cx="443468" cy="443468"/>
        </a:xfrm>
        <a:prstGeom prst="downArrow">
          <a:avLst>
            <a:gd name="adj1" fmla="val 55000"/>
            <a:gd name="adj2" fmla="val 45000"/>
          </a:avLst>
        </a:prstGeom>
        <a:solidFill>
          <a:schemeClr val="accent2">
            <a:tint val="40000"/>
            <a:alpha val="90000"/>
            <a:hueOff val="-952329"/>
            <a:satOff val="5550"/>
            <a:lumOff val="945"/>
            <a:alphaOff val="0"/>
          </a:schemeClr>
        </a:solidFill>
        <a:ln w="12700" cap="flat" cmpd="sng" algn="ctr">
          <a:solidFill>
            <a:schemeClr val="accent2">
              <a:tint val="40000"/>
              <a:alpha val="90000"/>
              <a:hueOff val="-952329"/>
              <a:satOff val="5550"/>
              <a:lumOff val="9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343712" y="2041091"/>
        <a:ext cx="243908" cy="333710"/>
      </dsp:txXfrm>
    </dsp:sp>
    <dsp:sp modelId="{9CE141EF-41E0-4806-8D42-B78F66988414}">
      <dsp:nvSpPr>
        <dsp:cNvPr id="0" name=""/>
        <dsp:cNvSpPr/>
      </dsp:nvSpPr>
      <dsp:spPr>
        <a:xfrm>
          <a:off x="8808367" y="2825689"/>
          <a:ext cx="443468" cy="443468"/>
        </a:xfrm>
        <a:prstGeom prst="downArrow">
          <a:avLst>
            <a:gd name="adj1" fmla="val 55000"/>
            <a:gd name="adj2" fmla="val 45000"/>
          </a:avLst>
        </a:prstGeom>
        <a:solidFill>
          <a:schemeClr val="accent2">
            <a:tint val="40000"/>
            <a:alpha val="90000"/>
            <a:hueOff val="-1428493"/>
            <a:satOff val="8325"/>
            <a:lumOff val="1417"/>
            <a:alphaOff val="0"/>
          </a:schemeClr>
        </a:solidFill>
        <a:ln w="12700" cap="flat" cmpd="sng" algn="ctr">
          <a:solidFill>
            <a:schemeClr val="accent2">
              <a:tint val="40000"/>
              <a:alpha val="90000"/>
              <a:hueOff val="-1428493"/>
              <a:satOff val="8325"/>
              <a:lumOff val="14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908147" y="2825689"/>
        <a:ext cx="243908" cy="3337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3003-D6AF-46EB-954F-10CB1D2935D7}" type="datetimeFigureOut">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4367-BFB7-47BB-AC8C-B74EC0FFCB57}" type="slidenum">
              <a:t>‹#›</a:t>
            </a:fld>
            <a:endParaRPr lang="en-US"/>
          </a:p>
        </p:txBody>
      </p:sp>
    </p:spTree>
    <p:extLst>
      <p:ext uri="{BB962C8B-B14F-4D97-AF65-F5344CB8AC3E}">
        <p14:creationId xmlns:p14="http://schemas.microsoft.com/office/powerpoint/2010/main" val="2054085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I have successfully completed the training and testing phases, employing a machine learning model to predict whether a message is spam or not. Additionally, I have implemented a user-friendly interface, allowing any user to input a message into the text box and check its spam classification</a:t>
            </a:r>
          </a:p>
        </p:txBody>
      </p:sp>
      <p:sp>
        <p:nvSpPr>
          <p:cNvPr id="4" name="Slide Number Placeholder 3"/>
          <p:cNvSpPr>
            <a:spLocks noGrp="1"/>
          </p:cNvSpPr>
          <p:nvPr>
            <p:ph type="sldNum" sz="quarter" idx="5"/>
          </p:nvPr>
        </p:nvSpPr>
        <p:spPr/>
        <p:txBody>
          <a:bodyPr/>
          <a:lstStyle/>
          <a:p>
            <a:fld id="{90FB4367-BFB7-47BB-AC8C-B74EC0FFCB57}" type="slidenum">
              <a:t>15</a:t>
            </a:fld>
            <a:endParaRPr lang="en-US"/>
          </a:p>
        </p:txBody>
      </p:sp>
    </p:spTree>
    <p:extLst>
      <p:ext uri="{BB962C8B-B14F-4D97-AF65-F5344CB8AC3E}">
        <p14:creationId xmlns:p14="http://schemas.microsoft.com/office/powerpoint/2010/main" val="288350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12/17/2023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6045935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44869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12/17/2023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836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872928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12/17/2023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04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7502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50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1243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12/17/2023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68893680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12/17/2023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0540017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12/17/2023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611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12/17/2023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9318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mail, Marketing, Business, Sms Free Stock Photo - Public Domain Pictures">
            <a:extLst>
              <a:ext uri="{FF2B5EF4-FFF2-40B4-BE49-F238E27FC236}">
                <a16:creationId xmlns:a16="http://schemas.microsoft.com/office/drawing/2014/main" id="{02D2568E-9CA3-B227-8377-53827BCDF3A8}"/>
              </a:ext>
            </a:extLst>
          </p:cNvPr>
          <p:cNvPicPr>
            <a:picLocks noChangeAspect="1"/>
          </p:cNvPicPr>
          <p:nvPr/>
        </p:nvPicPr>
        <p:blipFill rotWithShape="1">
          <a:blip r:embed="rId2"/>
          <a:srcRect t="8163"/>
          <a:stretch/>
        </p:blipFill>
        <p:spPr>
          <a:xfrm>
            <a:off x="20" y="-1"/>
            <a:ext cx="12191980" cy="6858002"/>
          </a:xfrm>
          <a:prstGeom prst="rect">
            <a:avLst/>
          </a:prstGeom>
        </p:spPr>
      </p:pic>
      <p:sp>
        <p:nvSpPr>
          <p:cNvPr id="115" name="Rectangle 114">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607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759395" y="1064632"/>
            <a:ext cx="5361946" cy="2286466"/>
          </a:xfrm>
        </p:spPr>
        <p:txBody>
          <a:bodyPr anchor="b">
            <a:normAutofit fontScale="90000"/>
          </a:bodyPr>
          <a:lstStyle/>
          <a:p>
            <a:r>
              <a:rPr lang="en-US" sz="4000" b="1" dirty="0">
                <a:solidFill>
                  <a:schemeClr val="bg1"/>
                </a:solidFill>
                <a:latin typeface="Cambria"/>
                <a:ea typeface="+mj-lt"/>
                <a:cs typeface="+mj-lt"/>
              </a:rPr>
              <a:t>SMS &amp; Email Spam Classifier</a:t>
            </a:r>
            <a:br>
              <a:rPr lang="en-US" sz="3600" dirty="0">
                <a:solidFill>
                  <a:schemeClr val="bg1"/>
                </a:solidFill>
              </a:rPr>
            </a:br>
            <a:r>
              <a:rPr lang="en-US" sz="1400" dirty="0">
                <a:solidFill>
                  <a:schemeClr val="bg1"/>
                </a:solidFill>
                <a:latin typeface="Cambria"/>
                <a:ea typeface="Meiryo"/>
                <a:cs typeface="Times New Roman"/>
              </a:rPr>
              <a:t>Subject: Data 606(Capstone Project)</a:t>
            </a:r>
            <a:endParaRPr lang="en-US" sz="1400" dirty="0">
              <a:solidFill>
                <a:schemeClr val="bg1"/>
              </a:solidFill>
              <a:latin typeface="Cambria"/>
              <a:ea typeface="Meiryo"/>
            </a:endParaRPr>
          </a:p>
          <a:p>
            <a:r>
              <a:rPr lang="en-US" sz="1400" dirty="0">
                <a:solidFill>
                  <a:schemeClr val="bg1"/>
                </a:solidFill>
                <a:latin typeface="Cambria"/>
                <a:ea typeface="Meiryo"/>
                <a:cs typeface="Times New Roman"/>
              </a:rPr>
              <a:t>Professor: </a:t>
            </a:r>
            <a:r>
              <a:rPr lang="en-US" sz="1400" err="1">
                <a:solidFill>
                  <a:schemeClr val="bg1"/>
                </a:solidFill>
                <a:latin typeface="Cambria"/>
                <a:ea typeface="Meiryo"/>
                <a:cs typeface="Times New Roman"/>
              </a:rPr>
              <a:t>Chaojie</a:t>
            </a:r>
            <a:r>
              <a:rPr lang="en-US" sz="1400" dirty="0">
                <a:solidFill>
                  <a:schemeClr val="bg1"/>
                </a:solidFill>
                <a:latin typeface="Cambria"/>
                <a:ea typeface="Meiryo"/>
                <a:cs typeface="Times New Roman"/>
              </a:rPr>
              <a:t> Wang</a:t>
            </a:r>
            <a:endParaRPr lang="en-US" sz="1400">
              <a:solidFill>
                <a:schemeClr val="bg1"/>
              </a:solidFill>
              <a:latin typeface="Cambria"/>
              <a:ea typeface="Cambria"/>
            </a:endParaRPr>
          </a:p>
          <a:p>
            <a:r>
              <a:rPr lang="en-US" sz="1400" dirty="0">
                <a:solidFill>
                  <a:schemeClr val="bg1"/>
                </a:solidFill>
                <a:latin typeface="Cambria"/>
                <a:ea typeface="Meiryo"/>
                <a:cs typeface="Times New Roman"/>
              </a:rPr>
              <a:t>Precentor: </a:t>
            </a:r>
            <a:r>
              <a:rPr lang="en-US" sz="1400" err="1">
                <a:solidFill>
                  <a:schemeClr val="bg1"/>
                </a:solidFill>
                <a:latin typeface="Cambria"/>
                <a:ea typeface="Meiryo"/>
                <a:cs typeface="Times New Roman"/>
              </a:rPr>
              <a:t>DUrga</a:t>
            </a:r>
            <a:r>
              <a:rPr lang="en-US" sz="1400" dirty="0">
                <a:solidFill>
                  <a:schemeClr val="bg1"/>
                </a:solidFill>
                <a:latin typeface="Cambria"/>
                <a:ea typeface="Meiryo"/>
                <a:cs typeface="Times New Roman"/>
              </a:rPr>
              <a:t> </a:t>
            </a:r>
            <a:r>
              <a:rPr lang="en-US" sz="1400" err="1">
                <a:solidFill>
                  <a:schemeClr val="bg1"/>
                </a:solidFill>
                <a:latin typeface="Cambria"/>
                <a:ea typeface="Meiryo"/>
                <a:cs typeface="Times New Roman"/>
              </a:rPr>
              <a:t>SIva</a:t>
            </a:r>
            <a:r>
              <a:rPr lang="en-US" sz="1400" dirty="0">
                <a:solidFill>
                  <a:schemeClr val="bg1"/>
                </a:solidFill>
                <a:latin typeface="Cambria"/>
                <a:ea typeface="Meiryo"/>
                <a:cs typeface="Times New Roman"/>
              </a:rPr>
              <a:t> Sai Varma RUdraraju</a:t>
            </a:r>
          </a:p>
        </p:txBody>
      </p:sp>
      <p:sp>
        <p:nvSpPr>
          <p:cNvPr id="116" name="Rectangle 115">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21226"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724230" y="3396995"/>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10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r>
              <a:rPr lang="en-US" dirty="0">
                <a:solidFill>
                  <a:schemeClr val="bg1"/>
                </a:solidFill>
                <a:latin typeface="Cambria"/>
                <a:ea typeface="+mj-lt"/>
                <a:cs typeface="+mj-lt"/>
              </a:rPr>
              <a:t>4.MODEL TRAINING</a:t>
            </a:r>
          </a:p>
        </p:txBody>
      </p:sp>
      <p:sp>
        <p:nvSpPr>
          <p:cNvPr id="122" name="Rectangle 121">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a:extLst>
              <a:ext uri="{FF2B5EF4-FFF2-40B4-BE49-F238E27FC236}">
                <a16:creationId xmlns:a16="http://schemas.microsoft.com/office/drawing/2014/main" id="{F5A67C15-7B70-8F97-9056-535BBDA44A00}"/>
              </a:ext>
            </a:extLst>
          </p:cNvPr>
          <p:cNvGraphicFramePr>
            <a:graphicFrameLocks noGrp="1"/>
          </p:cNvGraphicFramePr>
          <p:nvPr>
            <p:ph idx="1"/>
            <p:extLst>
              <p:ext uri="{D42A27DB-BD31-4B8C-83A1-F6EECF244321}">
                <p14:modId xmlns:p14="http://schemas.microsoft.com/office/powerpoint/2010/main" val="2684448643"/>
              </p:ext>
            </p:extLst>
          </p:nvPr>
        </p:nvGraphicFramePr>
        <p:xfrm>
          <a:off x="1666939" y="2520935"/>
          <a:ext cx="9816272" cy="3790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59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a:bodyPr>
          <a:lstStyle/>
          <a:p>
            <a:pPr>
              <a:lnSpc>
                <a:spcPct val="140000"/>
              </a:lnSpc>
            </a:pPr>
            <a:r>
              <a:rPr lang="en-US" dirty="0">
                <a:solidFill>
                  <a:schemeClr val="bg1"/>
                </a:solidFill>
                <a:latin typeface="Cambria"/>
                <a:ea typeface="+mj-lt"/>
                <a:cs typeface="+mj-lt"/>
              </a:rPr>
              <a:t>4.1 Models Used for Machine Learning</a:t>
            </a:r>
          </a:p>
        </p:txBody>
      </p:sp>
      <p:sp>
        <p:nvSpPr>
          <p:cNvPr id="21" name="Rectangle 20">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2288792-2AE4-17E6-1F7A-80D731992E2E}"/>
              </a:ext>
            </a:extLst>
          </p:cNvPr>
          <p:cNvSpPr>
            <a:spLocks noGrp="1"/>
          </p:cNvSpPr>
          <p:nvPr>
            <p:ph idx="1"/>
          </p:nvPr>
        </p:nvSpPr>
        <p:spPr>
          <a:xfrm>
            <a:off x="1434622" y="3707541"/>
            <a:ext cx="5117253" cy="2505801"/>
          </a:xfrm>
        </p:spPr>
        <p:txBody>
          <a:bodyPr anchor="t">
            <a:normAutofit/>
          </a:bodyPr>
          <a:lstStyle/>
          <a:p>
            <a:r>
              <a:rPr lang="en-US" sz="1400" b="0" dirty="0">
                <a:solidFill>
                  <a:srgbClr val="1F2328"/>
                </a:solidFill>
                <a:latin typeface="Cambria"/>
                <a:ea typeface="Cambria"/>
              </a:rPr>
              <a:t>Initially I will be using Navie bayes model as we know that for text based dataset Navie bayes works well later other models will also be used.</a:t>
            </a:r>
          </a:p>
        </p:txBody>
      </p:sp>
      <p:sp>
        <p:nvSpPr>
          <p:cNvPr id="31" name="Rectangle 30">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45E083-CB94-6A29-212D-18897BD5223B}"/>
              </a:ext>
            </a:extLst>
          </p:cNvPr>
          <p:cNvSpPr txBox="1"/>
          <p:nvPr/>
        </p:nvSpPr>
        <p:spPr>
          <a:xfrm>
            <a:off x="7426528" y="514485"/>
            <a:ext cx="41807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ambria"/>
              <a:ea typeface="Cambria"/>
            </a:endParaRPr>
          </a:p>
        </p:txBody>
      </p:sp>
      <p:sp>
        <p:nvSpPr>
          <p:cNvPr id="5" name="TextBox 4">
            <a:extLst>
              <a:ext uri="{FF2B5EF4-FFF2-40B4-BE49-F238E27FC236}">
                <a16:creationId xmlns:a16="http://schemas.microsoft.com/office/drawing/2014/main" id="{60F71524-B597-03E5-61A0-CC6842F3FBA5}"/>
              </a:ext>
            </a:extLst>
          </p:cNvPr>
          <p:cNvSpPr txBox="1"/>
          <p:nvPr/>
        </p:nvSpPr>
        <p:spPr>
          <a:xfrm>
            <a:off x="7350868" y="860357"/>
            <a:ext cx="446175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latin typeface="Cambria"/>
              <a:ea typeface="Cambria"/>
            </a:endParaRPr>
          </a:p>
          <a:p>
            <a:r>
              <a:rPr lang="en-US" b="1" dirty="0">
                <a:latin typeface="Cambria"/>
                <a:ea typeface="+mn-lt"/>
                <a:cs typeface="+mn-lt"/>
              </a:rPr>
              <a:t>GaussianNB Scores</a:t>
            </a:r>
          </a:p>
          <a:p>
            <a:endParaRPr lang="en-US" dirty="0">
              <a:latin typeface="Cambria"/>
              <a:ea typeface="Meiryo"/>
            </a:endParaRPr>
          </a:p>
          <a:p>
            <a:pPr marL="285750" indent="-285750">
              <a:buFont typeface="Arial"/>
              <a:buChar char="•"/>
            </a:pPr>
            <a:r>
              <a:rPr lang="en-US" dirty="0">
                <a:latin typeface="Cambria"/>
                <a:ea typeface="Cambria"/>
              </a:rPr>
              <a:t>Accuracy Score: 0.86</a:t>
            </a:r>
          </a:p>
          <a:p>
            <a:pPr marL="285750" indent="-285750">
              <a:buFont typeface="Arial"/>
              <a:buChar char="•"/>
            </a:pPr>
            <a:r>
              <a:rPr lang="en-US" dirty="0">
                <a:latin typeface="Cambria"/>
                <a:ea typeface="Cambria"/>
              </a:rPr>
              <a:t>Precision Score: 0.5</a:t>
            </a:r>
          </a:p>
          <a:p>
            <a:pPr marL="285750" indent="-285750">
              <a:buFont typeface="Arial"/>
              <a:buChar char="•"/>
            </a:pPr>
            <a:endParaRPr lang="en-US" dirty="0">
              <a:latin typeface="Cambria"/>
              <a:ea typeface="Meiryo"/>
            </a:endParaRPr>
          </a:p>
          <a:p>
            <a:r>
              <a:rPr lang="en-US" b="1" dirty="0">
                <a:latin typeface="Cambria"/>
                <a:ea typeface="+mn-lt"/>
                <a:cs typeface="+mn-lt"/>
              </a:rPr>
              <a:t>MultinomialNB Scores</a:t>
            </a:r>
            <a:endParaRPr lang="en-US" b="1" dirty="0">
              <a:latin typeface="Cambria"/>
              <a:ea typeface="Cambria"/>
            </a:endParaRPr>
          </a:p>
          <a:p>
            <a:endParaRPr lang="en-US" dirty="0">
              <a:latin typeface="Cambria"/>
              <a:ea typeface="+mn-lt"/>
              <a:cs typeface="+mn-lt"/>
            </a:endParaRPr>
          </a:p>
          <a:p>
            <a:pPr marL="285750" indent="-285750">
              <a:buFont typeface="Arial"/>
              <a:buChar char="•"/>
            </a:pPr>
            <a:r>
              <a:rPr lang="en-US" dirty="0">
                <a:latin typeface="Cambria"/>
                <a:ea typeface="+mn-lt"/>
                <a:cs typeface="+mn-lt"/>
              </a:rPr>
              <a:t>Accuracy Score: 0.97</a:t>
            </a:r>
          </a:p>
          <a:p>
            <a:pPr marL="285750" indent="-285750">
              <a:buFont typeface="Arial"/>
              <a:buChar char="•"/>
            </a:pPr>
            <a:r>
              <a:rPr lang="en-US" dirty="0">
                <a:latin typeface="Cambria"/>
                <a:ea typeface="+mn-lt"/>
                <a:cs typeface="+mn-lt"/>
              </a:rPr>
              <a:t>Precision Score: 1.0</a:t>
            </a:r>
            <a:endParaRPr lang="en-US" dirty="0"/>
          </a:p>
          <a:p>
            <a:pPr marL="285750" indent="-285750">
              <a:buFont typeface="Arial"/>
              <a:buChar char="•"/>
            </a:pPr>
            <a:endParaRPr lang="en-US" dirty="0">
              <a:latin typeface="Cambria"/>
              <a:ea typeface="Meiryo"/>
            </a:endParaRPr>
          </a:p>
          <a:p>
            <a:r>
              <a:rPr lang="en-US" b="1" dirty="0">
                <a:latin typeface="Cambria"/>
                <a:ea typeface="+mn-lt"/>
                <a:cs typeface="+mn-lt"/>
              </a:rPr>
              <a:t>BernoulliNB Scores</a:t>
            </a:r>
          </a:p>
          <a:p>
            <a:endParaRPr lang="en-US" dirty="0">
              <a:latin typeface="Cambria"/>
              <a:ea typeface="+mn-lt"/>
              <a:cs typeface="+mn-lt"/>
            </a:endParaRPr>
          </a:p>
          <a:p>
            <a:pPr marL="285750" indent="-285750">
              <a:buFont typeface="Arial"/>
              <a:buChar char="•"/>
            </a:pPr>
            <a:r>
              <a:rPr lang="en-US" dirty="0">
                <a:latin typeface="Cambria"/>
                <a:ea typeface="+mn-lt"/>
                <a:cs typeface="+mn-lt"/>
              </a:rPr>
              <a:t>Accuracy Score: 0.98</a:t>
            </a:r>
            <a:endParaRPr lang="en-US" dirty="0">
              <a:latin typeface="Cambria"/>
              <a:ea typeface="Cambria"/>
              <a:cs typeface="+mn-lt"/>
            </a:endParaRPr>
          </a:p>
          <a:p>
            <a:pPr marL="285750" indent="-285750">
              <a:buFont typeface="Arial"/>
              <a:buChar char="•"/>
            </a:pPr>
            <a:r>
              <a:rPr lang="en-US" dirty="0">
                <a:latin typeface="Cambria"/>
                <a:ea typeface="+mn-lt"/>
                <a:cs typeface="+mn-lt"/>
              </a:rPr>
              <a:t>Precision Score: 0.99</a:t>
            </a:r>
            <a:endParaRPr lang="en-US" dirty="0">
              <a:latin typeface="Cambria"/>
              <a:ea typeface="Cambria"/>
            </a:endParaRPr>
          </a:p>
        </p:txBody>
      </p:sp>
    </p:spTree>
    <p:extLst>
      <p:ext uri="{BB962C8B-B14F-4D97-AF65-F5344CB8AC3E}">
        <p14:creationId xmlns:p14="http://schemas.microsoft.com/office/powerpoint/2010/main" val="371084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a:bodyPr>
          <a:lstStyle/>
          <a:p>
            <a:r>
              <a:rPr lang="en-US" dirty="0">
                <a:solidFill>
                  <a:schemeClr val="bg1"/>
                </a:solidFill>
                <a:latin typeface="Cambria"/>
                <a:ea typeface="+mj-lt"/>
                <a:cs typeface="+mj-lt"/>
              </a:rPr>
              <a:t>4.1 Models Used for Machine Learning</a:t>
            </a:r>
          </a:p>
        </p:txBody>
      </p:sp>
      <p:sp>
        <p:nvSpPr>
          <p:cNvPr id="22" name="Rectangle 21">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90D7562-8F1A-9B5A-5A19-C5BBCF105A1B}"/>
              </a:ext>
            </a:extLst>
          </p:cNvPr>
          <p:cNvPicPr>
            <a:picLocks noChangeAspect="1"/>
          </p:cNvPicPr>
          <p:nvPr/>
        </p:nvPicPr>
        <p:blipFill>
          <a:blip r:embed="rId2"/>
          <a:stretch>
            <a:fillRect/>
          </a:stretch>
        </p:blipFill>
        <p:spPr>
          <a:xfrm>
            <a:off x="7443680" y="15185"/>
            <a:ext cx="4069328" cy="3417247"/>
          </a:xfrm>
          <a:prstGeom prst="rect">
            <a:avLst/>
          </a:prstGeom>
        </p:spPr>
      </p:pic>
      <p:sp>
        <p:nvSpPr>
          <p:cNvPr id="23" name="Rectangle 22">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515921"/>
            <a:ext cx="5789163" cy="33420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20">
            <a:extLst>
              <a:ext uri="{FF2B5EF4-FFF2-40B4-BE49-F238E27FC236}">
                <a16:creationId xmlns:a16="http://schemas.microsoft.com/office/drawing/2014/main" id="{A1D270B3-47D2-0764-4EB4-17B8B7A25D8C}"/>
              </a:ext>
            </a:extLst>
          </p:cNvPr>
          <p:cNvSpPr>
            <a:spLocks noGrp="1"/>
          </p:cNvSpPr>
          <p:nvPr>
            <p:ph idx="1"/>
          </p:nvPr>
        </p:nvSpPr>
        <p:spPr>
          <a:xfrm>
            <a:off x="1434622" y="4010179"/>
            <a:ext cx="5117253" cy="2505801"/>
          </a:xfrm>
        </p:spPr>
        <p:txBody>
          <a:bodyPr anchor="t">
            <a:normAutofit/>
          </a:bodyPr>
          <a:lstStyle/>
          <a:p>
            <a:r>
              <a:rPr lang="en-US" b="0" dirty="0">
                <a:latin typeface="Cambria"/>
                <a:ea typeface="Meiryo"/>
              </a:rPr>
              <a:t>Confusion matrix for both </a:t>
            </a:r>
            <a:r>
              <a:rPr lang="en-US" b="0" err="1">
                <a:latin typeface="Cambria"/>
                <a:ea typeface="Meiryo"/>
              </a:rPr>
              <a:t>MultinomialNB</a:t>
            </a:r>
            <a:r>
              <a:rPr lang="en-US" b="0" dirty="0">
                <a:latin typeface="Cambria"/>
                <a:ea typeface="Meiryo"/>
              </a:rPr>
              <a:t> and </a:t>
            </a:r>
            <a:r>
              <a:rPr lang="en-US" b="0" err="1">
                <a:latin typeface="Cambria"/>
                <a:ea typeface="Meiryo"/>
              </a:rPr>
              <a:t>BernoulliNB</a:t>
            </a:r>
            <a:endParaRPr lang="en-US" b="0" err="1">
              <a:latin typeface="Cambria"/>
            </a:endParaRPr>
          </a:p>
        </p:txBody>
      </p:sp>
      <p:sp>
        <p:nvSpPr>
          <p:cNvPr id="33" name="Rectangle 32">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numbers and a bar&#10;&#10;Description automatically generated">
            <a:extLst>
              <a:ext uri="{FF2B5EF4-FFF2-40B4-BE49-F238E27FC236}">
                <a16:creationId xmlns:a16="http://schemas.microsoft.com/office/drawing/2014/main" id="{F87F10E7-335C-0BE7-3956-07A3DB09C7D4}"/>
              </a:ext>
            </a:extLst>
          </p:cNvPr>
          <p:cNvPicPr>
            <a:picLocks noChangeAspect="1"/>
          </p:cNvPicPr>
          <p:nvPr/>
        </p:nvPicPr>
        <p:blipFill>
          <a:blip r:embed="rId3"/>
          <a:stretch>
            <a:fillRect/>
          </a:stretch>
        </p:blipFill>
        <p:spPr>
          <a:xfrm>
            <a:off x="7498107" y="3445980"/>
            <a:ext cx="4062526" cy="3410444"/>
          </a:xfrm>
          <a:prstGeom prst="rect">
            <a:avLst/>
          </a:prstGeom>
        </p:spPr>
      </p:pic>
    </p:spTree>
    <p:extLst>
      <p:ext uri="{BB962C8B-B14F-4D97-AF65-F5344CB8AC3E}">
        <p14:creationId xmlns:p14="http://schemas.microsoft.com/office/powerpoint/2010/main" val="358647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a:bodyPr>
          <a:lstStyle/>
          <a:p>
            <a:pPr>
              <a:lnSpc>
                <a:spcPct val="140000"/>
              </a:lnSpc>
            </a:pPr>
            <a:r>
              <a:rPr lang="en-US" dirty="0">
                <a:solidFill>
                  <a:schemeClr val="bg1"/>
                </a:solidFill>
                <a:latin typeface="Cambria"/>
                <a:ea typeface="+mj-lt"/>
                <a:cs typeface="+mj-lt"/>
              </a:rPr>
              <a:t>4.1 Models Used for Machine Learning</a:t>
            </a:r>
          </a:p>
        </p:txBody>
      </p:sp>
      <p:sp>
        <p:nvSpPr>
          <p:cNvPr id="21" name="Rectangle 20">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32288792-2AE4-17E6-1F7A-80D731992E2E}"/>
              </a:ext>
            </a:extLst>
          </p:cNvPr>
          <p:cNvSpPr>
            <a:spLocks noGrp="1"/>
          </p:cNvSpPr>
          <p:nvPr>
            <p:ph idx="1"/>
          </p:nvPr>
        </p:nvSpPr>
        <p:spPr>
          <a:xfrm>
            <a:off x="1434622" y="3707541"/>
            <a:ext cx="5117253" cy="2505801"/>
          </a:xfrm>
        </p:spPr>
        <p:txBody>
          <a:bodyPr anchor="t">
            <a:normAutofit/>
          </a:bodyPr>
          <a:lstStyle/>
          <a:p>
            <a:r>
              <a:rPr lang="en-US" sz="1400" b="0" dirty="0">
                <a:solidFill>
                  <a:srgbClr val="1F2328"/>
                </a:solidFill>
                <a:latin typeface="Cambria"/>
                <a:ea typeface="Cambria"/>
              </a:rPr>
              <a:t>Here we can see the comparison of the performance of all the models that have been used. From the table we can say that Navie bayes gives the best precision and accuracy. </a:t>
            </a:r>
          </a:p>
        </p:txBody>
      </p:sp>
      <p:sp>
        <p:nvSpPr>
          <p:cNvPr id="31" name="Rectangle 30">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alculator&#10;&#10;Description automatically generated">
            <a:extLst>
              <a:ext uri="{FF2B5EF4-FFF2-40B4-BE49-F238E27FC236}">
                <a16:creationId xmlns:a16="http://schemas.microsoft.com/office/drawing/2014/main" id="{4FAE4413-BC44-664C-8D33-FA375CCDE94C}"/>
              </a:ext>
            </a:extLst>
          </p:cNvPr>
          <p:cNvPicPr>
            <a:picLocks noChangeAspect="1"/>
          </p:cNvPicPr>
          <p:nvPr/>
        </p:nvPicPr>
        <p:blipFill>
          <a:blip r:embed="rId2"/>
          <a:stretch>
            <a:fillRect/>
          </a:stretch>
        </p:blipFill>
        <p:spPr>
          <a:xfrm>
            <a:off x="7629546" y="484632"/>
            <a:ext cx="3792844" cy="5824726"/>
          </a:xfrm>
          <a:prstGeom prst="rect">
            <a:avLst/>
          </a:prstGeom>
        </p:spPr>
      </p:pic>
    </p:spTree>
    <p:extLst>
      <p:ext uri="{BB962C8B-B14F-4D97-AF65-F5344CB8AC3E}">
        <p14:creationId xmlns:p14="http://schemas.microsoft.com/office/powerpoint/2010/main" val="2589250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4" name="Rectangle 173">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35103" y="1057522"/>
            <a:ext cx="4741843" cy="2173433"/>
          </a:xfrm>
        </p:spPr>
        <p:txBody>
          <a:bodyPr>
            <a:normAutofit/>
          </a:bodyPr>
          <a:lstStyle/>
          <a:p>
            <a:pPr>
              <a:lnSpc>
                <a:spcPct val="115000"/>
              </a:lnSpc>
            </a:pPr>
            <a:r>
              <a:rPr lang="en-US" sz="3600" b="1" dirty="0">
                <a:solidFill>
                  <a:schemeClr val="bg1"/>
                </a:solidFill>
                <a:latin typeface="Cambria"/>
                <a:ea typeface="+mj-lt"/>
                <a:cs typeface="+mj-lt"/>
              </a:rPr>
              <a:t>5. Web application</a:t>
            </a:r>
          </a:p>
        </p:txBody>
      </p:sp>
      <p:sp>
        <p:nvSpPr>
          <p:cNvPr id="178" name="Rectangle 177">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E86BEA0B-CED2-401C-B1D4-B98406B94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8BF75A53-446F-AD09-0C8D-E4332A43F5B8}"/>
              </a:ext>
            </a:extLst>
          </p:cNvPr>
          <p:cNvPicPr>
            <a:picLocks noChangeAspect="1"/>
          </p:cNvPicPr>
          <p:nvPr/>
        </p:nvPicPr>
        <p:blipFill rotWithShape="1">
          <a:blip r:embed="rId2"/>
          <a:srcRect l="8828" r="4449"/>
          <a:stretch/>
        </p:blipFill>
        <p:spPr>
          <a:xfrm>
            <a:off x="6859934" y="10"/>
            <a:ext cx="5332070" cy="3396984"/>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3FFF604-71CD-D168-4B2E-161D3208006E}"/>
              </a:ext>
            </a:extLst>
          </p:cNvPr>
          <p:cNvPicPr>
            <a:picLocks noChangeAspect="1"/>
          </p:cNvPicPr>
          <p:nvPr/>
        </p:nvPicPr>
        <p:blipFill rotWithShape="1">
          <a:blip r:embed="rId3"/>
          <a:srcRect l="8827" r="5261" b="1"/>
          <a:stretch/>
        </p:blipFill>
        <p:spPr>
          <a:xfrm>
            <a:off x="6859933" y="3429000"/>
            <a:ext cx="5332064" cy="3429000"/>
          </a:xfrm>
          <a:prstGeom prst="rect">
            <a:avLst/>
          </a:prstGeom>
        </p:spPr>
      </p:pic>
      <p:sp>
        <p:nvSpPr>
          <p:cNvPr id="186" name="Rectangle 185">
            <a:extLst>
              <a:ext uri="{FF2B5EF4-FFF2-40B4-BE49-F238E27FC236}">
                <a16:creationId xmlns:a16="http://schemas.microsoft.com/office/drawing/2014/main" id="{45CF0E02-A624-4106-A6C4-89C0BE9C6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38BC0EB-7856-2690-B0BB-345DC24F0B40}"/>
              </a:ext>
            </a:extLst>
          </p:cNvPr>
          <p:cNvSpPr txBox="1"/>
          <p:nvPr/>
        </p:nvSpPr>
        <p:spPr>
          <a:xfrm>
            <a:off x="1281890" y="6194358"/>
            <a:ext cx="56614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mbria"/>
                <a:ea typeface="Cambria"/>
              </a:rPr>
              <a:t>https://sms-email-classifier-vprf.onrender.com/</a:t>
            </a:r>
          </a:p>
        </p:txBody>
      </p:sp>
      <p:sp>
        <p:nvSpPr>
          <p:cNvPr id="7" name="Content Placeholder 9">
            <a:extLst>
              <a:ext uri="{FF2B5EF4-FFF2-40B4-BE49-F238E27FC236}">
                <a16:creationId xmlns:a16="http://schemas.microsoft.com/office/drawing/2014/main" id="{8981C537-ED3B-A05B-CD6E-1CE63E85CE1F}"/>
              </a:ext>
            </a:extLst>
          </p:cNvPr>
          <p:cNvSpPr txBox="1">
            <a:spLocks/>
          </p:cNvSpPr>
          <p:nvPr/>
        </p:nvSpPr>
        <p:spPr>
          <a:xfrm>
            <a:off x="1434622" y="3707541"/>
            <a:ext cx="5117253" cy="2505801"/>
          </a:xfrm>
          <a:prstGeom prst="rect">
            <a:avLst/>
          </a:prstGeom>
        </p:spPr>
        <p:txBody>
          <a:bodyPr vert="horz" lIns="109728" tIns="109728" rIns="109728" bIns="91440" rtlCol="0" anchor="t">
            <a:normAutofit/>
          </a:bodyPr>
          <a:lstStyle>
            <a:lvl1pPr marL="0" indent="0" algn="l" defTabSz="914400" rtl="0" eaLnBrk="1" latinLnBrk="0" hangingPunct="1">
              <a:lnSpc>
                <a:spcPct val="150000"/>
              </a:lnSpc>
              <a:spcBef>
                <a:spcPts val="930"/>
              </a:spcBef>
              <a:buFont typeface="Corbel" panose="020B0503020204020204" pitchFamily="34" charset="0"/>
              <a:buNone/>
              <a:defRPr sz="2400" b="0" kern="1200" cap="none" spc="150" baseline="0">
                <a:solidFill>
                  <a:schemeClr val="tx1">
                    <a:lumMod val="85000"/>
                    <a:lumOff val="15000"/>
                  </a:schemeClr>
                </a:solidFill>
                <a:latin typeface="+mn-lt"/>
                <a:ea typeface="+mn-ea"/>
                <a:cs typeface="+mn-cs"/>
              </a:defRPr>
            </a:lvl1pPr>
            <a:lvl2pPr marL="457200" indent="0" algn="ctr" defTabSz="914400" rtl="0" eaLnBrk="1" latinLnBrk="0" hangingPunct="1">
              <a:lnSpc>
                <a:spcPct val="140000"/>
              </a:lnSpc>
              <a:spcBef>
                <a:spcPts val="930"/>
              </a:spcBef>
              <a:buFont typeface="Corbel" panose="020B0503020204020204" pitchFamily="34" charset="0"/>
              <a:buNone/>
              <a:defRPr sz="2000" kern="1200" spc="150" baseline="0">
                <a:solidFill>
                  <a:schemeClr val="tx1">
                    <a:lumMod val="75000"/>
                    <a:lumOff val="25000"/>
                  </a:schemeClr>
                </a:solidFill>
                <a:latin typeface="+mn-lt"/>
                <a:ea typeface="+mn-ea"/>
                <a:cs typeface="+mn-cs"/>
              </a:defRPr>
            </a:lvl2pPr>
            <a:lvl3pPr marL="914400" indent="0" algn="ctr" defTabSz="914400" rtl="0" eaLnBrk="1" latinLnBrk="0" hangingPunct="1">
              <a:lnSpc>
                <a:spcPct val="140000"/>
              </a:lnSpc>
              <a:spcBef>
                <a:spcPts val="930"/>
              </a:spcBef>
              <a:buFont typeface="Corbel" panose="020B0503020204020204" pitchFamily="34" charset="0"/>
              <a:buNone/>
              <a:defRPr sz="1800" i="1" kern="1200" spc="150" baseline="0">
                <a:solidFill>
                  <a:schemeClr val="tx1">
                    <a:lumMod val="75000"/>
                    <a:lumOff val="25000"/>
                  </a:schemeClr>
                </a:solidFill>
                <a:latin typeface="+mn-lt"/>
                <a:ea typeface="+mn-ea"/>
                <a:cs typeface="+mn-cs"/>
              </a:defRPr>
            </a:lvl3pPr>
            <a:lvl4pPr marL="1371600" indent="0" algn="ctr"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4pPr>
            <a:lvl5pPr marL="1828800" indent="0" algn="ctr" defTabSz="914400" rtl="0" eaLnBrk="1" latinLnBrk="0" hangingPunct="1">
              <a:lnSpc>
                <a:spcPct val="140000"/>
              </a:lnSpc>
              <a:spcBef>
                <a:spcPts val="930"/>
              </a:spcBef>
              <a:buFont typeface="Corbel" panose="020B0503020204020204" pitchFamily="34" charset="0"/>
              <a:buNone/>
              <a:defRPr sz="1600" i="1" kern="1200" spc="150" baseline="0">
                <a:solidFill>
                  <a:schemeClr val="tx1">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r>
              <a:rPr lang="en-US" sz="1600" dirty="0">
                <a:solidFill>
                  <a:srgbClr val="1F2328"/>
                </a:solidFill>
                <a:latin typeface="Cambria"/>
                <a:ea typeface="Cambria"/>
              </a:rPr>
              <a:t>I have created a web application using </a:t>
            </a:r>
            <a:r>
              <a:rPr lang="en-US" sz="1600" err="1">
                <a:solidFill>
                  <a:srgbClr val="1F2328"/>
                </a:solidFill>
                <a:latin typeface="Cambria"/>
                <a:ea typeface="Cambria"/>
              </a:rPr>
              <a:t>Streamlit</a:t>
            </a:r>
            <a:r>
              <a:rPr lang="en-US" sz="1600" dirty="0">
                <a:solidFill>
                  <a:srgbClr val="1F2328"/>
                </a:solidFill>
                <a:latin typeface="Cambria"/>
                <a:ea typeface="Cambria"/>
              </a:rPr>
              <a:t>. This is a user friendly interface where a user can just give the text and check if massage they have received is spam or not spam.</a:t>
            </a:r>
            <a:r>
              <a:rPr lang="en-US" sz="1600" dirty="0">
                <a:solidFill>
                  <a:schemeClr val="tx1">
                    <a:lumMod val="75000"/>
                    <a:lumOff val="25000"/>
                  </a:schemeClr>
                </a:solidFill>
                <a:latin typeface="Cambria"/>
                <a:ea typeface="+mn-lt"/>
                <a:cs typeface="+mn-lt"/>
              </a:rPr>
              <a:t> </a:t>
            </a:r>
          </a:p>
        </p:txBody>
      </p:sp>
    </p:spTree>
    <p:extLst>
      <p:ext uri="{BB962C8B-B14F-4D97-AF65-F5344CB8AC3E}">
        <p14:creationId xmlns:p14="http://schemas.microsoft.com/office/powerpoint/2010/main" val="24576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62F176A-9349-4CD7-8042-59C0200C8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04" y="-4078"/>
            <a:ext cx="4641096" cy="105654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9A171F-91A7-42F8-B25C-E38B244E7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7" y="1095508"/>
            <a:ext cx="4606533"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973503" y="1709530"/>
            <a:ext cx="3754671" cy="2528515"/>
          </a:xfrm>
        </p:spPr>
        <p:txBody>
          <a:bodyPr anchor="b">
            <a:normAutofit/>
          </a:bodyPr>
          <a:lstStyle/>
          <a:p>
            <a:pPr>
              <a:lnSpc>
                <a:spcPct val="114999"/>
              </a:lnSpc>
            </a:pPr>
            <a:r>
              <a:rPr lang="en-US" sz="3600" b="1" dirty="0">
                <a:solidFill>
                  <a:schemeClr val="bg1"/>
                </a:solidFill>
                <a:latin typeface="Cambria"/>
                <a:ea typeface="+mj-lt"/>
                <a:cs typeface="+mj-lt"/>
              </a:rPr>
              <a:t>6. Conclusion</a:t>
            </a:r>
            <a:endParaRPr lang="en-US" sz="3600" b="1" dirty="0" err="1">
              <a:solidFill>
                <a:schemeClr val="bg1"/>
              </a:solidFill>
              <a:latin typeface="Cambria"/>
              <a:ea typeface="+mj-lt"/>
              <a:cs typeface="+mj-lt"/>
            </a:endParaRPr>
          </a:p>
        </p:txBody>
      </p:sp>
      <p:sp>
        <p:nvSpPr>
          <p:cNvPr id="17" name="Rectangle 16">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3455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9">
            <a:extLst>
              <a:ext uri="{FF2B5EF4-FFF2-40B4-BE49-F238E27FC236}">
                <a16:creationId xmlns:a16="http://schemas.microsoft.com/office/drawing/2014/main" id="{CB41D36A-B641-9D0F-6AB9-EAC7EE1C9ECD}"/>
              </a:ext>
            </a:extLst>
          </p:cNvPr>
          <p:cNvSpPr txBox="1">
            <a:spLocks/>
          </p:cNvSpPr>
          <p:nvPr/>
        </p:nvSpPr>
        <p:spPr>
          <a:xfrm>
            <a:off x="672622" y="1582906"/>
            <a:ext cx="5849174" cy="4140088"/>
          </a:xfrm>
          <a:prstGeom prst="rect">
            <a:avLst/>
          </a:prstGeom>
        </p:spPr>
        <p:txBody>
          <a:bodyPr vert="horz" lIns="109728" tIns="109728" rIns="109728" bIns="91440" rtlCol="0" anchor="t">
            <a:normAutofit/>
          </a:bodyPr>
          <a:lstStyle>
            <a:lvl1pPr marL="0" indent="0" algn="l" defTabSz="914400" rtl="0" eaLnBrk="1" latinLnBrk="0" hangingPunct="1">
              <a:lnSpc>
                <a:spcPct val="150000"/>
              </a:lnSpc>
              <a:spcBef>
                <a:spcPts val="930"/>
              </a:spcBef>
              <a:buFont typeface="Corbel" panose="020B0503020204020204" pitchFamily="34" charset="0"/>
              <a:buNone/>
              <a:defRPr sz="2400" b="0" kern="1200" cap="none" spc="150" baseline="0">
                <a:solidFill>
                  <a:schemeClr val="tx1">
                    <a:lumMod val="85000"/>
                    <a:lumOff val="15000"/>
                  </a:schemeClr>
                </a:solidFill>
                <a:latin typeface="+mn-lt"/>
                <a:ea typeface="+mn-ea"/>
                <a:cs typeface="+mn-cs"/>
              </a:defRPr>
            </a:lvl1pPr>
            <a:lvl2pPr marL="457200" indent="0" algn="ctr" defTabSz="914400" rtl="0" eaLnBrk="1" latinLnBrk="0" hangingPunct="1">
              <a:lnSpc>
                <a:spcPct val="140000"/>
              </a:lnSpc>
              <a:spcBef>
                <a:spcPts val="930"/>
              </a:spcBef>
              <a:buFont typeface="Corbel" panose="020B0503020204020204" pitchFamily="34" charset="0"/>
              <a:buNone/>
              <a:defRPr sz="2000" kern="1200" spc="150" baseline="0">
                <a:solidFill>
                  <a:schemeClr val="tx1">
                    <a:lumMod val="75000"/>
                    <a:lumOff val="25000"/>
                  </a:schemeClr>
                </a:solidFill>
                <a:latin typeface="+mn-lt"/>
                <a:ea typeface="+mn-ea"/>
                <a:cs typeface="+mn-cs"/>
              </a:defRPr>
            </a:lvl2pPr>
            <a:lvl3pPr marL="914400" indent="0" algn="ctr" defTabSz="914400" rtl="0" eaLnBrk="1" latinLnBrk="0" hangingPunct="1">
              <a:lnSpc>
                <a:spcPct val="140000"/>
              </a:lnSpc>
              <a:spcBef>
                <a:spcPts val="930"/>
              </a:spcBef>
              <a:buFont typeface="Corbel" panose="020B0503020204020204" pitchFamily="34" charset="0"/>
              <a:buNone/>
              <a:defRPr sz="1800" i="1" kern="1200" spc="150" baseline="0">
                <a:solidFill>
                  <a:schemeClr val="tx1">
                    <a:lumMod val="75000"/>
                    <a:lumOff val="25000"/>
                  </a:schemeClr>
                </a:solidFill>
                <a:latin typeface="+mn-lt"/>
                <a:ea typeface="+mn-ea"/>
                <a:cs typeface="+mn-cs"/>
              </a:defRPr>
            </a:lvl3pPr>
            <a:lvl4pPr marL="1371600" indent="0" algn="ctr"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4pPr>
            <a:lvl5pPr marL="1828800" indent="0" algn="ctr" defTabSz="914400" rtl="0" eaLnBrk="1" latinLnBrk="0" hangingPunct="1">
              <a:lnSpc>
                <a:spcPct val="140000"/>
              </a:lnSpc>
              <a:spcBef>
                <a:spcPts val="930"/>
              </a:spcBef>
              <a:buFont typeface="Corbel" panose="020B0503020204020204" pitchFamily="34" charset="0"/>
              <a:buNone/>
              <a:defRPr sz="1600" i="1" kern="1200" spc="150" baseline="0">
                <a:solidFill>
                  <a:schemeClr val="tx1">
                    <a:lumMod val="75000"/>
                    <a:lumOff val="25000"/>
                  </a:schemeClr>
                </a:solidFill>
                <a:latin typeface="+mn-lt"/>
                <a:ea typeface="+mn-ea"/>
                <a:cs typeface="+mn-cs"/>
              </a:defRPr>
            </a:lvl5pPr>
            <a:lvl6pPr marL="22860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6pPr>
            <a:lvl7pPr marL="27432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7pPr>
            <a:lvl8pPr marL="3200400" indent="0" algn="ctr" defTabSz="914400" rtl="0" eaLnBrk="1" latinLnBrk="0" hangingPunct="1">
              <a:lnSpc>
                <a:spcPct val="111000"/>
              </a:lnSpc>
              <a:spcBef>
                <a:spcPts val="930"/>
              </a:spcBef>
              <a:buFont typeface="Corbel" panose="020B0503020204020204" pitchFamily="34" charset="0"/>
              <a:buNone/>
              <a:defRPr sz="1600" kern="1200">
                <a:solidFill>
                  <a:schemeClr val="accent1">
                    <a:lumMod val="75000"/>
                  </a:schemeClr>
                </a:solidFill>
                <a:latin typeface="+mn-lt"/>
                <a:ea typeface="+mn-ea"/>
                <a:cs typeface="+mn-cs"/>
              </a:defRPr>
            </a:lvl8pPr>
            <a:lvl9pPr marL="3657600" indent="0" algn="ctr" defTabSz="914400" rtl="0" eaLnBrk="1" latinLnBrk="0" hangingPunct="1">
              <a:lnSpc>
                <a:spcPct val="111000"/>
              </a:lnSpc>
              <a:spcBef>
                <a:spcPts val="930"/>
              </a:spcBef>
              <a:buFont typeface="Corbel" panose="020B0503020204020204" pitchFamily="34" charset="0"/>
              <a:buNone/>
              <a:defRPr sz="1600" i="1" kern="1200">
                <a:solidFill>
                  <a:schemeClr val="accent1">
                    <a:lumMod val="75000"/>
                  </a:schemeClr>
                </a:solidFill>
                <a:latin typeface="+mn-lt"/>
                <a:ea typeface="+mn-ea"/>
                <a:cs typeface="+mn-cs"/>
              </a:defRPr>
            </a:lvl9pPr>
          </a:lstStyle>
          <a:p>
            <a:pPr marL="285750" indent="-285750">
              <a:buFont typeface="Arial"/>
              <a:buChar char="•"/>
            </a:pPr>
            <a:r>
              <a:rPr lang="en-US" sz="1600" dirty="0">
                <a:solidFill>
                  <a:srgbClr val="1F2328"/>
                </a:solidFill>
                <a:latin typeface="Cambria"/>
                <a:ea typeface="Cambria"/>
              </a:rPr>
              <a:t>Successfully conducted the training and testing phases of the project.</a:t>
            </a:r>
            <a:endParaRPr lang="en-US">
              <a:solidFill>
                <a:srgbClr val="262626"/>
              </a:solidFill>
              <a:latin typeface="Meiryo"/>
              <a:ea typeface="Meiryo"/>
            </a:endParaRPr>
          </a:p>
          <a:p>
            <a:pPr marL="285750" indent="-285750">
              <a:buFont typeface="Arial"/>
              <a:buChar char="•"/>
            </a:pPr>
            <a:r>
              <a:rPr lang="en-US" sz="1600" dirty="0">
                <a:solidFill>
                  <a:srgbClr val="1F2328"/>
                </a:solidFill>
                <a:latin typeface="Cambria"/>
                <a:ea typeface="Cambria"/>
              </a:rPr>
              <a:t>Employed a machine learning model for accurate prediction of whether a message is spam or not</a:t>
            </a:r>
            <a:endParaRPr lang="en-US"/>
          </a:p>
          <a:p>
            <a:pPr marL="285750" indent="-285750">
              <a:buFont typeface="Arial"/>
              <a:buChar char="•"/>
            </a:pPr>
            <a:r>
              <a:rPr lang="en-US" sz="1600" dirty="0">
                <a:solidFill>
                  <a:srgbClr val="1F2328"/>
                </a:solidFill>
                <a:latin typeface="Cambria"/>
                <a:ea typeface="Cambria"/>
              </a:rPr>
              <a:t>Implemented a user-friendly interface for seamless interaction.</a:t>
            </a:r>
            <a:endParaRPr lang="en-US"/>
          </a:p>
          <a:p>
            <a:pPr marL="285750" indent="-285750">
              <a:buFont typeface="Arial"/>
              <a:buChar char="•"/>
            </a:pPr>
            <a:r>
              <a:rPr lang="en-US" sz="1600" dirty="0">
                <a:solidFill>
                  <a:srgbClr val="1F2328"/>
                </a:solidFill>
                <a:latin typeface="Cambria"/>
                <a:ea typeface="Cambria"/>
              </a:rPr>
              <a:t>Users can input a message into the text box to instantly check its spam classification.</a:t>
            </a:r>
            <a:endParaRPr lang="en-US"/>
          </a:p>
        </p:txBody>
      </p:sp>
    </p:spTree>
    <p:extLst>
      <p:ext uri="{BB962C8B-B14F-4D97-AF65-F5344CB8AC3E}">
        <p14:creationId xmlns:p14="http://schemas.microsoft.com/office/powerpoint/2010/main" val="142114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Questions &amp; Answers Free Stock Photo - Public Domain Pictures">
            <a:extLst>
              <a:ext uri="{FF2B5EF4-FFF2-40B4-BE49-F238E27FC236}">
                <a16:creationId xmlns:a16="http://schemas.microsoft.com/office/drawing/2014/main" id="{C128BE13-5B1B-DD08-BE1A-59EEF95AD263}"/>
              </a:ext>
            </a:extLst>
          </p:cNvPr>
          <p:cNvPicPr>
            <a:picLocks noChangeAspect="1"/>
          </p:cNvPicPr>
          <p:nvPr/>
        </p:nvPicPr>
        <p:blipFill rotWithShape="1">
          <a:blip r:embed="rId2"/>
          <a:srcRect t="12791"/>
          <a:stretch/>
        </p:blipFill>
        <p:spPr>
          <a:xfrm>
            <a:off x="20" y="-2"/>
            <a:ext cx="12191980" cy="6858002"/>
          </a:xfrm>
          <a:prstGeom prst="rect">
            <a:avLst/>
          </a:prstGeom>
        </p:spPr>
      </p:pic>
      <p:sp>
        <p:nvSpPr>
          <p:cNvPr id="44" name="Rectangle 43">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55663" y="863600"/>
            <a:ext cx="7389988" cy="3366494"/>
          </a:xfrm>
        </p:spPr>
        <p:txBody>
          <a:bodyPr anchor="b">
            <a:normAutofit/>
          </a:bodyPr>
          <a:lstStyle/>
          <a:p>
            <a:r>
              <a:rPr lang="en-US" dirty="0">
                <a:solidFill>
                  <a:schemeClr val="bg1"/>
                </a:solidFill>
                <a:latin typeface="Cambria"/>
                <a:ea typeface="Cambria"/>
              </a:rPr>
              <a:t>Thank you !!!</a:t>
            </a:r>
            <a:br>
              <a:rPr lang="en-US" dirty="0">
                <a:latin typeface="Cambria"/>
                <a:ea typeface="Meiryo"/>
              </a:rPr>
            </a:br>
            <a:r>
              <a:rPr lang="en-US" sz="3200" dirty="0">
                <a:solidFill>
                  <a:schemeClr val="bg1"/>
                </a:solidFill>
                <a:latin typeface="Cambria"/>
                <a:ea typeface="Cambria"/>
              </a:rPr>
              <a:t>Any Questions ?</a:t>
            </a:r>
            <a:endParaRPr lang="en-US" sz="1800" dirty="0">
              <a:solidFill>
                <a:schemeClr val="bg1"/>
              </a:solidFill>
              <a:latin typeface="Meiryo"/>
              <a:ea typeface="Meiryo"/>
            </a:endParaRPr>
          </a:p>
        </p:txBody>
      </p:sp>
    </p:spTree>
    <p:extLst>
      <p:ext uri="{BB962C8B-B14F-4D97-AF65-F5344CB8AC3E}">
        <p14:creationId xmlns:p14="http://schemas.microsoft.com/office/powerpoint/2010/main" val="15333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DEB1CCE3-FB1D-471C-9AFE-D20E81E6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434622" y="1113327"/>
            <a:ext cx="4862811" cy="2019488"/>
          </a:xfrm>
        </p:spPr>
        <p:txBody>
          <a:bodyPr>
            <a:normAutofit/>
          </a:bodyPr>
          <a:lstStyle/>
          <a:p>
            <a:r>
              <a:rPr lang="en-US" dirty="0">
                <a:solidFill>
                  <a:schemeClr val="bg1"/>
                </a:solidFill>
                <a:latin typeface="Cambria"/>
                <a:ea typeface="+mj-lt"/>
                <a:cs typeface="+mj-lt"/>
              </a:rPr>
              <a:t>1.Introduction</a:t>
            </a:r>
            <a:endParaRPr lang="en-US" dirty="0">
              <a:solidFill>
                <a:schemeClr val="bg1"/>
              </a:solidFill>
              <a:latin typeface="Cambria"/>
            </a:endParaRPr>
          </a:p>
        </p:txBody>
      </p:sp>
      <p:sp>
        <p:nvSpPr>
          <p:cNvPr id="88" name="Rectangle 87">
            <a:extLst>
              <a:ext uri="{FF2B5EF4-FFF2-40B4-BE49-F238E27FC236}">
                <a16:creationId xmlns:a16="http://schemas.microsoft.com/office/drawing/2014/main" id="{60F38E87-6AF8-4488-B608-9FA2F57B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CC3B76D-CC6E-42D0-8666-2A2164AB5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355896"/>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419903"/>
            <a:ext cx="5789163" cy="343809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BE9B8BD-472F-4F54-AC9D-101EE3496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0871A14F-64B0-4CCE-900E-695C55EFF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25689"/>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152400" y="3848652"/>
            <a:ext cx="5117253" cy="3013801"/>
          </a:xfrm>
        </p:spPr>
        <p:txBody>
          <a:bodyPr vert="horz" lIns="109728" tIns="109728" rIns="109728" bIns="91440" rtlCol="0" anchor="ctr">
            <a:noAutofit/>
          </a:bodyPr>
          <a:lstStyle/>
          <a:p>
            <a:r>
              <a:rPr lang="en-US" sz="1400" b="0" dirty="0">
                <a:solidFill>
                  <a:srgbClr val="1F2328"/>
                </a:solidFill>
                <a:latin typeface="Cambria"/>
                <a:ea typeface="Cambria"/>
              </a:rPr>
              <a:t>The objective of the Email Spam Classifier and SMS Spam Classifier projects is to develop machine learning models and algorithms that can automatically categorize emails and texts as spam (unwanted, unsolicited) or legitimate (non-spam) depending on their content and features. The main objective is to build a platform that classifies out undesirable messages, which will enhance email and messaging for users.</a:t>
            </a:r>
            <a:endParaRPr lang="en-US">
              <a:ea typeface="Meiryo"/>
            </a:endParaRPr>
          </a:p>
          <a:p>
            <a:pPr lvl="0">
              <a:lnSpc>
                <a:spcPct val="130000"/>
              </a:lnSpc>
            </a:pPr>
            <a:endParaRPr lang="en-US" sz="1400" b="0" dirty="0">
              <a:solidFill>
                <a:srgbClr val="1F2328"/>
              </a:solidFill>
              <a:latin typeface="Cambria"/>
              <a:ea typeface="Cambria"/>
            </a:endParaRPr>
          </a:p>
        </p:txBody>
      </p:sp>
      <p:sp>
        <p:nvSpPr>
          <p:cNvPr id="86" name="Rectangle 85">
            <a:extLst>
              <a:ext uri="{FF2B5EF4-FFF2-40B4-BE49-F238E27FC236}">
                <a16:creationId xmlns:a16="http://schemas.microsoft.com/office/drawing/2014/main" id="{0FDBC76A-295F-4635-A28D-ADA24F383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envelopes">
            <a:extLst>
              <a:ext uri="{FF2B5EF4-FFF2-40B4-BE49-F238E27FC236}">
                <a16:creationId xmlns:a16="http://schemas.microsoft.com/office/drawing/2014/main" id="{6B9E927A-7E25-4AC1-8C98-C0D212B9CDBD}"/>
              </a:ext>
            </a:extLst>
          </p:cNvPr>
          <p:cNvPicPr>
            <a:picLocks noChangeAspect="1"/>
          </p:cNvPicPr>
          <p:nvPr/>
        </p:nvPicPr>
        <p:blipFill rotWithShape="1">
          <a:blip r:embed="rId2"/>
          <a:srcRect l="20362" r="27717" b="-1"/>
          <a:stretch/>
        </p:blipFill>
        <p:spPr>
          <a:xfrm>
            <a:off x="6857698" y="10"/>
            <a:ext cx="5334301" cy="6857990"/>
          </a:xfrm>
          <a:prstGeom prst="rect">
            <a:avLst/>
          </a:prstGeom>
        </p:spPr>
      </p:pic>
    </p:spTree>
    <p:extLst>
      <p:ext uri="{BB962C8B-B14F-4D97-AF65-F5344CB8AC3E}">
        <p14:creationId xmlns:p14="http://schemas.microsoft.com/office/powerpoint/2010/main" val="118119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r>
              <a:rPr lang="en-US" dirty="0">
                <a:solidFill>
                  <a:schemeClr val="bg1"/>
                </a:solidFill>
                <a:latin typeface="Cambria"/>
                <a:ea typeface="+mj-lt"/>
                <a:cs typeface="+mj-lt"/>
              </a:rPr>
              <a:t>Agenda</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535371" y="2457664"/>
            <a:ext cx="9935571" cy="3426158"/>
          </a:xfrm>
        </p:spPr>
        <p:txBody>
          <a:bodyPr vert="horz" lIns="109728" tIns="109728" rIns="109728" bIns="91440" rtlCol="0" anchor="t">
            <a:noAutofit/>
          </a:bodyPr>
          <a:lstStyle/>
          <a:p>
            <a:pPr marL="342900" lvl="0" indent="-342900">
              <a:buAutoNum type="arabicPeriod"/>
            </a:pPr>
            <a:r>
              <a:rPr lang="en-US" sz="1600" b="0" dirty="0">
                <a:solidFill>
                  <a:schemeClr val="tx1"/>
                </a:solidFill>
                <a:latin typeface="Cambria"/>
                <a:ea typeface="+mn-lt"/>
                <a:cs typeface="+mn-lt"/>
              </a:rPr>
              <a:t>Introduction</a:t>
            </a:r>
            <a:endParaRPr lang="en-US" sz="1600" b="0" dirty="0">
              <a:solidFill>
                <a:schemeClr val="tx1"/>
              </a:solidFill>
              <a:latin typeface="Cambria"/>
              <a:ea typeface="Cambria"/>
            </a:endParaRPr>
          </a:p>
          <a:p>
            <a:pPr marL="342900" indent="-342900">
              <a:buAutoNum type="arabicPeriod"/>
            </a:pPr>
            <a:r>
              <a:rPr lang="en-US" sz="1600" b="0" dirty="0">
                <a:solidFill>
                  <a:schemeClr val="tx1"/>
                </a:solidFill>
                <a:latin typeface="Cambria"/>
                <a:ea typeface="+mn-lt"/>
                <a:cs typeface="+mn-lt"/>
              </a:rPr>
              <a:t>Data Description</a:t>
            </a:r>
          </a:p>
          <a:p>
            <a:pPr marL="342900" indent="-342900">
              <a:buAutoNum type="arabicPeriod"/>
            </a:pPr>
            <a:r>
              <a:rPr lang="en-US" sz="1600" b="0" dirty="0">
                <a:solidFill>
                  <a:schemeClr val="tx1"/>
                </a:solidFill>
                <a:latin typeface="Cambria"/>
                <a:ea typeface="+mn-lt"/>
                <a:cs typeface="+mn-lt"/>
              </a:rPr>
              <a:t>Exploratory Data Analysis (EDA)</a:t>
            </a:r>
          </a:p>
          <a:p>
            <a:pPr marL="342900" indent="-342900">
              <a:buAutoNum type="arabicPeriod"/>
            </a:pPr>
            <a:r>
              <a:rPr lang="en-US" sz="1600" b="0" dirty="0">
                <a:solidFill>
                  <a:schemeClr val="tx1"/>
                </a:solidFill>
                <a:latin typeface="Cambria"/>
                <a:ea typeface="+mn-lt"/>
                <a:cs typeface="+mn-lt"/>
              </a:rPr>
              <a:t>Model Training</a:t>
            </a:r>
          </a:p>
          <a:p>
            <a:pPr marL="342900" indent="-342900">
              <a:buAutoNum type="arabicPeriod"/>
            </a:pPr>
            <a:r>
              <a:rPr lang="en-US" sz="1600" b="0" dirty="0">
                <a:solidFill>
                  <a:schemeClr val="tx1"/>
                </a:solidFill>
                <a:latin typeface="Cambria"/>
                <a:ea typeface="+mn-lt"/>
                <a:cs typeface="+mn-lt"/>
              </a:rPr>
              <a:t>Prediction</a:t>
            </a:r>
            <a:endParaRPr lang="en-US" sz="1600" b="0">
              <a:solidFill>
                <a:schemeClr val="tx1"/>
              </a:solidFill>
              <a:latin typeface="Cambria"/>
              <a:ea typeface="Cambria"/>
            </a:endParaRPr>
          </a:p>
          <a:p>
            <a:pPr marL="342900" indent="-342900">
              <a:buAutoNum type="arabicPeriod"/>
            </a:pPr>
            <a:r>
              <a:rPr lang="en-US" sz="1600" b="0" dirty="0">
                <a:solidFill>
                  <a:schemeClr val="tx1"/>
                </a:solidFill>
                <a:latin typeface="Cambria"/>
                <a:ea typeface="Meiryo"/>
              </a:rPr>
              <a:t>Web Application</a:t>
            </a:r>
          </a:p>
          <a:p>
            <a:pPr marL="342900" indent="-342900">
              <a:buAutoNum type="arabicPeriod"/>
            </a:pPr>
            <a:r>
              <a:rPr lang="en-US" sz="1600" b="0" dirty="0">
                <a:solidFill>
                  <a:schemeClr val="tx1"/>
                </a:solidFill>
                <a:latin typeface="Cambria"/>
                <a:ea typeface="+mn-lt"/>
                <a:cs typeface="+mn-lt"/>
              </a:rPr>
              <a:t>Conclusion</a:t>
            </a:r>
            <a:endParaRPr lang="en-US" sz="1600" b="0" dirty="0">
              <a:solidFill>
                <a:schemeClr val="tx1"/>
              </a:solidFill>
              <a:latin typeface="Cambria"/>
              <a:ea typeface="Meiryo"/>
            </a:endParaRPr>
          </a:p>
          <a:p>
            <a:pPr lvl="0"/>
            <a:endParaRPr lang="en-US" b="0" dirty="0">
              <a:solidFill>
                <a:srgbClr val="7CA655"/>
              </a:solidFill>
              <a:latin typeface="Meiryo"/>
              <a:ea typeface="Meiryo"/>
            </a:endParaRPr>
          </a:p>
          <a:p>
            <a:endParaRPr lang="en-US" dirty="0">
              <a:solidFill>
                <a:srgbClr val="404040"/>
              </a:solidFill>
              <a:latin typeface="Meiryo"/>
              <a:ea typeface="Meiryo"/>
            </a:endParaRPr>
          </a:p>
          <a:p>
            <a:endParaRPr lang="en-US" b="0" dirty="0">
              <a:solidFill>
                <a:srgbClr val="7CA655"/>
              </a:solidFill>
              <a:latin typeface="Meiryo"/>
              <a:ea typeface="Meiryo"/>
            </a:endParaRPr>
          </a:p>
          <a:p>
            <a:pPr>
              <a:lnSpc>
                <a:spcPct val="130000"/>
              </a:lnSpc>
            </a:pPr>
            <a:endParaRPr lang="en-US" sz="1500" b="0" dirty="0">
              <a:latin typeface="Cambria"/>
              <a:ea typeface="Cambria"/>
            </a:endParaRPr>
          </a:p>
        </p:txBody>
      </p:sp>
    </p:spTree>
    <p:extLst>
      <p:ext uri="{BB962C8B-B14F-4D97-AF65-F5344CB8AC3E}">
        <p14:creationId xmlns:p14="http://schemas.microsoft.com/office/powerpoint/2010/main" val="244691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r>
              <a:rPr lang="en-US" dirty="0">
                <a:solidFill>
                  <a:schemeClr val="bg1"/>
                </a:solidFill>
                <a:latin typeface="Cambria"/>
                <a:ea typeface="+mj-lt"/>
                <a:cs typeface="+mj-lt"/>
              </a:rPr>
              <a:t>2.Data Description</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1535371" y="2702257"/>
            <a:ext cx="9935571" cy="3426158"/>
          </a:xfrm>
        </p:spPr>
        <p:txBody>
          <a:bodyPr anchor="t">
            <a:normAutofit/>
          </a:bodyPr>
          <a:lstStyle/>
          <a:p>
            <a:pPr lvl="0">
              <a:lnSpc>
                <a:spcPct val="130000"/>
              </a:lnSpc>
            </a:pPr>
            <a:r>
              <a:rPr lang="en-US" sz="1400" dirty="0">
                <a:solidFill>
                  <a:srgbClr val="1F2328"/>
                </a:solidFill>
                <a:latin typeface="Cambria"/>
                <a:ea typeface="Cambria"/>
              </a:rPr>
              <a:t>Data Sources:</a:t>
            </a:r>
            <a:r>
              <a:rPr lang="en-US" sz="1400" b="0" dirty="0">
                <a:solidFill>
                  <a:srgbClr val="1F2328"/>
                </a:solidFill>
                <a:latin typeface="Cambria"/>
                <a:ea typeface="Cambria"/>
              </a:rPr>
              <a:t> https://www.kaggle.com/datasets/uciml/sms-spam-collection-dataset?</a:t>
            </a:r>
          </a:p>
          <a:p>
            <a:pPr lvl="0">
              <a:lnSpc>
                <a:spcPct val="130000"/>
              </a:lnSpc>
            </a:pPr>
            <a:r>
              <a:rPr lang="en-US" sz="1400" dirty="0">
                <a:solidFill>
                  <a:srgbClr val="1F2328"/>
                </a:solidFill>
                <a:latin typeface="Cambria"/>
                <a:ea typeface="Cambria"/>
              </a:rPr>
              <a:t>Data Size: </a:t>
            </a:r>
            <a:r>
              <a:rPr lang="en-US" sz="1400" b="0" dirty="0">
                <a:solidFill>
                  <a:srgbClr val="1F2328"/>
                </a:solidFill>
                <a:latin typeface="Cambria"/>
                <a:ea typeface="Cambria"/>
              </a:rPr>
              <a:t>Approximately </a:t>
            </a:r>
            <a:r>
              <a:rPr lang="en-US" sz="1400" dirty="0">
                <a:solidFill>
                  <a:srgbClr val="1F2328"/>
                </a:solidFill>
                <a:latin typeface="Cambria"/>
                <a:ea typeface="Cambria"/>
              </a:rPr>
              <a:t>503 KB</a:t>
            </a:r>
          </a:p>
          <a:p>
            <a:pPr>
              <a:lnSpc>
                <a:spcPct val="130000"/>
              </a:lnSpc>
            </a:pPr>
            <a:r>
              <a:rPr lang="en-US" sz="1400" dirty="0">
                <a:solidFill>
                  <a:srgbClr val="1F2328"/>
                </a:solidFill>
                <a:latin typeface="Cambria"/>
                <a:ea typeface="Cambria"/>
              </a:rPr>
              <a:t>Data Description:</a:t>
            </a:r>
            <a:r>
              <a:rPr lang="en-US" sz="1400" b="0" dirty="0">
                <a:solidFill>
                  <a:srgbClr val="1F2328"/>
                </a:solidFill>
                <a:latin typeface="Cambria"/>
                <a:ea typeface="Cambria"/>
              </a:rPr>
              <a:t> The "spam.csv" dataset contains SMS messages or emails, particularly focusing on spam classification</a:t>
            </a:r>
          </a:p>
          <a:p>
            <a:pPr lvl="0">
              <a:lnSpc>
                <a:spcPct val="130000"/>
              </a:lnSpc>
            </a:pPr>
            <a:r>
              <a:rPr lang="en-US" sz="1400" dirty="0">
                <a:solidFill>
                  <a:srgbClr val="1F2328"/>
                </a:solidFill>
                <a:latin typeface="Cambria"/>
                <a:ea typeface="Cambria"/>
              </a:rPr>
              <a:t>Dataset Size:</a:t>
            </a:r>
            <a:r>
              <a:rPr lang="en-US" sz="1400" b="0" dirty="0">
                <a:solidFill>
                  <a:srgbClr val="1F2328"/>
                </a:solidFill>
                <a:latin typeface="Cambria"/>
                <a:ea typeface="Cambria"/>
              </a:rPr>
              <a:t> Number of Rows : </a:t>
            </a:r>
            <a:r>
              <a:rPr lang="en-US" sz="1400" dirty="0">
                <a:solidFill>
                  <a:srgbClr val="1F2328"/>
                </a:solidFill>
                <a:latin typeface="Cambria"/>
                <a:ea typeface="Cambria"/>
              </a:rPr>
              <a:t>5572 </a:t>
            </a:r>
            <a:r>
              <a:rPr lang="en-US" sz="1400" b="0" dirty="0">
                <a:solidFill>
                  <a:srgbClr val="1F2328"/>
                </a:solidFill>
                <a:latin typeface="Cambria"/>
                <a:ea typeface="Cambria"/>
              </a:rPr>
              <a:t>Number of Columns :</a:t>
            </a:r>
            <a:r>
              <a:rPr lang="en-US" sz="1400" dirty="0">
                <a:solidFill>
                  <a:srgbClr val="1F2328"/>
                </a:solidFill>
                <a:latin typeface="Cambria"/>
                <a:ea typeface="Cambria"/>
              </a:rPr>
              <a:t> 2</a:t>
            </a:r>
          </a:p>
          <a:p>
            <a:pPr>
              <a:lnSpc>
                <a:spcPct val="130000"/>
              </a:lnSpc>
            </a:pPr>
            <a:r>
              <a:rPr lang="en-US" sz="1400" dirty="0">
                <a:solidFill>
                  <a:srgbClr val="1F2328"/>
                </a:solidFill>
                <a:latin typeface="Cambria"/>
                <a:ea typeface="Cambria"/>
              </a:rPr>
              <a:t>Data Types:</a:t>
            </a:r>
            <a:r>
              <a:rPr lang="en-US" sz="1400" b="0" dirty="0">
                <a:solidFill>
                  <a:srgbClr val="1F2328"/>
                </a:solidFill>
                <a:latin typeface="Cambria"/>
                <a:ea typeface="Cambria"/>
              </a:rPr>
              <a:t> v1 : Categorical v2 : Text data</a:t>
            </a:r>
          </a:p>
        </p:txBody>
      </p:sp>
    </p:spTree>
    <p:extLst>
      <p:ext uri="{BB962C8B-B14F-4D97-AF65-F5344CB8AC3E}">
        <p14:creationId xmlns:p14="http://schemas.microsoft.com/office/powerpoint/2010/main" val="124604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35371" y="1044054"/>
            <a:ext cx="10013709" cy="1030360"/>
          </a:xfrm>
        </p:spPr>
        <p:txBody>
          <a:bodyPr>
            <a:normAutofit/>
          </a:bodyPr>
          <a:lstStyle/>
          <a:p>
            <a:r>
              <a:rPr lang="en-US" dirty="0">
                <a:solidFill>
                  <a:schemeClr val="bg1"/>
                </a:solidFill>
                <a:latin typeface="Cambria"/>
                <a:ea typeface="+mj-lt"/>
                <a:cs typeface="+mj-lt"/>
              </a:rPr>
              <a:t>3.EXPLORATORY DATA ANALYSIS</a:t>
            </a: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orange pie chart&#10;&#10;Description automatically generated">
            <a:extLst>
              <a:ext uri="{FF2B5EF4-FFF2-40B4-BE49-F238E27FC236}">
                <a16:creationId xmlns:a16="http://schemas.microsoft.com/office/drawing/2014/main" id="{D96E4407-10BE-1AD0-5AD4-50CECCA4E4C1}"/>
              </a:ext>
            </a:extLst>
          </p:cNvPr>
          <p:cNvPicPr>
            <a:picLocks noChangeAspect="1"/>
          </p:cNvPicPr>
          <p:nvPr/>
        </p:nvPicPr>
        <p:blipFill>
          <a:blip r:embed="rId2"/>
          <a:stretch>
            <a:fillRect/>
          </a:stretch>
        </p:blipFill>
        <p:spPr>
          <a:xfrm>
            <a:off x="1339498" y="3426882"/>
            <a:ext cx="3981450" cy="3390900"/>
          </a:xfrm>
          <a:prstGeom prst="rect">
            <a:avLst/>
          </a:prstGeom>
        </p:spPr>
      </p:pic>
      <p:pic>
        <p:nvPicPr>
          <p:cNvPr id="6" name="Picture 5" descr="A blue and white rectangles&#10;&#10;Description automatically generated">
            <a:extLst>
              <a:ext uri="{FF2B5EF4-FFF2-40B4-BE49-F238E27FC236}">
                <a16:creationId xmlns:a16="http://schemas.microsoft.com/office/drawing/2014/main" id="{A05F75A4-2151-9B78-C663-47D2E71C6B62}"/>
              </a:ext>
            </a:extLst>
          </p:cNvPr>
          <p:cNvPicPr>
            <a:picLocks noChangeAspect="1"/>
          </p:cNvPicPr>
          <p:nvPr/>
        </p:nvPicPr>
        <p:blipFill>
          <a:blip r:embed="rId3"/>
          <a:stretch>
            <a:fillRect/>
          </a:stretch>
        </p:blipFill>
        <p:spPr>
          <a:xfrm>
            <a:off x="5843294" y="3185172"/>
            <a:ext cx="5886450" cy="3686175"/>
          </a:xfrm>
          <a:prstGeom prst="rect">
            <a:avLst/>
          </a:prstGeom>
        </p:spPr>
      </p:pic>
      <p:sp>
        <p:nvSpPr>
          <p:cNvPr id="3" name="TextBox 2">
            <a:extLst>
              <a:ext uri="{FF2B5EF4-FFF2-40B4-BE49-F238E27FC236}">
                <a16:creationId xmlns:a16="http://schemas.microsoft.com/office/drawing/2014/main" id="{E5A47A5D-08B7-4E51-F1B5-B2BF4DCACFF3}"/>
              </a:ext>
            </a:extLst>
          </p:cNvPr>
          <p:cNvSpPr txBox="1"/>
          <p:nvPr/>
        </p:nvSpPr>
        <p:spPr>
          <a:xfrm>
            <a:off x="1206030" y="2344326"/>
            <a:ext cx="108994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spc="150" dirty="0">
                <a:solidFill>
                  <a:srgbClr val="1F2328"/>
                </a:solidFill>
                <a:latin typeface="Cambria"/>
                <a:ea typeface="Cambria"/>
              </a:rPr>
              <a:t>The number of Ham and the number of Spam messages are being counted​</a:t>
            </a:r>
          </a:p>
          <a:p>
            <a:pPr marL="285750" indent="-285750">
              <a:buFont typeface="Arial"/>
              <a:buChar char="•"/>
            </a:pPr>
            <a:r>
              <a:rPr lang="en-US" sz="1400" spc="150" dirty="0">
                <a:solidFill>
                  <a:srgbClr val="1F2328"/>
                </a:solidFill>
                <a:latin typeface="Cambria"/>
                <a:ea typeface="Cambria"/>
              </a:rPr>
              <a:t>Count plot: The below count plot represents the count vs label graph​</a:t>
            </a:r>
          </a:p>
          <a:p>
            <a:pPr marL="285750" indent="-285750">
              <a:buFont typeface="Arial"/>
              <a:buChar char="•"/>
            </a:pPr>
            <a:r>
              <a:rPr lang="en-US" sz="1400" spc="150" dirty="0">
                <a:solidFill>
                  <a:srgbClr val="1F2328"/>
                </a:solidFill>
                <a:latin typeface="Cambria"/>
                <a:ea typeface="Cambria"/>
              </a:rPr>
              <a:t>Pie Chart: The pie chart represents the percentage of Ham and Spam messages that are present in the data</a:t>
            </a:r>
          </a:p>
        </p:txBody>
      </p:sp>
    </p:spTree>
    <p:extLst>
      <p:ext uri="{BB962C8B-B14F-4D97-AF65-F5344CB8AC3E}">
        <p14:creationId xmlns:p14="http://schemas.microsoft.com/office/powerpoint/2010/main" val="260870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0" name="Rectangle 179">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184" name="Rectangle 183">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6" name="Rectangle 185">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24287" y="1027443"/>
            <a:ext cx="5363474" cy="2173433"/>
          </a:xfrm>
        </p:spPr>
        <p:txBody>
          <a:bodyPr vert="horz" lIns="109728" tIns="109728" rIns="109728" bIns="91440" rtlCol="0" anchor="ctr">
            <a:normAutofit/>
          </a:bodyPr>
          <a:lstStyle/>
          <a:p>
            <a:pPr>
              <a:lnSpc>
                <a:spcPct val="125000"/>
              </a:lnSpc>
            </a:pPr>
            <a:r>
              <a:rPr lang="en-US" dirty="0">
                <a:solidFill>
                  <a:schemeClr val="bg1"/>
                </a:solidFill>
                <a:latin typeface="Cambria"/>
                <a:ea typeface="+mj-lt"/>
                <a:cs typeface="+mj-lt"/>
              </a:rPr>
              <a:t>3.EXPLORATORY DATA ANALYSIS</a:t>
            </a:r>
          </a:p>
        </p:txBody>
      </p:sp>
      <p:sp>
        <p:nvSpPr>
          <p:cNvPr id="190" name="Rectangle 189">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E86BEA0B-CED2-401C-B1D4-B98406B94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creenshot of a number&#10;&#10;Description automatically generated">
            <a:extLst>
              <a:ext uri="{FF2B5EF4-FFF2-40B4-BE49-F238E27FC236}">
                <a16:creationId xmlns:a16="http://schemas.microsoft.com/office/drawing/2014/main" id="{34C5A8F9-37A7-633B-BB88-60D2F41AF10B}"/>
              </a:ext>
            </a:extLst>
          </p:cNvPr>
          <p:cNvPicPr>
            <a:picLocks noChangeAspect="1"/>
          </p:cNvPicPr>
          <p:nvPr/>
        </p:nvPicPr>
        <p:blipFill rotWithShape="1">
          <a:blip r:embed="rId2"/>
          <a:srcRect t="843" r="-1" b="-1"/>
          <a:stretch/>
        </p:blipFill>
        <p:spPr>
          <a:xfrm>
            <a:off x="6859934" y="10"/>
            <a:ext cx="5332070" cy="3396984"/>
          </a:xfrm>
          <a:prstGeom prst="rect">
            <a:avLst/>
          </a:prstGeom>
        </p:spPr>
      </p:pic>
      <p:pic>
        <p:nvPicPr>
          <p:cNvPr id="3" name="Picture 2" descr="A screen shot of a graph&#10;&#10;Description automatically generated">
            <a:extLst>
              <a:ext uri="{FF2B5EF4-FFF2-40B4-BE49-F238E27FC236}">
                <a16:creationId xmlns:a16="http://schemas.microsoft.com/office/drawing/2014/main" id="{40F02238-C0B2-6BA3-32FF-711C46A1C590}"/>
              </a:ext>
            </a:extLst>
          </p:cNvPr>
          <p:cNvPicPr>
            <a:picLocks noChangeAspect="1"/>
          </p:cNvPicPr>
          <p:nvPr/>
        </p:nvPicPr>
        <p:blipFill rotWithShape="1">
          <a:blip r:embed="rId3"/>
          <a:srcRect r="16806" b="-2"/>
          <a:stretch/>
        </p:blipFill>
        <p:spPr>
          <a:xfrm>
            <a:off x="6859933" y="3429000"/>
            <a:ext cx="5332064" cy="3429000"/>
          </a:xfrm>
          <a:prstGeom prst="rect">
            <a:avLst/>
          </a:prstGeom>
        </p:spPr>
      </p:pic>
      <p:sp>
        <p:nvSpPr>
          <p:cNvPr id="198" name="Rectangle 197">
            <a:extLst>
              <a:ext uri="{FF2B5EF4-FFF2-40B4-BE49-F238E27FC236}">
                <a16:creationId xmlns:a16="http://schemas.microsoft.com/office/drawing/2014/main" id="{45CF0E02-A624-4106-A6C4-89C0BE9C6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D6312E-F3E6-A1DB-AC7E-5B417504EEF8}"/>
              </a:ext>
            </a:extLst>
          </p:cNvPr>
          <p:cNvSpPr txBox="1"/>
          <p:nvPr/>
        </p:nvSpPr>
        <p:spPr>
          <a:xfrm>
            <a:off x="1177808" y="3915363"/>
            <a:ext cx="5198533"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F2328"/>
                </a:solidFill>
                <a:latin typeface="Cambria"/>
                <a:ea typeface="Cambria"/>
              </a:rPr>
              <a:t>NLTK stands for Natural Language Toolkit. It is used for working with human language data, particularly for tasks related to natural language processing (NLP). NLTK provides tools, resources, and libraries for a wide range of NLP tasks, including tokenization, stemming, tagging, parsing, semantic reasoning, and more</a:t>
            </a:r>
          </a:p>
          <a:p>
            <a:pPr marL="285750" indent="-285750">
              <a:buFont typeface="Arial"/>
              <a:buChar char="•"/>
            </a:pPr>
            <a:endParaRPr lang="en-US" sz="1400" dirty="0">
              <a:solidFill>
                <a:srgbClr val="1F2328"/>
              </a:solidFill>
              <a:latin typeface="Cambria"/>
              <a:ea typeface="Cambria"/>
            </a:endParaRPr>
          </a:p>
          <a:p>
            <a:pPr marL="285750" indent="-285750">
              <a:buFont typeface="Arial"/>
              <a:buChar char="•"/>
            </a:pPr>
            <a:endParaRPr lang="en-US" sz="1400" dirty="0">
              <a:solidFill>
                <a:srgbClr val="1F2328"/>
              </a:solidFill>
              <a:latin typeface="Cambria"/>
              <a:ea typeface="Cambria"/>
            </a:endParaRPr>
          </a:p>
        </p:txBody>
      </p:sp>
    </p:spTree>
    <p:extLst>
      <p:ext uri="{BB962C8B-B14F-4D97-AF65-F5344CB8AC3E}">
        <p14:creationId xmlns:p14="http://schemas.microsoft.com/office/powerpoint/2010/main" val="24258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72" name="Rectangle 7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374419" y="1057522"/>
            <a:ext cx="5353448" cy="2173433"/>
          </a:xfrm>
        </p:spPr>
        <p:txBody>
          <a:bodyPr vert="horz" lIns="109728" tIns="109728" rIns="109728" bIns="91440" rtlCol="0" anchor="ctr">
            <a:normAutofit/>
          </a:bodyPr>
          <a:lstStyle/>
          <a:p>
            <a:pPr>
              <a:lnSpc>
                <a:spcPct val="125000"/>
              </a:lnSpc>
            </a:pPr>
            <a:r>
              <a:rPr lang="en-US" dirty="0">
                <a:solidFill>
                  <a:schemeClr val="bg1"/>
                </a:solidFill>
                <a:latin typeface="Cambria"/>
                <a:ea typeface="+mj-lt"/>
                <a:cs typeface="+mj-lt"/>
              </a:rPr>
              <a:t>3.EXPLORATORY DATA ANALYSIS</a:t>
            </a:r>
          </a:p>
        </p:txBody>
      </p:sp>
      <p:sp>
        <p:nvSpPr>
          <p:cNvPr id="78" name="Rectangle 77">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86BEA0B-CED2-401C-B1D4-B98406B94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rectangular frame with black border&#10;&#10;Description automatically generated">
            <a:extLst>
              <a:ext uri="{FF2B5EF4-FFF2-40B4-BE49-F238E27FC236}">
                <a16:creationId xmlns:a16="http://schemas.microsoft.com/office/drawing/2014/main" id="{0863CB7C-DBF4-3242-37E4-C8AC5AB48140}"/>
              </a:ext>
            </a:extLst>
          </p:cNvPr>
          <p:cNvPicPr>
            <a:picLocks noChangeAspect="1"/>
          </p:cNvPicPr>
          <p:nvPr/>
        </p:nvPicPr>
        <p:blipFill rotWithShape="1">
          <a:blip r:embed="rId2"/>
          <a:srcRect r="16415" b="-2"/>
          <a:stretch/>
        </p:blipFill>
        <p:spPr>
          <a:xfrm>
            <a:off x="6859934" y="10"/>
            <a:ext cx="5332070" cy="3396984"/>
          </a:xfrm>
          <a:prstGeom prst="rect">
            <a:avLst/>
          </a:prstGeom>
        </p:spPr>
      </p:pic>
      <p:pic>
        <p:nvPicPr>
          <p:cNvPr id="8" name="Picture 7" descr="A screen shot of a graph&#10;&#10;Description automatically generated">
            <a:extLst>
              <a:ext uri="{FF2B5EF4-FFF2-40B4-BE49-F238E27FC236}">
                <a16:creationId xmlns:a16="http://schemas.microsoft.com/office/drawing/2014/main" id="{92C4ACB8-59F4-F92F-9F98-C5BCDE7A5729}"/>
              </a:ext>
            </a:extLst>
          </p:cNvPr>
          <p:cNvPicPr>
            <a:picLocks noChangeAspect="1"/>
          </p:cNvPicPr>
          <p:nvPr/>
        </p:nvPicPr>
        <p:blipFill rotWithShape="1">
          <a:blip r:embed="rId3"/>
          <a:srcRect r="16806" b="-2"/>
          <a:stretch/>
        </p:blipFill>
        <p:spPr>
          <a:xfrm>
            <a:off x="6859933" y="3429000"/>
            <a:ext cx="5332064" cy="3429000"/>
          </a:xfrm>
          <a:prstGeom prst="rect">
            <a:avLst/>
          </a:prstGeom>
        </p:spPr>
      </p:pic>
      <p:sp>
        <p:nvSpPr>
          <p:cNvPr id="86" name="Rectangle 85">
            <a:extLst>
              <a:ext uri="{FF2B5EF4-FFF2-40B4-BE49-F238E27FC236}">
                <a16:creationId xmlns:a16="http://schemas.microsoft.com/office/drawing/2014/main" id="{45CF0E02-A624-4106-A6C4-89C0BE9C6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F9EA0D-58C1-75F0-AC4C-8617B44E1C6B}"/>
              </a:ext>
            </a:extLst>
          </p:cNvPr>
          <p:cNvSpPr txBox="1"/>
          <p:nvPr/>
        </p:nvSpPr>
        <p:spPr>
          <a:xfrm>
            <a:off x="1177808" y="4009437"/>
            <a:ext cx="526438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F2328"/>
                </a:solidFill>
                <a:latin typeface="Cambria"/>
              </a:rPr>
              <a:t>Plotted the graphs for Histogram of the Total Number of Characters by Label, Histogram of the Total Number of Words by Label, Histogram of Total Number of Sentences by Label and Heatmap of number of characters, number of words, number of sentences columns</a:t>
            </a:r>
            <a:endParaRPr lang="en-US" dirty="0">
              <a:ea typeface="Meiryo"/>
            </a:endParaRPr>
          </a:p>
        </p:txBody>
      </p:sp>
    </p:spTree>
    <p:extLst>
      <p:ext uri="{BB962C8B-B14F-4D97-AF65-F5344CB8AC3E}">
        <p14:creationId xmlns:p14="http://schemas.microsoft.com/office/powerpoint/2010/main" val="314662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72" name="Rectangle 71">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7ED93057-B056-4D1D-B0DA-F1619DAAF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73893" y="1057522"/>
            <a:ext cx="5413605" cy="2173433"/>
          </a:xfrm>
        </p:spPr>
        <p:txBody>
          <a:bodyPr vert="horz" lIns="109728" tIns="109728" rIns="109728" bIns="91440" rtlCol="0" anchor="ctr">
            <a:normAutofit/>
          </a:bodyPr>
          <a:lstStyle/>
          <a:p>
            <a:pPr>
              <a:lnSpc>
                <a:spcPct val="125000"/>
              </a:lnSpc>
            </a:pPr>
            <a:r>
              <a:rPr lang="en-US" dirty="0">
                <a:solidFill>
                  <a:schemeClr val="bg1"/>
                </a:solidFill>
                <a:latin typeface="Cambria"/>
                <a:ea typeface="+mj-lt"/>
                <a:cs typeface="+mj-lt"/>
              </a:rPr>
              <a:t>3.EXPLORATORY DATA ANALYSIS</a:t>
            </a:r>
          </a:p>
        </p:txBody>
      </p:sp>
      <p:sp>
        <p:nvSpPr>
          <p:cNvPr id="78" name="Rectangle 77">
            <a:extLst>
              <a:ext uri="{FF2B5EF4-FFF2-40B4-BE49-F238E27FC236}">
                <a16:creationId xmlns:a16="http://schemas.microsoft.com/office/drawing/2014/main" id="{F5B41592-BC5E-4AE2-8CA7-91C73FD8F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B574A3D-9991-4D4A-91DF-0D0DE47DB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86BEA0B-CED2-401C-B1D4-B98406B94B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5A56255-4961-41E1-887B-7319F23C9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5CF0E02-A624-4106-A6C4-89C0BE9C6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F9EA0D-58C1-75F0-AC4C-8617B44E1C6B}"/>
              </a:ext>
            </a:extLst>
          </p:cNvPr>
          <p:cNvSpPr txBox="1"/>
          <p:nvPr/>
        </p:nvSpPr>
        <p:spPr>
          <a:xfrm>
            <a:off x="1177808" y="4009437"/>
            <a:ext cx="5264385"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dirty="0">
              <a:solidFill>
                <a:srgbClr val="1F2328"/>
              </a:solidFill>
              <a:latin typeface="Cambria"/>
              <a:ea typeface="Cambria"/>
            </a:endParaRPr>
          </a:p>
          <a:p>
            <a:pPr marL="285750" indent="-285750">
              <a:buFont typeface="Arial"/>
              <a:buChar char="•"/>
            </a:pPr>
            <a:r>
              <a:rPr lang="en-US" sz="1400" dirty="0">
                <a:solidFill>
                  <a:srgbClr val="1F2328"/>
                </a:solidFill>
                <a:latin typeface="Cambria"/>
              </a:rPr>
              <a:t>Displaying the wordcloud is the graphical representation of word frequency that give greater preference to words that appear more frequently in a source text. Using the </a:t>
            </a:r>
            <a:r>
              <a:rPr lang="en-US" sz="1400" err="1">
                <a:solidFill>
                  <a:srgbClr val="1F2328"/>
                </a:solidFill>
                <a:latin typeface="Cambria"/>
              </a:rPr>
              <a:t>wordcloud</a:t>
            </a:r>
            <a:r>
              <a:rPr lang="en-US" sz="1400" dirty="0">
                <a:solidFill>
                  <a:srgbClr val="1F2328"/>
                </a:solidFill>
                <a:latin typeface="Cambria"/>
              </a:rPr>
              <a:t> library I am creating two </a:t>
            </a:r>
            <a:r>
              <a:rPr lang="en-US" sz="1400" err="1">
                <a:solidFill>
                  <a:srgbClr val="1F2328"/>
                </a:solidFill>
                <a:latin typeface="Cambria"/>
              </a:rPr>
              <a:t>wordclouds</a:t>
            </a:r>
            <a:r>
              <a:rPr lang="en-US" sz="1400" dirty="0">
                <a:solidFill>
                  <a:srgbClr val="1F2328"/>
                </a:solidFill>
                <a:latin typeface="Cambria"/>
              </a:rPr>
              <a:t> one which shows spam words and the other which shows non-spam words.</a:t>
            </a:r>
          </a:p>
          <a:p>
            <a:pPr marL="285750" indent="-285750">
              <a:buFont typeface="Arial"/>
              <a:buChar char="•"/>
            </a:pPr>
            <a:endParaRPr lang="en-US" sz="1400" dirty="0">
              <a:solidFill>
                <a:srgbClr val="1F2328"/>
              </a:solidFill>
              <a:latin typeface="Cambria"/>
            </a:endParaRPr>
          </a:p>
        </p:txBody>
      </p:sp>
      <p:pic>
        <p:nvPicPr>
          <p:cNvPr id="5" name="Picture 4" descr="A close-up of words&#10;&#10;Description automatically generated">
            <a:extLst>
              <a:ext uri="{FF2B5EF4-FFF2-40B4-BE49-F238E27FC236}">
                <a16:creationId xmlns:a16="http://schemas.microsoft.com/office/drawing/2014/main" id="{A6F876CB-932A-25DD-9944-D4856D90EA94}"/>
              </a:ext>
            </a:extLst>
          </p:cNvPr>
          <p:cNvPicPr>
            <a:picLocks noChangeAspect="1"/>
          </p:cNvPicPr>
          <p:nvPr/>
        </p:nvPicPr>
        <p:blipFill>
          <a:blip r:embed="rId2"/>
          <a:stretch>
            <a:fillRect/>
          </a:stretch>
        </p:blipFill>
        <p:spPr>
          <a:xfrm>
            <a:off x="7447962" y="-2411"/>
            <a:ext cx="3486150" cy="3438525"/>
          </a:xfrm>
          <a:prstGeom prst="rect">
            <a:avLst/>
          </a:prstGeom>
        </p:spPr>
      </p:pic>
      <p:pic>
        <p:nvPicPr>
          <p:cNvPr id="6" name="Picture 5" descr="A close up of text&#10;&#10;Description automatically generated">
            <a:extLst>
              <a:ext uri="{FF2B5EF4-FFF2-40B4-BE49-F238E27FC236}">
                <a16:creationId xmlns:a16="http://schemas.microsoft.com/office/drawing/2014/main" id="{A375F47F-96BB-0FFB-0E3C-28912A5DFAFB}"/>
              </a:ext>
            </a:extLst>
          </p:cNvPr>
          <p:cNvPicPr>
            <a:picLocks noChangeAspect="1"/>
          </p:cNvPicPr>
          <p:nvPr/>
        </p:nvPicPr>
        <p:blipFill>
          <a:blip r:embed="rId3"/>
          <a:stretch>
            <a:fillRect/>
          </a:stretch>
        </p:blipFill>
        <p:spPr>
          <a:xfrm>
            <a:off x="7447962" y="3459515"/>
            <a:ext cx="3486150" cy="3438525"/>
          </a:xfrm>
          <a:prstGeom prst="rect">
            <a:avLst/>
          </a:prstGeom>
        </p:spPr>
      </p:pic>
    </p:spTree>
    <p:extLst>
      <p:ext uri="{BB962C8B-B14F-4D97-AF65-F5344CB8AC3E}">
        <p14:creationId xmlns:p14="http://schemas.microsoft.com/office/powerpoint/2010/main" val="228017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C3FEC850-D70F-4F53-AFB0-352FEA945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667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183965" y="1103301"/>
            <a:ext cx="5364126" cy="2019488"/>
          </a:xfrm>
        </p:spPr>
        <p:txBody>
          <a:bodyPr vert="horz" lIns="109728" tIns="109728" rIns="109728" bIns="91440" rtlCol="0" anchor="ctr">
            <a:normAutofit/>
          </a:bodyPr>
          <a:lstStyle/>
          <a:p>
            <a:r>
              <a:rPr lang="en-US" dirty="0">
                <a:solidFill>
                  <a:schemeClr val="bg1"/>
                </a:solidFill>
                <a:latin typeface="Cambria"/>
                <a:ea typeface="+mj-lt"/>
                <a:cs typeface="+mj-lt"/>
              </a:rPr>
              <a:t>3.EXPLORATORY DATA ANALYSIS</a:t>
            </a:r>
          </a:p>
        </p:txBody>
      </p:sp>
      <p:sp>
        <p:nvSpPr>
          <p:cNvPr id="95" name="Rectangle 94">
            <a:extLst>
              <a:ext uri="{FF2B5EF4-FFF2-40B4-BE49-F238E27FC236}">
                <a16:creationId xmlns:a16="http://schemas.microsoft.com/office/drawing/2014/main" id="{98928BEC-981A-4B8F-98FA-839975C5F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3" y="9307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0BAABD0-A0BF-195A-3496-288F407754B7}"/>
              </a:ext>
            </a:extLst>
          </p:cNvPr>
          <p:cNvPicPr>
            <a:picLocks noChangeAspect="1"/>
          </p:cNvPicPr>
          <p:nvPr/>
        </p:nvPicPr>
        <p:blipFill rotWithShape="1">
          <a:blip r:embed="rId2"/>
          <a:srcRect r="13670" b="1"/>
          <a:stretch/>
        </p:blipFill>
        <p:spPr>
          <a:xfrm>
            <a:off x="6859936" y="10"/>
            <a:ext cx="5332063" cy="3396984"/>
          </a:xfrm>
          <a:prstGeom prst="rect">
            <a:avLst/>
          </a:prstGeom>
        </p:spPr>
      </p:pic>
      <p:sp>
        <p:nvSpPr>
          <p:cNvPr id="97" name="Rectangle 96">
            <a:extLst>
              <a:ext uri="{FF2B5EF4-FFF2-40B4-BE49-F238E27FC236}">
                <a16:creationId xmlns:a16="http://schemas.microsoft.com/office/drawing/2014/main" id="{32BA9D6C-8214-4E25-AF8B-48762AD8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9" y="3515921"/>
            <a:ext cx="5789163" cy="334207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5114E9F-2A15-431C-9EF8-E5F1FFEE1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E8B9C70-F708-443B-82A0-80E311A0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8457"/>
            <a:ext cx="679399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F16253-BC99-3E2E-200B-08B01AB3DCA5}"/>
              </a:ext>
            </a:extLst>
          </p:cNvPr>
          <p:cNvPicPr>
            <a:picLocks noChangeAspect="1"/>
          </p:cNvPicPr>
          <p:nvPr/>
        </p:nvPicPr>
        <p:blipFill rotWithShape="1">
          <a:blip r:embed="rId3"/>
          <a:srcRect r="15649" b="-3"/>
          <a:stretch/>
        </p:blipFill>
        <p:spPr>
          <a:xfrm>
            <a:off x="6853608" y="3456179"/>
            <a:ext cx="5338391" cy="3401821"/>
          </a:xfrm>
          <a:prstGeom prst="rect">
            <a:avLst/>
          </a:prstGeom>
        </p:spPr>
      </p:pic>
      <p:sp>
        <p:nvSpPr>
          <p:cNvPr id="103" name="Rectangle 102">
            <a:extLst>
              <a:ext uri="{FF2B5EF4-FFF2-40B4-BE49-F238E27FC236}">
                <a16:creationId xmlns:a16="http://schemas.microsoft.com/office/drawing/2014/main" id="{5D7B94B2-D9B6-4EAC-8CD9-3961D1784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EA6FE760-E70F-4EB9-BCB1-D7795F04B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6FC241-F16B-7008-3393-2727508B7744}"/>
              </a:ext>
            </a:extLst>
          </p:cNvPr>
          <p:cNvSpPr txBox="1"/>
          <p:nvPr/>
        </p:nvSpPr>
        <p:spPr>
          <a:xfrm>
            <a:off x="1187215" y="4009436"/>
            <a:ext cx="535845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F2328"/>
                </a:solidFill>
                <a:latin typeface="Cambria"/>
                <a:ea typeface="Cambria"/>
              </a:rPr>
              <a:t>Created a list of spam and ham words from the data and found the Total spam words in the data and Total ham words in the data</a:t>
            </a:r>
            <a:endParaRPr lang="en-US">
              <a:ea typeface="Meiryo"/>
            </a:endParaRPr>
          </a:p>
          <a:p>
            <a:endParaRPr lang="en-US" sz="1400" dirty="0">
              <a:solidFill>
                <a:srgbClr val="1F2328"/>
              </a:solidFill>
              <a:latin typeface="Cambria"/>
              <a:ea typeface="Cambria"/>
            </a:endParaRPr>
          </a:p>
          <a:p>
            <a:pPr marL="285750" indent="-285750">
              <a:buFont typeface="Arial"/>
              <a:buChar char="•"/>
            </a:pPr>
            <a:r>
              <a:rPr lang="en-US" sz="1400" dirty="0">
                <a:solidFill>
                  <a:srgbClr val="1F2328"/>
                </a:solidFill>
                <a:latin typeface="Cambria"/>
                <a:ea typeface="Cambria"/>
              </a:rPr>
              <a:t>Plotted the Bar plots for the common words in the spam &amp; ham text: The bar plot represents the Top 30 Frequent Words V/s Frequency of word in the spam &amp; ham data. </a:t>
            </a:r>
          </a:p>
        </p:txBody>
      </p:sp>
    </p:spTree>
    <p:extLst>
      <p:ext uri="{BB962C8B-B14F-4D97-AF65-F5344CB8AC3E}">
        <p14:creationId xmlns:p14="http://schemas.microsoft.com/office/powerpoint/2010/main" val="3291673664"/>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0201B"/>
      </a:dk2>
      <a:lt2>
        <a:srgbClr val="F1F0F3"/>
      </a:lt2>
      <a:accent1>
        <a:srgbClr val="9DA742"/>
      </a:accent1>
      <a:accent2>
        <a:srgbClr val="B18C3B"/>
      </a:accent2>
      <a:accent3>
        <a:srgbClr val="C36C4D"/>
      </a:accent3>
      <a:accent4>
        <a:srgbClr val="B13B4D"/>
      </a:accent4>
      <a:accent5>
        <a:srgbClr val="C34D90"/>
      </a:accent5>
      <a:accent6>
        <a:srgbClr val="B13BAF"/>
      </a:accent6>
      <a:hlink>
        <a:srgbClr val="C0427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Widescreen</PresentationFormat>
  <Paragraphs>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ShojiVTI</vt:lpstr>
      <vt:lpstr>SMS &amp; Email Spam Classifier Subject: Data 606(Capstone Project) Professor: Chaojie Wang Precentor: DUrga SIva Sai Varma RUdraraju</vt:lpstr>
      <vt:lpstr>1.Introduction</vt:lpstr>
      <vt:lpstr>Agenda</vt:lpstr>
      <vt:lpstr>2.Data Description</vt:lpstr>
      <vt:lpstr>3.EXPLORATORY DATA ANALYSIS</vt:lpstr>
      <vt:lpstr>3.EXPLORATORY DATA ANALYSIS</vt:lpstr>
      <vt:lpstr>3.EXPLORATORY DATA ANALYSIS</vt:lpstr>
      <vt:lpstr>3.EXPLORATORY DATA ANALYSIS</vt:lpstr>
      <vt:lpstr>3.EXPLORATORY DATA ANALYSIS</vt:lpstr>
      <vt:lpstr>4.MODEL TRAINING</vt:lpstr>
      <vt:lpstr>4.1 Models Used for Machine Learning</vt:lpstr>
      <vt:lpstr>4.1 Models Used for Machine Learning</vt:lpstr>
      <vt:lpstr>4.1 Models Used for Machine Learning</vt:lpstr>
      <vt:lpstr>5. Web application</vt:lpstr>
      <vt:lpstr>6. Conclusion</vt:lpstr>
      <vt:lpstr>Thank you !!!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698</cp:revision>
  <dcterms:created xsi:type="dcterms:W3CDTF">2023-11-04T23:57:17Z</dcterms:created>
  <dcterms:modified xsi:type="dcterms:W3CDTF">2023-12-18T01:30:29Z</dcterms:modified>
</cp:coreProperties>
</file>