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22"/>
  </p:notesMasterIdLst>
  <p:sldIdLst>
    <p:sldId id="256" r:id="rId5"/>
    <p:sldId id="257" r:id="rId6"/>
    <p:sldId id="258" r:id="rId7"/>
    <p:sldId id="260" r:id="rId8"/>
    <p:sldId id="298" r:id="rId9"/>
    <p:sldId id="282" r:id="rId10"/>
    <p:sldId id="270" r:id="rId11"/>
    <p:sldId id="268" r:id="rId12"/>
    <p:sldId id="271" r:id="rId13"/>
    <p:sldId id="275" r:id="rId14"/>
    <p:sldId id="299" r:id="rId15"/>
    <p:sldId id="277" r:id="rId16"/>
    <p:sldId id="278" r:id="rId17"/>
    <p:sldId id="295" r:id="rId18"/>
    <p:sldId id="296" r:id="rId19"/>
    <p:sldId id="297" r:id="rId20"/>
    <p:sldId id="289"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703"/>
  </p:normalViewPr>
  <p:slideViewPr>
    <p:cSldViewPr snapToGrid="0">
      <p:cViewPr varScale="1">
        <p:scale>
          <a:sx n="107" d="100"/>
          <a:sy n="107" d="100"/>
        </p:scale>
        <p:origin x="782"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803066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4" name="Google Shape;14;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1" name="Google Shape;21;p4"/>
          <p:cNvSpPr txBox="1">
            <a:spLocks noGrp="1"/>
          </p:cNvSpPr>
          <p:nvPr>
            <p:ph type="body" idx="1"/>
          </p:nvPr>
        </p:nvSpPr>
        <p:spPr>
          <a:xfrm>
            <a:off x="311700" y="1222450"/>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lvl="0"/>
            <a:r>
              <a:rPr lang="en-US"/>
              <a:t>Click to edit Master text styles</a:t>
            </a: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a:t>Click to edit Master text styles</a:t>
            </a: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1">
            <a:alphaModFix/>
          </a:blip>
          <a:stretch>
            <a:fillRect/>
          </a:stretch>
        </p:blipFill>
        <p:spPr>
          <a:xfrm>
            <a:off x="8159445" y="4144200"/>
            <a:ext cx="984551" cy="999300"/>
          </a:xfrm>
          <a:prstGeom prst="rect">
            <a:avLst/>
          </a:prstGeom>
          <a:noFill/>
          <a:ln>
            <a:noFill/>
          </a:ln>
        </p:spPr>
      </p:pic>
      <p:sp>
        <p:nvSpPr>
          <p:cNvPr id="7" name="Google Shape;7;p1"/>
          <p:cNvSpPr txBox="1">
            <a:spLocks noGrp="1"/>
          </p:cNvSpPr>
          <p:nvPr>
            <p:ph type="title"/>
          </p:nvPr>
        </p:nvSpPr>
        <p:spPr>
          <a:xfrm>
            <a:off x="311700" y="649750"/>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311700" y="1222450"/>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12">
            <a:alphaModFix/>
          </a:blip>
          <a:stretch>
            <a:fillRect/>
          </a:stretch>
        </p:blipFill>
        <p:spPr>
          <a:xfrm>
            <a:off x="0" y="0"/>
            <a:ext cx="9144000" cy="571500"/>
          </a:xfrm>
          <a:prstGeom prst="rect">
            <a:avLst/>
          </a:prstGeom>
          <a:noFill/>
          <a:ln>
            <a:noFill/>
          </a:ln>
        </p:spPr>
      </p:pic>
      <p:pic>
        <p:nvPicPr>
          <p:cNvPr id="11" name="Google Shape;11;p1"/>
          <p:cNvPicPr preferRelativeResize="0"/>
          <p:nvPr/>
        </p:nvPicPr>
        <p:blipFill>
          <a:blip r:embed="rId13">
            <a:alphaModFix/>
          </a:blip>
          <a:stretch>
            <a:fillRect/>
          </a:stretch>
        </p:blipFill>
        <p:spPr>
          <a:xfrm>
            <a:off x="388600" y="65336"/>
            <a:ext cx="1913424" cy="4408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3" name="Title 2">
            <a:extLst>
              <a:ext uri="{FF2B5EF4-FFF2-40B4-BE49-F238E27FC236}">
                <a16:creationId xmlns:a16="http://schemas.microsoft.com/office/drawing/2014/main" id="{B1EB1886-D6E6-11E7-F26C-A97737DDB391}"/>
              </a:ext>
            </a:extLst>
          </p:cNvPr>
          <p:cNvSpPr>
            <a:spLocks noGrp="1"/>
          </p:cNvSpPr>
          <p:nvPr>
            <p:ph type="ctrTitle"/>
          </p:nvPr>
        </p:nvSpPr>
        <p:spPr>
          <a:xfrm>
            <a:off x="311700" y="818594"/>
            <a:ext cx="8520600" cy="2158477"/>
          </a:xfrm>
        </p:spPr>
        <p:txBody>
          <a:bodyPr/>
          <a:lstStyle/>
          <a:p>
            <a:r>
              <a:rPr lang="en-US" sz="3200" dirty="0">
                <a:solidFill>
                  <a:srgbClr val="FFC000"/>
                </a:solidFill>
                <a:latin typeface="Times New Roman" panose="02020603050405020304" pitchFamily="18" charset="0"/>
                <a:cs typeface="Times New Roman" panose="02020603050405020304" pitchFamily="18" charset="0"/>
              </a:rPr>
              <a:t>Predicting Customer Churn for Telecom Companies</a:t>
            </a:r>
            <a:endParaRPr lang="en-US" sz="8000" dirty="0">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74021643-9A4E-DF43-6A06-8E7C3EE56B2D}"/>
              </a:ext>
            </a:extLst>
          </p:cNvPr>
          <p:cNvSpPr>
            <a:spLocks noGrp="1"/>
          </p:cNvSpPr>
          <p:nvPr>
            <p:ph type="subTitle" idx="1"/>
          </p:nvPr>
        </p:nvSpPr>
        <p:spPr>
          <a:xfrm>
            <a:off x="4572000" y="3231930"/>
            <a:ext cx="4260300" cy="583325"/>
          </a:xfrm>
        </p:spPr>
        <p:txBody>
          <a:bodyPr/>
          <a:lstStyle/>
          <a:p>
            <a:r>
              <a:rPr lang="en-US" sz="1400" dirty="0">
                <a:solidFill>
                  <a:schemeClr val="tx1"/>
                </a:solidFill>
                <a:latin typeface="Times New Roman" panose="02020603050405020304" pitchFamily="18" charset="0"/>
                <a:cs typeface="Times New Roman" panose="02020603050405020304" pitchFamily="18" charset="0"/>
              </a:rPr>
              <a:t>by</a:t>
            </a:r>
          </a:p>
          <a:p>
            <a:r>
              <a:rPr lang="en-US" sz="1400" dirty="0" err="1">
                <a:solidFill>
                  <a:schemeClr val="tx1"/>
                </a:solidFill>
                <a:latin typeface="Times New Roman" panose="02020603050405020304" pitchFamily="18" charset="0"/>
                <a:cs typeface="Times New Roman" panose="02020603050405020304" pitchFamily="18" charset="0"/>
              </a:rPr>
              <a:t>Sahith</a:t>
            </a:r>
            <a:r>
              <a:rPr lang="en-US" sz="1400" dirty="0">
                <a:solidFill>
                  <a:schemeClr val="tx1"/>
                </a:solidFill>
                <a:latin typeface="Times New Roman" panose="02020603050405020304" pitchFamily="18" charset="0"/>
                <a:cs typeface="Times New Roman" panose="02020603050405020304" pitchFamily="18" charset="0"/>
              </a:rPr>
              <a:t> Todupunuri</a:t>
            </a:r>
          </a:p>
          <a:p>
            <a:endParaRPr lang="en-US" sz="12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BA685F-D42C-987E-B511-61DEAE2DBC93}"/>
              </a:ext>
            </a:extLst>
          </p:cNvPr>
          <p:cNvPicPr>
            <a:picLocks noChangeAspect="1"/>
          </p:cNvPicPr>
          <p:nvPr/>
        </p:nvPicPr>
        <p:blipFill>
          <a:blip r:embed="rId2"/>
          <a:stretch>
            <a:fillRect/>
          </a:stretch>
        </p:blipFill>
        <p:spPr>
          <a:xfrm>
            <a:off x="1230340" y="885824"/>
            <a:ext cx="6284885" cy="4086433"/>
          </a:xfrm>
          <a:prstGeom prst="rect">
            <a:avLst/>
          </a:prstGeom>
        </p:spPr>
      </p:pic>
    </p:spTree>
    <p:extLst>
      <p:ext uri="{BB962C8B-B14F-4D97-AF65-F5344CB8AC3E}">
        <p14:creationId xmlns:p14="http://schemas.microsoft.com/office/powerpoint/2010/main" val="4195952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3F8F-8C11-8C85-DC7F-85AEFBCD6E8C}"/>
              </a:ext>
            </a:extLst>
          </p:cNvPr>
          <p:cNvSpPr>
            <a:spLocks noGrp="1"/>
          </p:cNvSpPr>
          <p:nvPr>
            <p:ph type="title"/>
          </p:nvPr>
        </p:nvSpPr>
        <p:spPr/>
        <p:txBody>
          <a:bodyPr/>
          <a:lstStyle/>
          <a:p>
            <a:r>
              <a:rPr lang="en-US" dirty="0">
                <a:solidFill>
                  <a:srgbClr val="FFC000"/>
                </a:solidFill>
                <a:latin typeface="Times New Roman" panose="02020603050405020304" pitchFamily="18" charset="0"/>
                <a:cs typeface="Times New Roman" panose="02020603050405020304" pitchFamily="18" charset="0"/>
              </a:rPr>
              <a:t>Standardizing Numeric Attributes</a:t>
            </a:r>
            <a:endParaRPr lang="en-IN" dirty="0"/>
          </a:p>
        </p:txBody>
      </p:sp>
      <p:pic>
        <p:nvPicPr>
          <p:cNvPr id="5" name="Picture 4">
            <a:extLst>
              <a:ext uri="{FF2B5EF4-FFF2-40B4-BE49-F238E27FC236}">
                <a16:creationId xmlns:a16="http://schemas.microsoft.com/office/drawing/2014/main" id="{1E12E105-497E-328A-EBAA-2AC5A09769B4}"/>
              </a:ext>
            </a:extLst>
          </p:cNvPr>
          <p:cNvPicPr>
            <a:picLocks noChangeAspect="1"/>
          </p:cNvPicPr>
          <p:nvPr/>
        </p:nvPicPr>
        <p:blipFill>
          <a:blip r:embed="rId2"/>
          <a:stretch>
            <a:fillRect/>
          </a:stretch>
        </p:blipFill>
        <p:spPr>
          <a:xfrm>
            <a:off x="1271588" y="1100138"/>
            <a:ext cx="5815012" cy="4043362"/>
          </a:xfrm>
          <a:prstGeom prst="rect">
            <a:avLst/>
          </a:prstGeom>
        </p:spPr>
      </p:pic>
    </p:spTree>
    <p:extLst>
      <p:ext uri="{BB962C8B-B14F-4D97-AF65-F5344CB8AC3E}">
        <p14:creationId xmlns:p14="http://schemas.microsoft.com/office/powerpoint/2010/main" val="2549150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0427-D044-068D-EF4F-137827E07FCB}"/>
              </a:ext>
            </a:extLst>
          </p:cNvPr>
          <p:cNvSpPr>
            <a:spLocks noGrp="1"/>
          </p:cNvSpPr>
          <p:nvPr>
            <p:ph type="title"/>
          </p:nvPr>
        </p:nvSpPr>
        <p:spPr/>
        <p:txBody>
          <a:bodyPr/>
          <a:lstStyle/>
          <a:p>
            <a:pPr algn="ctr"/>
            <a:r>
              <a:rPr lang="en-US" dirty="0">
                <a:solidFill>
                  <a:srgbClr val="FFC000"/>
                </a:solidFill>
                <a:latin typeface="Times New Roman" panose="02020603050405020304" pitchFamily="18" charset="0"/>
                <a:cs typeface="Times New Roman" panose="02020603050405020304" pitchFamily="18" charset="0"/>
              </a:rPr>
              <a:t>MODEL TRAINING</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537F16F-5FD1-AD1C-E74A-C4ACA75D4A58}"/>
              </a:ext>
            </a:extLst>
          </p:cNvPr>
          <p:cNvSpPr txBox="1"/>
          <p:nvPr/>
        </p:nvSpPr>
        <p:spPr>
          <a:xfrm>
            <a:off x="757238" y="1514475"/>
            <a:ext cx="564578" cy="307777"/>
          </a:xfrm>
          <a:prstGeom prst="rect">
            <a:avLst/>
          </a:prstGeom>
          <a:noFill/>
        </p:spPr>
        <p:txBody>
          <a:bodyPr wrap="none" rtlCol="0">
            <a:spAutoFit/>
          </a:bodyPr>
          <a:lstStyle/>
          <a:p>
            <a:r>
              <a:rPr lang="en-IN" dirty="0">
                <a:latin typeface="Helvetica Neue"/>
              </a:rPr>
              <a:t>KNN</a:t>
            </a:r>
          </a:p>
        </p:txBody>
      </p:sp>
      <p:pic>
        <p:nvPicPr>
          <p:cNvPr id="8" name="Picture 7">
            <a:extLst>
              <a:ext uri="{FF2B5EF4-FFF2-40B4-BE49-F238E27FC236}">
                <a16:creationId xmlns:a16="http://schemas.microsoft.com/office/drawing/2014/main" id="{B803004B-DA7D-32F4-625C-A40D0E50277C}"/>
              </a:ext>
            </a:extLst>
          </p:cNvPr>
          <p:cNvPicPr>
            <a:picLocks noChangeAspect="1"/>
          </p:cNvPicPr>
          <p:nvPr/>
        </p:nvPicPr>
        <p:blipFill>
          <a:blip r:embed="rId2"/>
          <a:stretch>
            <a:fillRect/>
          </a:stretch>
        </p:blipFill>
        <p:spPr>
          <a:xfrm>
            <a:off x="2621111" y="1706805"/>
            <a:ext cx="3901778" cy="1729890"/>
          </a:xfrm>
          <a:prstGeom prst="rect">
            <a:avLst/>
          </a:prstGeom>
        </p:spPr>
      </p:pic>
    </p:spTree>
    <p:extLst>
      <p:ext uri="{BB962C8B-B14F-4D97-AF65-F5344CB8AC3E}">
        <p14:creationId xmlns:p14="http://schemas.microsoft.com/office/powerpoint/2010/main" val="1337558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25A341-7C3C-55B8-AD82-FEEDFD11360D}"/>
              </a:ext>
            </a:extLst>
          </p:cNvPr>
          <p:cNvSpPr txBox="1"/>
          <p:nvPr/>
        </p:nvSpPr>
        <p:spPr>
          <a:xfrm>
            <a:off x="771525" y="1321594"/>
            <a:ext cx="1747594" cy="307777"/>
          </a:xfrm>
          <a:prstGeom prst="rect">
            <a:avLst/>
          </a:prstGeom>
          <a:noFill/>
        </p:spPr>
        <p:txBody>
          <a:bodyPr wrap="none" rtlCol="0">
            <a:spAutoFit/>
          </a:bodyPr>
          <a:lstStyle/>
          <a:p>
            <a:r>
              <a:rPr lang="en-IN" dirty="0">
                <a:latin typeface="Helvetica Neue"/>
              </a:rPr>
              <a:t>Logistic Regression</a:t>
            </a:r>
          </a:p>
        </p:txBody>
      </p:sp>
      <p:pic>
        <p:nvPicPr>
          <p:cNvPr id="8" name="Picture 7">
            <a:extLst>
              <a:ext uri="{FF2B5EF4-FFF2-40B4-BE49-F238E27FC236}">
                <a16:creationId xmlns:a16="http://schemas.microsoft.com/office/drawing/2014/main" id="{9AB75E99-C012-EADE-27FC-CBB327712262}"/>
              </a:ext>
            </a:extLst>
          </p:cNvPr>
          <p:cNvPicPr>
            <a:picLocks noChangeAspect="1"/>
          </p:cNvPicPr>
          <p:nvPr/>
        </p:nvPicPr>
        <p:blipFill>
          <a:blip r:embed="rId2"/>
          <a:stretch>
            <a:fillRect/>
          </a:stretch>
        </p:blipFill>
        <p:spPr>
          <a:xfrm>
            <a:off x="3198786" y="1607940"/>
            <a:ext cx="4275190" cy="1729890"/>
          </a:xfrm>
          <a:prstGeom prst="rect">
            <a:avLst/>
          </a:prstGeom>
        </p:spPr>
      </p:pic>
    </p:spTree>
    <p:extLst>
      <p:ext uri="{BB962C8B-B14F-4D97-AF65-F5344CB8AC3E}">
        <p14:creationId xmlns:p14="http://schemas.microsoft.com/office/powerpoint/2010/main" val="1211158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675A4A8-7C72-DCF8-4CD8-F3EC19711370}"/>
              </a:ext>
            </a:extLst>
          </p:cNvPr>
          <p:cNvSpPr txBox="1"/>
          <p:nvPr/>
        </p:nvSpPr>
        <p:spPr>
          <a:xfrm>
            <a:off x="535781" y="1128713"/>
            <a:ext cx="2404826" cy="307777"/>
          </a:xfrm>
          <a:prstGeom prst="rect">
            <a:avLst/>
          </a:prstGeom>
          <a:noFill/>
        </p:spPr>
        <p:txBody>
          <a:bodyPr wrap="none" rtlCol="0">
            <a:spAutoFit/>
          </a:bodyPr>
          <a:lstStyle/>
          <a:p>
            <a:r>
              <a:rPr lang="en-IN" dirty="0">
                <a:latin typeface="Helvetica Neue"/>
              </a:rPr>
              <a:t>Gradient Boosting Classifier</a:t>
            </a:r>
          </a:p>
        </p:txBody>
      </p:sp>
      <p:pic>
        <p:nvPicPr>
          <p:cNvPr id="11" name="Picture 10">
            <a:extLst>
              <a:ext uri="{FF2B5EF4-FFF2-40B4-BE49-F238E27FC236}">
                <a16:creationId xmlns:a16="http://schemas.microsoft.com/office/drawing/2014/main" id="{36D8D5FB-7A6E-E35A-79C6-6429D9473174}"/>
              </a:ext>
            </a:extLst>
          </p:cNvPr>
          <p:cNvPicPr>
            <a:picLocks noChangeAspect="1"/>
          </p:cNvPicPr>
          <p:nvPr/>
        </p:nvPicPr>
        <p:blipFill>
          <a:blip r:embed="rId2"/>
          <a:stretch>
            <a:fillRect/>
          </a:stretch>
        </p:blipFill>
        <p:spPr>
          <a:xfrm>
            <a:off x="2453456" y="1741098"/>
            <a:ext cx="4237087" cy="1661304"/>
          </a:xfrm>
          <a:prstGeom prst="rect">
            <a:avLst/>
          </a:prstGeom>
        </p:spPr>
      </p:pic>
    </p:spTree>
    <p:extLst>
      <p:ext uri="{BB962C8B-B14F-4D97-AF65-F5344CB8AC3E}">
        <p14:creationId xmlns:p14="http://schemas.microsoft.com/office/powerpoint/2010/main" val="775730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37283AC-1D57-AD13-AE12-A72B2B373F5C}"/>
              </a:ext>
            </a:extLst>
          </p:cNvPr>
          <p:cNvPicPr>
            <a:picLocks noChangeAspect="1"/>
          </p:cNvPicPr>
          <p:nvPr/>
        </p:nvPicPr>
        <p:blipFill>
          <a:blip r:embed="rId2"/>
          <a:stretch>
            <a:fillRect/>
          </a:stretch>
        </p:blipFill>
        <p:spPr>
          <a:xfrm>
            <a:off x="3032100" y="2237822"/>
            <a:ext cx="4237087" cy="1767993"/>
          </a:xfrm>
          <a:prstGeom prst="rect">
            <a:avLst/>
          </a:prstGeom>
        </p:spPr>
      </p:pic>
      <p:sp>
        <p:nvSpPr>
          <p:cNvPr id="7" name="TextBox 6">
            <a:extLst>
              <a:ext uri="{FF2B5EF4-FFF2-40B4-BE49-F238E27FC236}">
                <a16:creationId xmlns:a16="http://schemas.microsoft.com/office/drawing/2014/main" id="{6A9E4A22-0F43-CA6A-A035-FC62B492DBEA}"/>
              </a:ext>
            </a:extLst>
          </p:cNvPr>
          <p:cNvSpPr txBox="1"/>
          <p:nvPr/>
        </p:nvSpPr>
        <p:spPr>
          <a:xfrm>
            <a:off x="700088" y="1428750"/>
            <a:ext cx="1417376" cy="307777"/>
          </a:xfrm>
          <a:prstGeom prst="rect">
            <a:avLst/>
          </a:prstGeom>
          <a:noFill/>
        </p:spPr>
        <p:txBody>
          <a:bodyPr wrap="none" rtlCol="0">
            <a:spAutoFit/>
          </a:bodyPr>
          <a:lstStyle/>
          <a:p>
            <a:r>
              <a:rPr lang="en-IN" dirty="0">
                <a:latin typeface="Helvetica Neue"/>
              </a:rPr>
              <a:t>Random Forest</a:t>
            </a:r>
          </a:p>
        </p:txBody>
      </p:sp>
    </p:spTree>
    <p:extLst>
      <p:ext uri="{BB962C8B-B14F-4D97-AF65-F5344CB8AC3E}">
        <p14:creationId xmlns:p14="http://schemas.microsoft.com/office/powerpoint/2010/main" val="2384399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319194-15C3-3E8A-0C27-087303EF9638}"/>
              </a:ext>
            </a:extLst>
          </p:cNvPr>
          <p:cNvSpPr txBox="1"/>
          <p:nvPr/>
        </p:nvSpPr>
        <p:spPr>
          <a:xfrm>
            <a:off x="607219" y="1221581"/>
            <a:ext cx="1479892" cy="307777"/>
          </a:xfrm>
          <a:prstGeom prst="rect">
            <a:avLst/>
          </a:prstGeom>
          <a:noFill/>
        </p:spPr>
        <p:txBody>
          <a:bodyPr wrap="none" rtlCol="0">
            <a:spAutoFit/>
          </a:bodyPr>
          <a:lstStyle/>
          <a:p>
            <a:r>
              <a:rPr lang="en-IN" dirty="0"/>
              <a:t>Voting Classifier</a:t>
            </a:r>
          </a:p>
        </p:txBody>
      </p:sp>
      <p:pic>
        <p:nvPicPr>
          <p:cNvPr id="11" name="Picture 10">
            <a:extLst>
              <a:ext uri="{FF2B5EF4-FFF2-40B4-BE49-F238E27FC236}">
                <a16:creationId xmlns:a16="http://schemas.microsoft.com/office/drawing/2014/main" id="{4B11AD55-3AD6-73D9-E11C-31EE1E8D64F9}"/>
              </a:ext>
            </a:extLst>
          </p:cNvPr>
          <p:cNvPicPr>
            <a:picLocks noChangeAspect="1"/>
          </p:cNvPicPr>
          <p:nvPr/>
        </p:nvPicPr>
        <p:blipFill>
          <a:blip r:embed="rId2"/>
          <a:stretch>
            <a:fillRect/>
          </a:stretch>
        </p:blipFill>
        <p:spPr>
          <a:xfrm>
            <a:off x="2339146" y="1695374"/>
            <a:ext cx="4465707" cy="1752752"/>
          </a:xfrm>
          <a:prstGeom prst="rect">
            <a:avLst/>
          </a:prstGeom>
        </p:spPr>
      </p:pic>
    </p:spTree>
    <p:extLst>
      <p:ext uri="{BB962C8B-B14F-4D97-AF65-F5344CB8AC3E}">
        <p14:creationId xmlns:p14="http://schemas.microsoft.com/office/powerpoint/2010/main" val="117960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83EF6-F5BC-B5C5-C551-ED44B45829AC}"/>
              </a:ext>
            </a:extLst>
          </p:cNvPr>
          <p:cNvSpPr>
            <a:spLocks noGrp="1"/>
          </p:cNvSpPr>
          <p:nvPr>
            <p:ph type="title"/>
          </p:nvPr>
        </p:nvSpPr>
        <p:spPr/>
        <p:txBody>
          <a:bodyPr/>
          <a:lstStyle/>
          <a:p>
            <a:pPr algn="ctr"/>
            <a:r>
              <a:rPr lang="en-US" dirty="0">
                <a:solidFill>
                  <a:srgbClr val="FFC000"/>
                </a:solidFill>
                <a:latin typeface="Times New Roman" panose="02020603050405020304" pitchFamily="18" charset="0"/>
                <a:cs typeface="Times New Roman" panose="02020603050405020304" pitchFamily="18" charset="0"/>
              </a:rPr>
              <a:t>CONCLUSIONS</a:t>
            </a: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F8CB5DA-B99C-4C84-18DA-044AAC50ACD7}"/>
              </a:ext>
            </a:extLst>
          </p:cNvPr>
          <p:cNvSpPr>
            <a:spLocks noGrp="1"/>
          </p:cNvSpPr>
          <p:nvPr>
            <p:ph type="body" idx="1"/>
          </p:nvPr>
        </p:nvSpPr>
        <p:spPr>
          <a:xfrm>
            <a:off x="278616" y="1222450"/>
            <a:ext cx="8586767" cy="3815217"/>
          </a:xfrm>
        </p:spPr>
        <p:txBody>
          <a:bodyPr/>
          <a:lstStyle/>
          <a:p>
            <a:pPr algn="l">
              <a:buFont typeface="Arial" panose="020B0604020202020204" pitchFamily="34" charset="0"/>
              <a:buChar char="•"/>
            </a:pPr>
            <a:r>
              <a:rPr lang="en-US" sz="1600" b="0" i="0" dirty="0">
                <a:solidFill>
                  <a:srgbClr val="000000"/>
                </a:solidFill>
                <a:effectLst/>
                <a:latin typeface="Helvetica Neue"/>
              </a:rPr>
              <a:t>The Logistic Regression model achieved a higher accuracy compared to the other individual models, indicating its robustness in handling the dataset used.</a:t>
            </a:r>
          </a:p>
          <a:p>
            <a:pPr marL="114300" indent="0" algn="l">
              <a:buNone/>
            </a:pPr>
            <a:endParaRPr lang="en-US" sz="1600" b="0" i="0" dirty="0">
              <a:solidFill>
                <a:srgbClr val="000000"/>
              </a:solidFill>
              <a:effectLst/>
              <a:latin typeface="Helvetica Neue"/>
            </a:endParaRPr>
          </a:p>
          <a:p>
            <a:pPr algn="l">
              <a:buFont typeface="Arial" panose="020B0604020202020204" pitchFamily="34" charset="0"/>
              <a:buChar char="•"/>
            </a:pPr>
            <a:r>
              <a:rPr lang="en-US" sz="1600" b="0" i="0" dirty="0">
                <a:solidFill>
                  <a:srgbClr val="000000"/>
                </a:solidFill>
                <a:effectLst/>
                <a:latin typeface="Helvetica Neue"/>
              </a:rPr>
              <a:t>Across all models, there is a consistently strong performance on the majority class (Class 0 - non-churn), as indicated by high precision and recall.</a:t>
            </a:r>
          </a:p>
          <a:p>
            <a:pPr marL="114300" indent="0" algn="l">
              <a:buNone/>
            </a:pPr>
            <a:endParaRPr lang="en-US" sz="1600" b="0" i="0" dirty="0">
              <a:solidFill>
                <a:srgbClr val="000000"/>
              </a:solidFill>
              <a:effectLst/>
              <a:latin typeface="Helvetica Neue"/>
            </a:endParaRPr>
          </a:p>
          <a:p>
            <a:pPr algn="l">
              <a:buFont typeface="Arial" panose="020B0604020202020204" pitchFamily="34" charset="0"/>
              <a:buChar char="•"/>
            </a:pPr>
            <a:r>
              <a:rPr lang="en-US" sz="1600" b="0" i="0" dirty="0">
                <a:solidFill>
                  <a:srgbClr val="000000"/>
                </a:solidFill>
                <a:effectLst/>
                <a:latin typeface="Helvetica Neue"/>
              </a:rPr>
              <a:t>All models showed moderate success in identifying the minority class (Class 1 - churn), with room for improvement in both precision and recall for this group.</a:t>
            </a:r>
          </a:p>
          <a:p>
            <a:pPr marL="114300" indent="0" algn="l">
              <a:buNone/>
            </a:pPr>
            <a:endParaRPr lang="en-US" sz="1600" b="0" i="0" dirty="0">
              <a:solidFill>
                <a:srgbClr val="000000"/>
              </a:solidFill>
              <a:effectLst/>
              <a:latin typeface="Helvetica Neue"/>
            </a:endParaRPr>
          </a:p>
          <a:p>
            <a:pPr algn="l">
              <a:buFont typeface="Arial" panose="020B0604020202020204" pitchFamily="34" charset="0"/>
              <a:buChar char="•"/>
            </a:pPr>
            <a:r>
              <a:rPr lang="en-US" sz="1600" b="0" i="0" dirty="0">
                <a:solidFill>
                  <a:srgbClr val="000000"/>
                </a:solidFill>
                <a:effectLst/>
                <a:latin typeface="Helvetica Neue"/>
              </a:rPr>
              <a:t>The Voting Classifier, which combines predictions from multiple models, did not significantly outperform the Logistic Regression model in terms of accuracy but provided a balanced approach to both classes.</a:t>
            </a:r>
          </a:p>
          <a:p>
            <a:pPr marL="114300" indent="0">
              <a:buNone/>
            </a:pPr>
            <a:endParaRPr lang="en-US" sz="1600" dirty="0"/>
          </a:p>
        </p:txBody>
      </p:sp>
    </p:spTree>
    <p:extLst>
      <p:ext uri="{BB962C8B-B14F-4D97-AF65-F5344CB8AC3E}">
        <p14:creationId xmlns:p14="http://schemas.microsoft.com/office/powerpoint/2010/main" val="2376738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F2FF7-601D-C6BB-5663-F2FED7B1B0EE}"/>
              </a:ext>
            </a:extLst>
          </p:cNvPr>
          <p:cNvSpPr>
            <a:spLocks noGrp="1"/>
          </p:cNvSpPr>
          <p:nvPr>
            <p:ph type="title"/>
          </p:nvPr>
        </p:nvSpPr>
        <p:spPr>
          <a:xfrm>
            <a:off x="311700" y="785217"/>
            <a:ext cx="8520600" cy="572700"/>
          </a:xfrm>
        </p:spPr>
        <p:txBody>
          <a:bodyPr/>
          <a:lstStyle/>
          <a:p>
            <a:pPr algn="ctr"/>
            <a:r>
              <a:rPr lang="en-US" sz="2800" dirty="0">
                <a:solidFill>
                  <a:srgbClr val="FFC000"/>
                </a:solidFill>
                <a:latin typeface="Times New Roman" panose="02020603050405020304" pitchFamily="18" charset="0"/>
                <a:cs typeface="Times New Roman" panose="02020603050405020304" pitchFamily="18" charset="0"/>
              </a:rPr>
              <a:t>BACKGROUND</a:t>
            </a:r>
            <a:endParaRPr lang="en-IN"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19F20364-BB6C-13AA-5F03-FAAF18F90369}"/>
              </a:ext>
            </a:extLst>
          </p:cNvPr>
          <p:cNvSpPr>
            <a:spLocks noGrp="1"/>
          </p:cNvSpPr>
          <p:nvPr>
            <p:ph type="body" idx="1"/>
          </p:nvPr>
        </p:nvSpPr>
        <p:spPr>
          <a:xfrm>
            <a:off x="311700" y="1442583"/>
            <a:ext cx="8520600" cy="3416400"/>
          </a:xfrm>
        </p:spPr>
        <p:txBody>
          <a:bodyPr/>
          <a:lstStyle/>
          <a:p>
            <a:pPr marL="114300" indent="0">
              <a:buNone/>
            </a:pPr>
            <a:endParaRPr lang="en-US" sz="1100" dirty="0"/>
          </a:p>
          <a:p>
            <a:pPr algn="just"/>
            <a:r>
              <a:rPr lang="en-US" sz="1600" b="0" i="0" dirty="0">
                <a:solidFill>
                  <a:srgbClr val="000000"/>
                </a:solidFill>
                <a:effectLst/>
                <a:latin typeface="Helvetica Neue"/>
              </a:rPr>
              <a:t>The project aims to build a predictive model to identify customers who are most likely to churn in the near future</a:t>
            </a:r>
          </a:p>
          <a:p>
            <a:pPr marL="114300" indent="0" algn="just">
              <a:buNone/>
            </a:pPr>
            <a:endParaRPr lang="en-US" sz="1600" b="0" i="0" dirty="0">
              <a:solidFill>
                <a:srgbClr val="000000"/>
              </a:solidFill>
              <a:effectLst/>
              <a:latin typeface="Helvetica Neue"/>
            </a:endParaRPr>
          </a:p>
          <a:p>
            <a:pPr algn="just"/>
            <a:r>
              <a:rPr lang="en-US" sz="1600" b="0" i="0" dirty="0">
                <a:solidFill>
                  <a:srgbClr val="000000"/>
                </a:solidFill>
                <a:effectLst/>
                <a:latin typeface="Helvetica Neue"/>
              </a:rPr>
              <a:t>Understanding which customers are likely to churn can save a company significant amounts of money and allow them to take targeted actions to retain those customers.</a:t>
            </a:r>
          </a:p>
          <a:p>
            <a:pPr algn="just"/>
            <a:endParaRPr lang="en-US" sz="1600" dirty="0">
              <a:solidFill>
                <a:srgbClr val="000000"/>
              </a:solidFill>
              <a:latin typeface="Helvetica Neue"/>
            </a:endParaRPr>
          </a:p>
          <a:p>
            <a:pPr algn="just"/>
            <a:r>
              <a:rPr lang="en-US" sz="1600" dirty="0">
                <a:solidFill>
                  <a:srgbClr val="0F0F0F"/>
                </a:solidFill>
                <a:latin typeface="Helvetica Neue"/>
              </a:rPr>
              <a:t>I</a:t>
            </a:r>
            <a:r>
              <a:rPr lang="en-US" sz="1600" b="0" i="0" dirty="0">
                <a:solidFill>
                  <a:srgbClr val="0F0F0F"/>
                </a:solidFill>
                <a:effectLst/>
                <a:latin typeface="Helvetica Neue"/>
              </a:rPr>
              <a:t>n the context of telecom companies, churn means the rate at which customers discontinue their service subscriptions.</a:t>
            </a:r>
            <a:endParaRPr lang="en-US" sz="1600" b="0" i="0" dirty="0">
              <a:solidFill>
                <a:srgbClr val="000000"/>
              </a:solidFill>
              <a:effectLst/>
              <a:latin typeface="Helvetica Neue"/>
            </a:endParaRPr>
          </a:p>
          <a:p>
            <a:pPr algn="just"/>
            <a:endParaRPr lang="en-US" sz="1600" dirty="0">
              <a:solidFill>
                <a:srgbClr val="000000"/>
              </a:solidFill>
              <a:latin typeface="Helvetica Neue"/>
            </a:endParaRPr>
          </a:p>
          <a:p>
            <a:pPr algn="just"/>
            <a:endParaRPr lang="en-US" sz="1600" dirty="0">
              <a:solidFill>
                <a:srgbClr val="000000"/>
              </a:solidFill>
              <a:latin typeface="Helvetica Neue"/>
            </a:endParaRPr>
          </a:p>
          <a:p>
            <a:pPr algn="just"/>
            <a:endParaRPr lang="en-US" sz="1600" b="0" i="0" dirty="0">
              <a:solidFill>
                <a:srgbClr val="000000"/>
              </a:solidFill>
              <a:effectLst/>
              <a:latin typeface="Helvetica Neue"/>
            </a:endParaRPr>
          </a:p>
          <a:p>
            <a:pPr algn="just"/>
            <a:endParaRPr lang="en-US" sz="1600" dirty="0">
              <a:solidFill>
                <a:schemeClr val="tx1"/>
              </a:solidFill>
              <a:latin typeface="Times New Roman" panose="02020603050405020304" pitchFamily="18" charset="0"/>
              <a:cs typeface="Times New Roman" panose="02020603050405020304" pitchFamily="18" charset="0"/>
            </a:endParaRPr>
          </a:p>
          <a:p>
            <a:pPr marL="114300" indent="0" algn="just">
              <a:buNone/>
            </a:pPr>
            <a:br>
              <a:rPr lang="en-US" sz="1400" dirty="0">
                <a:solidFill>
                  <a:schemeClr val="tx1"/>
                </a:solidFill>
              </a:rPr>
            </a:br>
            <a:endParaRPr lang="en-US" sz="1400" dirty="0">
              <a:solidFill>
                <a:schemeClr val="tx1"/>
              </a:solidFill>
            </a:endParaRPr>
          </a:p>
        </p:txBody>
      </p:sp>
    </p:spTree>
    <p:extLst>
      <p:ext uri="{BB962C8B-B14F-4D97-AF65-F5344CB8AC3E}">
        <p14:creationId xmlns:p14="http://schemas.microsoft.com/office/powerpoint/2010/main" val="4275755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2DD69-17D0-F724-B961-94880183C4EC}"/>
              </a:ext>
            </a:extLst>
          </p:cNvPr>
          <p:cNvSpPr>
            <a:spLocks noGrp="1"/>
          </p:cNvSpPr>
          <p:nvPr>
            <p:ph type="title"/>
          </p:nvPr>
        </p:nvSpPr>
        <p:spPr/>
        <p:txBody>
          <a:bodyPr/>
          <a:lstStyle/>
          <a:p>
            <a:pPr algn="ctr"/>
            <a:r>
              <a:rPr lang="en-US" sz="2800" dirty="0">
                <a:solidFill>
                  <a:srgbClr val="FFC000"/>
                </a:solidFill>
                <a:latin typeface="Times New Roman" panose="02020603050405020304" pitchFamily="18" charset="0"/>
                <a:cs typeface="Times New Roman" panose="02020603050405020304" pitchFamily="18" charset="0"/>
              </a:rPr>
              <a:t>DATA SOURCE</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F7E1A72-E20E-CFF3-C376-F5D2AC3E3499}"/>
              </a:ext>
            </a:extLst>
          </p:cNvPr>
          <p:cNvSpPr>
            <a:spLocks noGrp="1"/>
          </p:cNvSpPr>
          <p:nvPr>
            <p:ph type="body" idx="1"/>
          </p:nvPr>
        </p:nvSpPr>
        <p:spPr>
          <a:xfrm>
            <a:off x="311700" y="1379083"/>
            <a:ext cx="8520600" cy="3764417"/>
          </a:xfrm>
        </p:spPr>
        <p:txBody>
          <a:bodyPr/>
          <a:lstStyle/>
          <a:p>
            <a:pPr marL="0" indent="0" algn="just">
              <a:buNone/>
            </a:pPr>
            <a:endParaRPr lang="en-IN" sz="1600" dirty="0">
              <a:solidFill>
                <a:schemeClr val="tx1"/>
              </a:solidFill>
              <a:latin typeface="Helvetica Neue"/>
              <a:cs typeface="Times New Roman" panose="02020603050405020304" pitchFamily="18" charset="0"/>
            </a:endParaRPr>
          </a:p>
          <a:p>
            <a:pPr marL="285750" indent="-285750" algn="just"/>
            <a:r>
              <a:rPr lang="en-US" sz="1600" b="0" i="0" dirty="0">
                <a:solidFill>
                  <a:srgbClr val="1F2328"/>
                </a:solidFill>
                <a:effectLst/>
                <a:latin typeface="Helvetica Neue"/>
              </a:rPr>
              <a:t>The rows in the given table represent individual customer records in a telecom dataset. </a:t>
            </a:r>
          </a:p>
          <a:p>
            <a:pPr marL="285750" indent="-285750" algn="just"/>
            <a:r>
              <a:rPr lang="en-US" sz="1600" b="0" i="0" dirty="0">
                <a:solidFill>
                  <a:srgbClr val="1F2328"/>
                </a:solidFill>
                <a:effectLst/>
                <a:latin typeface="Helvetica Neue"/>
              </a:rPr>
              <a:t>Each row would contain data about a single customer's mobile usage, billing, and other account-related metrics</a:t>
            </a:r>
            <a:endParaRPr lang="en-IN" sz="1600" dirty="0">
              <a:solidFill>
                <a:schemeClr val="tx1"/>
              </a:solidFill>
              <a:latin typeface="Helvetica Neue"/>
              <a:cs typeface="Times New Roman" panose="02020603050405020304" pitchFamily="18" charset="0"/>
            </a:endParaRPr>
          </a:p>
          <a:p>
            <a:pPr marL="285750" indent="-285750" algn="just"/>
            <a:r>
              <a:rPr lang="en-IN" sz="1600" dirty="0">
                <a:solidFill>
                  <a:schemeClr val="tx1"/>
                </a:solidFill>
                <a:latin typeface="Helvetica Neue"/>
                <a:cs typeface="Times New Roman" panose="02020603050405020304" pitchFamily="18" charset="0"/>
              </a:rPr>
              <a:t>Data Size - 7 MB</a:t>
            </a:r>
          </a:p>
          <a:p>
            <a:pPr marL="285750" indent="-285750" algn="just"/>
            <a:r>
              <a:rPr lang="en-IN" sz="1600" dirty="0">
                <a:solidFill>
                  <a:schemeClr val="tx1"/>
                </a:solidFill>
                <a:latin typeface="Helvetica Neue"/>
                <a:cs typeface="Times New Roman" panose="02020603050405020304" pitchFamily="18" charset="0"/>
              </a:rPr>
              <a:t>Number of columns - 21</a:t>
            </a:r>
          </a:p>
          <a:p>
            <a:pPr marL="285750" indent="-285750" algn="just"/>
            <a:r>
              <a:rPr lang="en-IN" sz="1600" dirty="0">
                <a:solidFill>
                  <a:schemeClr val="tx1"/>
                </a:solidFill>
                <a:latin typeface="Helvetica Neue"/>
                <a:cs typeface="Times New Roman" panose="02020603050405020304" pitchFamily="18" charset="0"/>
              </a:rPr>
              <a:t>Number of rows - 7043</a:t>
            </a:r>
          </a:p>
        </p:txBody>
      </p:sp>
    </p:spTree>
    <p:extLst>
      <p:ext uri="{BB962C8B-B14F-4D97-AF65-F5344CB8AC3E}">
        <p14:creationId xmlns:p14="http://schemas.microsoft.com/office/powerpoint/2010/main" val="1024523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11A9CDA-1902-948B-F041-08FAF6E7BA97}"/>
              </a:ext>
            </a:extLst>
          </p:cNvPr>
          <p:cNvSpPr>
            <a:spLocks noGrp="1"/>
          </p:cNvSpPr>
          <p:nvPr>
            <p:ph type="title"/>
          </p:nvPr>
        </p:nvSpPr>
        <p:spPr>
          <a:xfrm>
            <a:off x="311700" y="649750"/>
            <a:ext cx="8520600" cy="572700"/>
          </a:xfrm>
        </p:spPr>
        <p:txBody>
          <a:bodyPr/>
          <a:lstStyle/>
          <a:p>
            <a:pPr algn="ctr"/>
            <a:r>
              <a:rPr lang="en-US" sz="2800" dirty="0">
                <a:solidFill>
                  <a:srgbClr val="FFC000"/>
                </a:solidFill>
                <a:latin typeface="Times New Roman" panose="02020603050405020304" pitchFamily="18" charset="0"/>
                <a:cs typeface="Times New Roman" panose="02020603050405020304" pitchFamily="18" charset="0"/>
              </a:rPr>
              <a:t>DATA DESCRIPTION</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500D9AC-C23B-8CE6-C619-3FCDF62E0EC9}"/>
              </a:ext>
            </a:extLst>
          </p:cNvPr>
          <p:cNvPicPr>
            <a:picLocks noChangeAspect="1"/>
          </p:cNvPicPr>
          <p:nvPr/>
        </p:nvPicPr>
        <p:blipFill>
          <a:blip r:embed="rId2"/>
          <a:stretch>
            <a:fillRect/>
          </a:stretch>
        </p:blipFill>
        <p:spPr>
          <a:xfrm>
            <a:off x="140680" y="1227854"/>
            <a:ext cx="4431320" cy="3265896"/>
          </a:xfrm>
          <a:prstGeom prst="rect">
            <a:avLst/>
          </a:prstGeom>
        </p:spPr>
      </p:pic>
      <p:pic>
        <p:nvPicPr>
          <p:cNvPr id="8" name="Picture 7">
            <a:extLst>
              <a:ext uri="{FF2B5EF4-FFF2-40B4-BE49-F238E27FC236}">
                <a16:creationId xmlns:a16="http://schemas.microsoft.com/office/drawing/2014/main" id="{643E217D-5B0B-7AA6-66D9-C2D98896B376}"/>
              </a:ext>
            </a:extLst>
          </p:cNvPr>
          <p:cNvPicPr>
            <a:picLocks noChangeAspect="1"/>
          </p:cNvPicPr>
          <p:nvPr/>
        </p:nvPicPr>
        <p:blipFill>
          <a:blip r:embed="rId3"/>
          <a:stretch>
            <a:fillRect/>
          </a:stretch>
        </p:blipFill>
        <p:spPr>
          <a:xfrm>
            <a:off x="4572000" y="1230070"/>
            <a:ext cx="4500564" cy="3265896"/>
          </a:xfrm>
          <a:prstGeom prst="rect">
            <a:avLst/>
          </a:prstGeom>
        </p:spPr>
      </p:pic>
    </p:spTree>
    <p:extLst>
      <p:ext uri="{BB962C8B-B14F-4D97-AF65-F5344CB8AC3E}">
        <p14:creationId xmlns:p14="http://schemas.microsoft.com/office/powerpoint/2010/main" val="4166479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8F264C-2C89-CCC2-1017-B7BEAD2FBDC6}"/>
              </a:ext>
            </a:extLst>
          </p:cNvPr>
          <p:cNvSpPr>
            <a:spLocks noGrp="1"/>
          </p:cNvSpPr>
          <p:nvPr>
            <p:ph type="body" idx="1"/>
          </p:nvPr>
        </p:nvSpPr>
        <p:spPr/>
        <p:txBody>
          <a:bodyPr/>
          <a:lstStyle/>
          <a:p>
            <a:r>
              <a:rPr lang="en-IN" dirty="0">
                <a:latin typeface="Helvetica Neue"/>
              </a:rPr>
              <a:t>“Churn” will be our target variable in our ML model</a:t>
            </a:r>
          </a:p>
          <a:p>
            <a:endParaRPr lang="en-IN" dirty="0">
              <a:latin typeface="Helvetica Neue"/>
            </a:endParaRPr>
          </a:p>
          <a:p>
            <a:r>
              <a:rPr lang="en-IN" dirty="0">
                <a:latin typeface="Helvetica Neue"/>
              </a:rPr>
              <a:t>“</a:t>
            </a:r>
            <a:r>
              <a:rPr lang="en-IN" dirty="0" err="1">
                <a:latin typeface="Helvetica Neue"/>
              </a:rPr>
              <a:t>MonthlyCharges</a:t>
            </a:r>
            <a:r>
              <a:rPr lang="en-IN" dirty="0">
                <a:latin typeface="Helvetica Neue"/>
              </a:rPr>
              <a:t>”, “</a:t>
            </a:r>
            <a:r>
              <a:rPr lang="en-IN" dirty="0" err="1">
                <a:latin typeface="Helvetica Neue"/>
              </a:rPr>
              <a:t>TotalCharges</a:t>
            </a:r>
            <a:r>
              <a:rPr lang="en-IN" dirty="0">
                <a:latin typeface="Helvetica Neue"/>
              </a:rPr>
              <a:t>”, “Tenure” variables maybe selected as predictors for ML model</a:t>
            </a:r>
          </a:p>
        </p:txBody>
      </p:sp>
    </p:spTree>
    <p:extLst>
      <p:ext uri="{BB962C8B-B14F-4D97-AF65-F5344CB8AC3E}">
        <p14:creationId xmlns:p14="http://schemas.microsoft.com/office/powerpoint/2010/main" val="84277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9A193-E13A-ECA8-0EDE-34657F5C8C8A}"/>
              </a:ext>
            </a:extLst>
          </p:cNvPr>
          <p:cNvSpPr>
            <a:spLocks noGrp="1"/>
          </p:cNvSpPr>
          <p:nvPr>
            <p:ph type="title"/>
          </p:nvPr>
        </p:nvSpPr>
        <p:spPr/>
        <p:txBody>
          <a:bodyPr/>
          <a:lstStyle/>
          <a:p>
            <a:pPr algn="ctr"/>
            <a:r>
              <a:rPr lang="en-US" dirty="0">
                <a:solidFill>
                  <a:srgbClr val="FFC000"/>
                </a:solidFill>
                <a:latin typeface="Times New Roman" panose="02020603050405020304" pitchFamily="18" charset="0"/>
                <a:cs typeface="Times New Roman" panose="02020603050405020304" pitchFamily="18" charset="0"/>
              </a:rPr>
              <a:t>EXPLORATORY DATA ANALYSIS</a:t>
            </a: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BBECCA3-4E51-D738-367B-E8A708FE9F21}"/>
              </a:ext>
            </a:extLst>
          </p:cNvPr>
          <p:cNvSpPr txBox="1"/>
          <p:nvPr/>
        </p:nvSpPr>
        <p:spPr>
          <a:xfrm>
            <a:off x="1427435" y="4448893"/>
            <a:ext cx="6212805" cy="307777"/>
          </a:xfrm>
          <a:prstGeom prst="rect">
            <a:avLst/>
          </a:prstGeom>
          <a:noFill/>
        </p:spPr>
        <p:txBody>
          <a:bodyPr wrap="square" rtlCol="0">
            <a:spAutoFit/>
          </a:bodyPr>
          <a:lstStyle/>
          <a:p>
            <a:pPr algn="ct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after removing all the missing values in Tenure Column</a:t>
            </a:r>
          </a:p>
        </p:txBody>
      </p:sp>
      <p:pic>
        <p:nvPicPr>
          <p:cNvPr id="6" name="Picture 5">
            <a:extLst>
              <a:ext uri="{FF2B5EF4-FFF2-40B4-BE49-F238E27FC236}">
                <a16:creationId xmlns:a16="http://schemas.microsoft.com/office/drawing/2014/main" id="{C05FEFD4-D158-D90E-4376-CCF6554AA5BC}"/>
              </a:ext>
            </a:extLst>
          </p:cNvPr>
          <p:cNvPicPr>
            <a:picLocks noChangeAspect="1"/>
          </p:cNvPicPr>
          <p:nvPr/>
        </p:nvPicPr>
        <p:blipFill>
          <a:blip r:embed="rId2"/>
          <a:stretch>
            <a:fillRect/>
          </a:stretch>
        </p:blipFill>
        <p:spPr>
          <a:xfrm>
            <a:off x="388020" y="1100138"/>
            <a:ext cx="8291636" cy="3348755"/>
          </a:xfrm>
          <a:prstGeom prst="rect">
            <a:avLst/>
          </a:prstGeom>
        </p:spPr>
      </p:pic>
    </p:spTree>
    <p:extLst>
      <p:ext uri="{BB962C8B-B14F-4D97-AF65-F5344CB8AC3E}">
        <p14:creationId xmlns:p14="http://schemas.microsoft.com/office/powerpoint/2010/main" val="2757144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1C01-6D92-FB8C-0939-ADF89D7C1B2A}"/>
              </a:ext>
            </a:extLst>
          </p:cNvPr>
          <p:cNvSpPr>
            <a:spLocks noGrp="1"/>
          </p:cNvSpPr>
          <p:nvPr>
            <p:ph type="title"/>
          </p:nvPr>
        </p:nvSpPr>
        <p:spPr/>
        <p:txBody>
          <a:bodyPr/>
          <a:lstStyle/>
          <a:p>
            <a:pPr algn="ctr"/>
            <a:r>
              <a:rPr lang="en-US" sz="2800" dirty="0">
                <a:solidFill>
                  <a:srgbClr val="FFC000"/>
                </a:solidFill>
                <a:latin typeface="Helvetica Neue"/>
                <a:cs typeface="Adelle Sans Devanagari" panose="02000503000000020004" pitchFamily="2" charset="-78"/>
              </a:rPr>
              <a:t>DATA VISUALIZATIONS</a:t>
            </a:r>
            <a:endParaRPr lang="en-US" dirty="0">
              <a:latin typeface="Helvetica Neue"/>
            </a:endParaRPr>
          </a:p>
        </p:txBody>
      </p:sp>
      <p:pic>
        <p:nvPicPr>
          <p:cNvPr id="6" name="Picture 5">
            <a:extLst>
              <a:ext uri="{FF2B5EF4-FFF2-40B4-BE49-F238E27FC236}">
                <a16:creationId xmlns:a16="http://schemas.microsoft.com/office/drawing/2014/main" id="{DF524D4F-AF76-0253-8E5B-4A55DC56446E}"/>
              </a:ext>
            </a:extLst>
          </p:cNvPr>
          <p:cNvPicPr>
            <a:picLocks noChangeAspect="1"/>
          </p:cNvPicPr>
          <p:nvPr/>
        </p:nvPicPr>
        <p:blipFill>
          <a:blip r:embed="rId3"/>
          <a:stretch>
            <a:fillRect/>
          </a:stretch>
        </p:blipFill>
        <p:spPr>
          <a:xfrm>
            <a:off x="950119" y="1222450"/>
            <a:ext cx="6843712" cy="3170956"/>
          </a:xfrm>
          <a:prstGeom prst="rect">
            <a:avLst/>
          </a:prstGeom>
        </p:spPr>
      </p:pic>
      <p:sp>
        <p:nvSpPr>
          <p:cNvPr id="7" name="TextBox 6">
            <a:extLst>
              <a:ext uri="{FF2B5EF4-FFF2-40B4-BE49-F238E27FC236}">
                <a16:creationId xmlns:a16="http://schemas.microsoft.com/office/drawing/2014/main" id="{01A3585E-ADC7-D815-8897-6BF79FCCDD3F}"/>
              </a:ext>
            </a:extLst>
          </p:cNvPr>
          <p:cNvSpPr txBox="1"/>
          <p:nvPr/>
        </p:nvSpPr>
        <p:spPr>
          <a:xfrm>
            <a:off x="421481" y="4577944"/>
            <a:ext cx="8108157" cy="523220"/>
          </a:xfrm>
          <a:prstGeom prst="rect">
            <a:avLst/>
          </a:prstGeom>
          <a:noFill/>
        </p:spPr>
        <p:txBody>
          <a:bodyPr wrap="square" rtlCol="0">
            <a:spAutoFit/>
          </a:bodyPr>
          <a:lstStyle/>
          <a:p>
            <a:pPr algn="l"/>
            <a:r>
              <a:rPr lang="en-US" b="0" i="0" dirty="0">
                <a:solidFill>
                  <a:srgbClr val="1F2328"/>
                </a:solidFill>
                <a:effectLst/>
                <a:latin typeface="Helvetica Neue"/>
              </a:rPr>
              <a:t>About 75% of customer with Month-to-Month Contract opted to move out as compared to 13% of customers with One Year Contract and 3% with Two Year Contract</a:t>
            </a:r>
          </a:p>
        </p:txBody>
      </p:sp>
    </p:spTree>
    <p:extLst>
      <p:ext uri="{BB962C8B-B14F-4D97-AF65-F5344CB8AC3E}">
        <p14:creationId xmlns:p14="http://schemas.microsoft.com/office/powerpoint/2010/main" val="552083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228DF8F-FB5D-4832-A5DA-DB2AE3EAC288}"/>
              </a:ext>
            </a:extLst>
          </p:cNvPr>
          <p:cNvSpPr txBox="1"/>
          <p:nvPr/>
        </p:nvSpPr>
        <p:spPr>
          <a:xfrm>
            <a:off x="500062" y="4143374"/>
            <a:ext cx="7729537" cy="738664"/>
          </a:xfrm>
          <a:prstGeom prst="rect">
            <a:avLst/>
          </a:prstGeom>
          <a:noFill/>
        </p:spPr>
        <p:txBody>
          <a:bodyPr wrap="square" rtlCol="0">
            <a:spAutoFit/>
          </a:bodyPr>
          <a:lstStyle/>
          <a:p>
            <a:pPr algn="l"/>
            <a:r>
              <a:rPr lang="en-US" b="0" i="0" dirty="0">
                <a:solidFill>
                  <a:srgbClr val="1F2328"/>
                </a:solidFill>
                <a:effectLst/>
                <a:latin typeface="-apple-system"/>
              </a:rPr>
              <a:t>Customers who chose Electronic Check as their payment method were the most likely to leave, while those who selected Credit Card automatic transfer or Bank Automatic Transfer, as well as Mailed Check, were more likely to stay with the service.</a:t>
            </a:r>
          </a:p>
        </p:txBody>
      </p:sp>
      <p:pic>
        <p:nvPicPr>
          <p:cNvPr id="3" name="Picture 2">
            <a:extLst>
              <a:ext uri="{FF2B5EF4-FFF2-40B4-BE49-F238E27FC236}">
                <a16:creationId xmlns:a16="http://schemas.microsoft.com/office/drawing/2014/main" id="{38D035D6-8410-A992-1B91-BB45060E75AF}"/>
              </a:ext>
            </a:extLst>
          </p:cNvPr>
          <p:cNvPicPr>
            <a:picLocks noChangeAspect="1"/>
          </p:cNvPicPr>
          <p:nvPr/>
        </p:nvPicPr>
        <p:blipFill>
          <a:blip r:embed="rId2"/>
          <a:stretch>
            <a:fillRect/>
          </a:stretch>
        </p:blipFill>
        <p:spPr>
          <a:xfrm>
            <a:off x="754020" y="764381"/>
            <a:ext cx="7004094" cy="3250407"/>
          </a:xfrm>
          <a:prstGeom prst="rect">
            <a:avLst/>
          </a:prstGeom>
        </p:spPr>
      </p:pic>
    </p:spTree>
    <p:extLst>
      <p:ext uri="{BB962C8B-B14F-4D97-AF65-F5344CB8AC3E}">
        <p14:creationId xmlns:p14="http://schemas.microsoft.com/office/powerpoint/2010/main" val="2180374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D470AC-399C-8C96-A1A4-4B217E89E1EE}"/>
              </a:ext>
            </a:extLst>
          </p:cNvPr>
          <p:cNvPicPr>
            <a:picLocks noChangeAspect="1"/>
          </p:cNvPicPr>
          <p:nvPr/>
        </p:nvPicPr>
        <p:blipFill>
          <a:blip r:embed="rId2"/>
          <a:stretch>
            <a:fillRect/>
          </a:stretch>
        </p:blipFill>
        <p:spPr>
          <a:xfrm>
            <a:off x="1081737" y="1135856"/>
            <a:ext cx="6980525" cy="3786867"/>
          </a:xfrm>
          <a:prstGeom prst="rect">
            <a:avLst/>
          </a:prstGeom>
        </p:spPr>
      </p:pic>
    </p:spTree>
    <p:extLst>
      <p:ext uri="{BB962C8B-B14F-4D97-AF65-F5344CB8AC3E}">
        <p14:creationId xmlns:p14="http://schemas.microsoft.com/office/powerpoint/2010/main" val="206262318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MBC presentation template" id="{AB65D83E-2400-6B44-80B6-570C4D1979AE}" vid="{575BF1C9-A2EC-6C4D-85BC-EA12E69D25D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37846978CDBE747A9853BF7CD058ED6" ma:contentTypeVersion="0" ma:contentTypeDescription="Create a new document." ma:contentTypeScope="" ma:versionID="bc1733fba57a693d3f4f99f786ac0c43">
  <xsd:schema xmlns:xsd="http://www.w3.org/2001/XMLSchema" xmlns:xs="http://www.w3.org/2001/XMLSchema" xmlns:p="http://schemas.microsoft.com/office/2006/metadata/properties" targetNamespace="http://schemas.microsoft.com/office/2006/metadata/properties" ma:root="true" ma:fieldsID="4eacb77245b979393001e3e2e7dad5a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2477F5-ACFC-4ED1-ACC1-C27FFFF64374}">
  <ds:schemaRefs>
    <ds:schemaRef ds:uri="http://schemas.microsoft.com/sharepoint/v3/contenttype/forms"/>
  </ds:schemaRefs>
</ds:datastoreItem>
</file>

<file path=customXml/itemProps2.xml><?xml version="1.0" encoding="utf-8"?>
<ds:datastoreItem xmlns:ds="http://schemas.openxmlformats.org/officeDocument/2006/customXml" ds:itemID="{457D5036-224F-4702-A7D6-45C6253E8B4D}">
  <ds:schemaRefs>
    <ds:schemaRef ds:uri="http://schemas.microsoft.com/office/2006/documentManagement/types"/>
    <ds:schemaRef ds:uri="http://schemas.microsoft.com/office/2006/metadata/properties"/>
    <ds:schemaRef ds:uri="http://purl.org/dc/elements/1.1/"/>
    <ds:schemaRef ds:uri="http://purl.org/dc/terms/"/>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442A6C4-4E33-455C-8756-092A9067C4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UMBC presentation template</Template>
  <TotalTime>10406</TotalTime>
  <Words>377</Words>
  <Application>Microsoft Office PowerPoint</Application>
  <PresentationFormat>On-screen Show (16:9)</PresentationFormat>
  <Paragraphs>46</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-apple-system</vt:lpstr>
      <vt:lpstr>Arial</vt:lpstr>
      <vt:lpstr>Helvetica Neue</vt:lpstr>
      <vt:lpstr>Times New Roman</vt:lpstr>
      <vt:lpstr>Simple Light</vt:lpstr>
      <vt:lpstr>Predicting Customer Churn for Telecom Companies</vt:lpstr>
      <vt:lpstr>BACKGROUND</vt:lpstr>
      <vt:lpstr>DATA SOURCE</vt:lpstr>
      <vt:lpstr>DATA DESCRIPTION</vt:lpstr>
      <vt:lpstr>PowerPoint Presentation</vt:lpstr>
      <vt:lpstr>EXPLORATORY DATA ANALYSIS</vt:lpstr>
      <vt:lpstr>DATA VISUALIZATIONS</vt:lpstr>
      <vt:lpstr>PowerPoint Presentation</vt:lpstr>
      <vt:lpstr>PowerPoint Presentation</vt:lpstr>
      <vt:lpstr>PowerPoint Presentation</vt:lpstr>
      <vt:lpstr>Standardizing Numeric Attributes</vt:lpstr>
      <vt:lpstr>MODEL TRAINING</vt:lpstr>
      <vt:lpstr>PowerPoint Presentation</vt:lpstr>
      <vt:lpstr>PowerPoint Presentation</vt:lpstr>
      <vt:lpstr>PowerPoint Presentation</vt:lpstr>
      <vt:lpstr>PowerPoint Presentation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DELAYS ANALYSIS AND PREDICTION  DATA603 – Project Delivery Report</dc:title>
  <dc:creator>Koushik Gadeela</dc:creator>
  <cp:lastModifiedBy>Rohith Todupunuri</cp:lastModifiedBy>
  <cp:revision>248</cp:revision>
  <cp:lastPrinted>2022-12-06T17:26:06Z</cp:lastPrinted>
  <dcterms:created xsi:type="dcterms:W3CDTF">2023-05-10T18:09:51Z</dcterms:created>
  <dcterms:modified xsi:type="dcterms:W3CDTF">2023-12-16T15:42:08Z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0x010100237846978CDBE747A9853BF7CD058ED6</vt:lpwstr>
  </property>
</Properties>
</file>