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0"/>
  </p:notesMasterIdLst>
  <p:sldIdLst>
    <p:sldId id="256" r:id="rId2"/>
    <p:sldId id="276" r:id="rId3"/>
    <p:sldId id="277" r:id="rId4"/>
    <p:sldId id="278" r:id="rId5"/>
    <p:sldId id="279" r:id="rId6"/>
    <p:sldId id="280" r:id="rId7"/>
    <p:sldId id="281" r:id="rId8"/>
    <p:sldId id="282" r:id="rId9"/>
    <p:sldId id="283" r:id="rId10"/>
    <p:sldId id="285" r:id="rId11"/>
    <p:sldId id="287" r:id="rId12"/>
    <p:sldId id="286" r:id="rId13"/>
    <p:sldId id="288" r:id="rId14"/>
    <p:sldId id="289" r:id="rId15"/>
    <p:sldId id="291" r:id="rId16"/>
    <p:sldId id="290" r:id="rId17"/>
    <p:sldId id="267" r:id="rId18"/>
    <p:sldId id="25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573F4-9822-4648-8365-AEC053A17B7E}" v="17" dt="2023-11-15T00:22:28.473"/>
    <p1510:client id="{6CFE6A76-96E2-42F8-879C-0F4C2A2E57D8}" v="298" dt="2023-11-14T19:45:25.070"/>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35" autoAdjust="0"/>
  </p:normalViewPr>
  <p:slideViewPr>
    <p:cSldViewPr snapToGrid="0">
      <p:cViewPr varScale="1">
        <p:scale>
          <a:sx n="98" d="100"/>
          <a:sy n="98" d="100"/>
        </p:scale>
        <p:origin x="1018" y="72"/>
      </p:cViewPr>
      <p:guideLst>
        <p:guide orient="horz" pos="1620"/>
        <p:guide pos="29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madhuri Edara" userId="1a143f68004b8c93" providerId="LiveId" clId="{177573F4-9822-4648-8365-AEC053A17B7E}"/>
    <pc:docChg chg="custSel addSld delSld modSld">
      <pc:chgData name="Manimadhuri Edara" userId="1a143f68004b8c93" providerId="LiveId" clId="{177573F4-9822-4648-8365-AEC053A17B7E}" dt="2023-11-15T00:39:39.472" v="96" actId="14100"/>
      <pc:docMkLst>
        <pc:docMk/>
      </pc:docMkLst>
      <pc:sldChg chg="modSp mod">
        <pc:chgData name="Manimadhuri Edara" userId="1a143f68004b8c93" providerId="LiveId" clId="{177573F4-9822-4648-8365-AEC053A17B7E}" dt="2023-11-14T22:40:15.275" v="32" actId="1076"/>
        <pc:sldMkLst>
          <pc:docMk/>
          <pc:sldMk cId="3413599853" sldId="277"/>
        </pc:sldMkLst>
        <pc:spChg chg="mod">
          <ac:chgData name="Manimadhuri Edara" userId="1a143f68004b8c93" providerId="LiveId" clId="{177573F4-9822-4648-8365-AEC053A17B7E}" dt="2023-11-14T22:40:15.275" v="32" actId="1076"/>
          <ac:spMkLst>
            <pc:docMk/>
            <pc:sldMk cId="3413599853" sldId="277"/>
            <ac:spMk id="7" creationId="{3E5C44DF-2F9C-7E81-0ABE-592C5552616C}"/>
          </ac:spMkLst>
        </pc:spChg>
      </pc:sldChg>
      <pc:sldChg chg="modSp mod">
        <pc:chgData name="Manimadhuri Edara" userId="1a143f68004b8c93" providerId="LiveId" clId="{177573F4-9822-4648-8365-AEC053A17B7E}" dt="2023-11-15T00:39:39.472" v="96" actId="14100"/>
        <pc:sldMkLst>
          <pc:docMk/>
          <pc:sldMk cId="1466857388" sldId="278"/>
        </pc:sldMkLst>
        <pc:spChg chg="mod">
          <ac:chgData name="Manimadhuri Edara" userId="1a143f68004b8c93" providerId="LiveId" clId="{177573F4-9822-4648-8365-AEC053A17B7E}" dt="2023-11-15T00:39:39.472" v="96" actId="14100"/>
          <ac:spMkLst>
            <pc:docMk/>
            <pc:sldMk cId="1466857388" sldId="278"/>
            <ac:spMk id="2" creationId="{4AAEE88A-2CDC-2739-F890-A6DBB5BAE4D2}"/>
          </ac:spMkLst>
        </pc:spChg>
        <pc:spChg chg="mod">
          <ac:chgData name="Manimadhuri Edara" userId="1a143f68004b8c93" providerId="LiveId" clId="{177573F4-9822-4648-8365-AEC053A17B7E}" dt="2023-11-14T22:58:58.588" v="56" actId="6549"/>
          <ac:spMkLst>
            <pc:docMk/>
            <pc:sldMk cId="1466857388" sldId="278"/>
            <ac:spMk id="8" creationId="{C6CDF698-C3D9-25CF-3501-0AE80480453C}"/>
          </ac:spMkLst>
        </pc:spChg>
      </pc:sldChg>
      <pc:sldChg chg="modSp">
        <pc:chgData name="Manimadhuri Edara" userId="1a143f68004b8c93" providerId="LiveId" clId="{177573F4-9822-4648-8365-AEC053A17B7E}" dt="2023-11-14T23:02:34.633" v="61" actId="1076"/>
        <pc:sldMkLst>
          <pc:docMk/>
          <pc:sldMk cId="3591522391" sldId="279"/>
        </pc:sldMkLst>
        <pc:picChg chg="mod">
          <ac:chgData name="Manimadhuri Edara" userId="1a143f68004b8c93" providerId="LiveId" clId="{177573F4-9822-4648-8365-AEC053A17B7E}" dt="2023-11-14T23:01:48.091" v="57" actId="14100"/>
          <ac:picMkLst>
            <pc:docMk/>
            <pc:sldMk cId="3591522391" sldId="279"/>
            <ac:picMk id="5" creationId="{E6E3BA2A-BC63-286C-46EC-42880390F9B8}"/>
          </ac:picMkLst>
        </pc:picChg>
        <pc:picChg chg="mod">
          <ac:chgData name="Manimadhuri Edara" userId="1a143f68004b8c93" providerId="LiveId" clId="{177573F4-9822-4648-8365-AEC053A17B7E}" dt="2023-11-14T23:02:34.633" v="61" actId="1076"/>
          <ac:picMkLst>
            <pc:docMk/>
            <pc:sldMk cId="3591522391" sldId="279"/>
            <ac:picMk id="5124" creationId="{AF049696-A2BC-B7EF-0C77-A4B3DF348B3F}"/>
          </ac:picMkLst>
        </pc:picChg>
      </pc:sldChg>
      <pc:sldChg chg="modSp mod">
        <pc:chgData name="Manimadhuri Edara" userId="1a143f68004b8c93" providerId="LiveId" clId="{177573F4-9822-4648-8365-AEC053A17B7E}" dt="2023-11-15T00:22:28.473" v="79" actId="14100"/>
        <pc:sldMkLst>
          <pc:docMk/>
          <pc:sldMk cId="2377427576" sldId="283"/>
        </pc:sldMkLst>
        <pc:picChg chg="mod">
          <ac:chgData name="Manimadhuri Edara" userId="1a143f68004b8c93" providerId="LiveId" clId="{177573F4-9822-4648-8365-AEC053A17B7E}" dt="2023-11-14T22:10:41.347" v="0" actId="1076"/>
          <ac:picMkLst>
            <pc:docMk/>
            <pc:sldMk cId="2377427576" sldId="283"/>
            <ac:picMk id="6" creationId="{DEB9EEE1-9C52-A2C4-FEBC-50AB312748C7}"/>
          </ac:picMkLst>
        </pc:picChg>
        <pc:picChg chg="mod">
          <ac:chgData name="Manimadhuri Edara" userId="1a143f68004b8c93" providerId="LiveId" clId="{177573F4-9822-4648-8365-AEC053A17B7E}" dt="2023-11-15T00:22:28.473" v="79" actId="14100"/>
          <ac:picMkLst>
            <pc:docMk/>
            <pc:sldMk cId="2377427576" sldId="283"/>
            <ac:picMk id="8194" creationId="{E2D9083D-25A5-EF83-03F0-533889575251}"/>
          </ac:picMkLst>
        </pc:picChg>
      </pc:sldChg>
      <pc:sldChg chg="del">
        <pc:chgData name="Manimadhuri Edara" userId="1a143f68004b8c93" providerId="LiveId" clId="{177573F4-9822-4648-8365-AEC053A17B7E}" dt="2023-11-14T23:49:03.015" v="62" actId="2696"/>
        <pc:sldMkLst>
          <pc:docMk/>
          <pc:sldMk cId="2093403263" sldId="284"/>
        </pc:sldMkLst>
      </pc:sldChg>
      <pc:sldChg chg="modSp mod">
        <pc:chgData name="Manimadhuri Edara" userId="1a143f68004b8c93" providerId="LiveId" clId="{177573F4-9822-4648-8365-AEC053A17B7E}" dt="2023-11-14T23:56:29.002" v="77" actId="1076"/>
        <pc:sldMkLst>
          <pc:docMk/>
          <pc:sldMk cId="2761191393" sldId="286"/>
        </pc:sldMkLst>
        <pc:graphicFrameChg chg="mod">
          <ac:chgData name="Manimadhuri Edara" userId="1a143f68004b8c93" providerId="LiveId" clId="{177573F4-9822-4648-8365-AEC053A17B7E}" dt="2023-11-14T23:56:29.002" v="77" actId="1076"/>
          <ac:graphicFrameMkLst>
            <pc:docMk/>
            <pc:sldMk cId="2761191393" sldId="286"/>
            <ac:graphicFrameMk id="12292" creationId="{AE15AF68-E45E-DEF8-46BC-001A98881892}"/>
          </ac:graphicFrameMkLst>
        </pc:graphicFrameChg>
        <pc:picChg chg="mod">
          <ac:chgData name="Manimadhuri Edara" userId="1a143f68004b8c93" providerId="LiveId" clId="{177573F4-9822-4648-8365-AEC053A17B7E}" dt="2023-11-14T23:55:57.036" v="73" actId="1076"/>
          <ac:picMkLst>
            <pc:docMk/>
            <pc:sldMk cId="2761191393" sldId="286"/>
            <ac:picMk id="12290" creationId="{C05DB121-AFA9-CA60-507D-E99B95980367}"/>
          </ac:picMkLst>
        </pc:picChg>
      </pc:sldChg>
      <pc:sldChg chg="modSp mod">
        <pc:chgData name="Manimadhuri Edara" userId="1a143f68004b8c93" providerId="LiveId" clId="{177573F4-9822-4648-8365-AEC053A17B7E}" dt="2023-11-14T23:49:35.171" v="64" actId="1076"/>
        <pc:sldMkLst>
          <pc:docMk/>
          <pc:sldMk cId="1439284016" sldId="287"/>
        </pc:sldMkLst>
        <pc:spChg chg="mod">
          <ac:chgData name="Manimadhuri Edara" userId="1a143f68004b8c93" providerId="LiveId" clId="{177573F4-9822-4648-8365-AEC053A17B7E}" dt="2023-11-14T23:49:26.502" v="63" actId="1076"/>
          <ac:spMkLst>
            <pc:docMk/>
            <pc:sldMk cId="1439284016" sldId="287"/>
            <ac:spMk id="2" creationId="{D2EB8AD3-20B7-13A9-67AE-17A474A4AFF2}"/>
          </ac:spMkLst>
        </pc:spChg>
        <pc:spChg chg="mod">
          <ac:chgData name="Manimadhuri Edara" userId="1a143f68004b8c93" providerId="LiveId" clId="{177573F4-9822-4648-8365-AEC053A17B7E}" dt="2023-11-14T23:49:35.171" v="64" actId="1076"/>
          <ac:spMkLst>
            <pc:docMk/>
            <pc:sldMk cId="1439284016" sldId="287"/>
            <ac:spMk id="4" creationId="{9291123F-E935-8566-A8C6-7852C83C110B}"/>
          </ac:spMkLst>
        </pc:spChg>
      </pc:sldChg>
      <pc:sldChg chg="addSp delSp modSp new mod">
        <pc:chgData name="Manimadhuri Edara" userId="1a143f68004b8c93" providerId="LiveId" clId="{177573F4-9822-4648-8365-AEC053A17B7E}" dt="2023-11-14T22:26:05.702" v="31" actId="1076"/>
        <pc:sldMkLst>
          <pc:docMk/>
          <pc:sldMk cId="1140661305" sldId="291"/>
        </pc:sldMkLst>
        <pc:spChg chg="del mod">
          <ac:chgData name="Manimadhuri Edara" userId="1a143f68004b8c93" providerId="LiveId" clId="{177573F4-9822-4648-8365-AEC053A17B7E}" dt="2023-11-14T22:23:28.627" v="9" actId="478"/>
          <ac:spMkLst>
            <pc:docMk/>
            <pc:sldMk cId="1140661305" sldId="291"/>
            <ac:spMk id="2" creationId="{0223E505-CC59-E9C6-00E2-C2A1249ACE8D}"/>
          </ac:spMkLst>
        </pc:spChg>
        <pc:spChg chg="add mod">
          <ac:chgData name="Manimadhuri Edara" userId="1a143f68004b8c93" providerId="LiveId" clId="{177573F4-9822-4648-8365-AEC053A17B7E}" dt="2023-11-14T22:26:05.702" v="31" actId="1076"/>
          <ac:spMkLst>
            <pc:docMk/>
            <pc:sldMk cId="1140661305" sldId="291"/>
            <ac:spMk id="6" creationId="{CD45DF7C-DA2C-9344-3C72-F2002432CEC0}"/>
          </ac:spMkLst>
        </pc:spChg>
        <pc:picChg chg="add mod">
          <ac:chgData name="Manimadhuri Edara" userId="1a143f68004b8c93" providerId="LiveId" clId="{177573F4-9822-4648-8365-AEC053A17B7E}" dt="2023-11-14T22:25:44.528" v="27" actId="1076"/>
          <ac:picMkLst>
            <pc:docMk/>
            <pc:sldMk cId="1140661305" sldId="291"/>
            <ac:picMk id="4" creationId="{C94B0EA3-F43A-CD88-72F6-22FBE2483F02}"/>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484E9-BEC8-4578-AB30-DCF7F05F743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DB5BC24-4E5C-49EE-859A-07ED17225C05}">
      <dgm:prSet/>
      <dgm:spPr/>
      <dgm:t>
        <a:bodyPr/>
        <a:lstStyle/>
        <a:p>
          <a:pPr>
            <a:lnSpc>
              <a:spcPct val="100000"/>
            </a:lnSpc>
          </a:pPr>
          <a:r>
            <a:rPr lang="en-US" b="0" i="0"/>
            <a:t>Normalization of text using NLTK Standard Library.</a:t>
          </a:r>
          <a:endParaRPr lang="en-US"/>
        </a:p>
      </dgm:t>
    </dgm:pt>
    <dgm:pt modelId="{8604F9D7-06FC-4785-9E71-39B73E2DD5E0}" type="parTrans" cxnId="{0583DCDC-D037-4205-B7D3-5FCF65A0E396}">
      <dgm:prSet/>
      <dgm:spPr/>
      <dgm:t>
        <a:bodyPr/>
        <a:lstStyle/>
        <a:p>
          <a:endParaRPr lang="en-US"/>
        </a:p>
      </dgm:t>
    </dgm:pt>
    <dgm:pt modelId="{8AD0AB5D-6F8E-41D3-99BB-62AB64018C11}" type="sibTrans" cxnId="{0583DCDC-D037-4205-B7D3-5FCF65A0E396}">
      <dgm:prSet/>
      <dgm:spPr/>
      <dgm:t>
        <a:bodyPr/>
        <a:lstStyle/>
        <a:p>
          <a:pPr>
            <a:lnSpc>
              <a:spcPct val="100000"/>
            </a:lnSpc>
          </a:pPr>
          <a:endParaRPr lang="en-US"/>
        </a:p>
      </dgm:t>
    </dgm:pt>
    <dgm:pt modelId="{4702AC2F-C058-4ABF-8A00-5AE8F5A21687}">
      <dgm:prSet/>
      <dgm:spPr/>
      <dgm:t>
        <a:bodyPr/>
        <a:lstStyle/>
        <a:p>
          <a:pPr>
            <a:lnSpc>
              <a:spcPct val="100000"/>
            </a:lnSpc>
          </a:pPr>
          <a:r>
            <a:rPr lang="en-US" b="0" i="0"/>
            <a:t>Defined a function preprocess_text to tokenize the text and remove stopwords.</a:t>
          </a:r>
          <a:endParaRPr lang="en-US"/>
        </a:p>
      </dgm:t>
    </dgm:pt>
    <dgm:pt modelId="{E3584066-ACEC-4CD9-8538-631720748A69}" type="parTrans" cxnId="{343301DA-CC1C-4285-BE1A-A9C17D7AD8B9}">
      <dgm:prSet/>
      <dgm:spPr/>
      <dgm:t>
        <a:bodyPr/>
        <a:lstStyle/>
        <a:p>
          <a:endParaRPr lang="en-US"/>
        </a:p>
      </dgm:t>
    </dgm:pt>
    <dgm:pt modelId="{22995627-6D9E-4692-9BFC-AD48261E11DF}" type="sibTrans" cxnId="{343301DA-CC1C-4285-BE1A-A9C17D7AD8B9}">
      <dgm:prSet/>
      <dgm:spPr/>
      <dgm:t>
        <a:bodyPr/>
        <a:lstStyle/>
        <a:p>
          <a:pPr>
            <a:lnSpc>
              <a:spcPct val="100000"/>
            </a:lnSpc>
          </a:pPr>
          <a:endParaRPr lang="en-US"/>
        </a:p>
      </dgm:t>
    </dgm:pt>
    <dgm:pt modelId="{9F2FFF42-5821-4E66-8124-628E880E3253}">
      <dgm:prSet/>
      <dgm:spPr/>
      <dgm:t>
        <a:bodyPr/>
        <a:lstStyle/>
        <a:p>
          <a:pPr>
            <a:lnSpc>
              <a:spcPct val="100000"/>
            </a:lnSpc>
          </a:pPr>
          <a:r>
            <a:rPr lang="en-IN" b="0" i="0" dirty="0"/>
            <a:t>Performed LDA topic </a:t>
          </a:r>
          <a:r>
            <a:rPr lang="en-IN" b="0" i="0" dirty="0" err="1"/>
            <a:t>modeling</a:t>
          </a:r>
          <a:r>
            <a:rPr lang="en-IN" b="0" i="0" dirty="0"/>
            <a:t> using </a:t>
          </a:r>
          <a:r>
            <a:rPr lang="en-IN" b="0" i="0" dirty="0" err="1"/>
            <a:t>Gensim's</a:t>
          </a:r>
          <a:r>
            <a:rPr lang="en-IN" b="0" i="0" dirty="0"/>
            <a:t> </a:t>
          </a:r>
          <a:r>
            <a:rPr lang="en-IN" b="0" i="0" dirty="0" err="1"/>
            <a:t>LdaModel</a:t>
          </a:r>
          <a:r>
            <a:rPr lang="en-IN" b="0" i="0" dirty="0"/>
            <a:t>.</a:t>
          </a:r>
          <a:endParaRPr lang="en-US" dirty="0"/>
        </a:p>
      </dgm:t>
    </dgm:pt>
    <dgm:pt modelId="{E7794092-0BF6-42B4-95DA-5B7D8BDAB0A2}" type="parTrans" cxnId="{71A1D718-661D-46E2-83E6-39B615F3D89A}">
      <dgm:prSet/>
      <dgm:spPr/>
      <dgm:t>
        <a:bodyPr/>
        <a:lstStyle/>
        <a:p>
          <a:endParaRPr lang="en-US"/>
        </a:p>
      </dgm:t>
    </dgm:pt>
    <dgm:pt modelId="{C2F1A301-BEA4-4786-BD91-38914BC58D66}" type="sibTrans" cxnId="{71A1D718-661D-46E2-83E6-39B615F3D89A}">
      <dgm:prSet/>
      <dgm:spPr/>
      <dgm:t>
        <a:bodyPr/>
        <a:lstStyle/>
        <a:p>
          <a:pPr>
            <a:lnSpc>
              <a:spcPct val="100000"/>
            </a:lnSpc>
          </a:pPr>
          <a:endParaRPr lang="en-US"/>
        </a:p>
      </dgm:t>
    </dgm:pt>
    <dgm:pt modelId="{E8FC9907-3558-4F86-85D1-08FFB0337A87}">
      <dgm:prSet/>
      <dgm:spPr/>
      <dgm:t>
        <a:bodyPr/>
        <a:lstStyle/>
        <a:p>
          <a:pPr>
            <a:lnSpc>
              <a:spcPct val="100000"/>
            </a:lnSpc>
          </a:pPr>
          <a:r>
            <a:rPr lang="en-IN" b="0" i="0" dirty="0"/>
            <a:t>Performed topic </a:t>
          </a:r>
          <a:r>
            <a:rPr lang="en-IN" b="0" i="0" dirty="0" err="1"/>
            <a:t>modeling</a:t>
          </a:r>
          <a:r>
            <a:rPr lang="en-IN" b="0" i="0" dirty="0"/>
            <a:t> </a:t>
          </a:r>
          <a:r>
            <a:rPr lang="en-IN" dirty="0"/>
            <a:t>using </a:t>
          </a:r>
          <a:r>
            <a:rPr lang="en-IN" dirty="0" err="1"/>
            <a:t>BERTopic</a:t>
          </a:r>
          <a:r>
            <a:rPr lang="en-IN" dirty="0"/>
            <a:t>. </a:t>
          </a:r>
          <a:endParaRPr lang="en-US" dirty="0"/>
        </a:p>
      </dgm:t>
    </dgm:pt>
    <dgm:pt modelId="{46E030DF-3929-4A0E-9656-7D81F54E2B4C}" type="parTrans" cxnId="{3A55ACF9-9090-4CC2-83A9-8EB6F015F5B7}">
      <dgm:prSet/>
      <dgm:spPr/>
      <dgm:t>
        <a:bodyPr/>
        <a:lstStyle/>
        <a:p>
          <a:endParaRPr lang="en-US"/>
        </a:p>
      </dgm:t>
    </dgm:pt>
    <dgm:pt modelId="{A623705D-E591-405C-A0FB-DAB81054692D}" type="sibTrans" cxnId="{3A55ACF9-9090-4CC2-83A9-8EB6F015F5B7}">
      <dgm:prSet/>
      <dgm:spPr/>
      <dgm:t>
        <a:bodyPr/>
        <a:lstStyle/>
        <a:p>
          <a:endParaRPr lang="en-US"/>
        </a:p>
      </dgm:t>
    </dgm:pt>
    <dgm:pt modelId="{D0960ABE-62B7-47A8-B79E-0EDEF787EEA9}" type="pres">
      <dgm:prSet presAssocID="{794484E9-BEC8-4578-AB30-DCF7F05F743F}" presName="root" presStyleCnt="0">
        <dgm:presLayoutVars>
          <dgm:dir/>
          <dgm:resizeHandles val="exact"/>
        </dgm:presLayoutVars>
      </dgm:prSet>
      <dgm:spPr/>
    </dgm:pt>
    <dgm:pt modelId="{5EE93B47-4B6A-4279-9E02-84F8190EFB81}" type="pres">
      <dgm:prSet presAssocID="{794484E9-BEC8-4578-AB30-DCF7F05F743F}" presName="container" presStyleCnt="0">
        <dgm:presLayoutVars>
          <dgm:dir/>
          <dgm:resizeHandles val="exact"/>
        </dgm:presLayoutVars>
      </dgm:prSet>
      <dgm:spPr/>
    </dgm:pt>
    <dgm:pt modelId="{7C1B447B-5AC6-457F-9474-74073CE086F5}" type="pres">
      <dgm:prSet presAssocID="{4DB5BC24-4E5C-49EE-859A-07ED17225C05}" presName="compNode" presStyleCnt="0"/>
      <dgm:spPr/>
    </dgm:pt>
    <dgm:pt modelId="{9CD38805-C932-42F5-A57C-85AA554D0276}" type="pres">
      <dgm:prSet presAssocID="{4DB5BC24-4E5C-49EE-859A-07ED17225C05}" presName="iconBgRect" presStyleLbl="bgShp" presStyleIdx="0" presStyleCnt="4"/>
      <dgm:spPr/>
    </dgm:pt>
    <dgm:pt modelId="{816B245C-FE06-42CB-8AB8-2EEC7B0BAEB2}" type="pres">
      <dgm:prSet presAssocID="{4DB5BC24-4E5C-49EE-859A-07ED17225C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E84C8062-A4E7-4B66-BAEE-F23DC19E72B9}" type="pres">
      <dgm:prSet presAssocID="{4DB5BC24-4E5C-49EE-859A-07ED17225C05}" presName="spaceRect" presStyleCnt="0"/>
      <dgm:spPr/>
    </dgm:pt>
    <dgm:pt modelId="{E1F46FD4-24F7-4DFF-9D1B-CB41B647ECB3}" type="pres">
      <dgm:prSet presAssocID="{4DB5BC24-4E5C-49EE-859A-07ED17225C05}" presName="textRect" presStyleLbl="revTx" presStyleIdx="0" presStyleCnt="4">
        <dgm:presLayoutVars>
          <dgm:chMax val="1"/>
          <dgm:chPref val="1"/>
        </dgm:presLayoutVars>
      </dgm:prSet>
      <dgm:spPr/>
    </dgm:pt>
    <dgm:pt modelId="{502534CF-0332-497F-8960-11297D722BF3}" type="pres">
      <dgm:prSet presAssocID="{8AD0AB5D-6F8E-41D3-99BB-62AB64018C11}" presName="sibTrans" presStyleLbl="sibTrans2D1" presStyleIdx="0" presStyleCnt="0"/>
      <dgm:spPr/>
    </dgm:pt>
    <dgm:pt modelId="{5948BEBE-6499-47F9-ADF6-3C642B4A06C1}" type="pres">
      <dgm:prSet presAssocID="{4702AC2F-C058-4ABF-8A00-5AE8F5A21687}" presName="compNode" presStyleCnt="0"/>
      <dgm:spPr/>
    </dgm:pt>
    <dgm:pt modelId="{CCA264D0-CD8E-4D60-ADB1-135DF6D3EE4A}" type="pres">
      <dgm:prSet presAssocID="{4702AC2F-C058-4ABF-8A00-5AE8F5A21687}" presName="iconBgRect" presStyleLbl="bgShp" presStyleIdx="1" presStyleCnt="4"/>
      <dgm:spPr/>
    </dgm:pt>
    <dgm:pt modelId="{15481D90-77C0-40EA-9C20-984D5AF2F9DC}" type="pres">
      <dgm:prSet presAssocID="{4702AC2F-C058-4ABF-8A00-5AE8F5A2168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A7362059-B8CA-4107-957D-428081ACAFC5}" type="pres">
      <dgm:prSet presAssocID="{4702AC2F-C058-4ABF-8A00-5AE8F5A21687}" presName="spaceRect" presStyleCnt="0"/>
      <dgm:spPr/>
    </dgm:pt>
    <dgm:pt modelId="{6C9B6793-0C9A-43C2-A81A-B7858C762A21}" type="pres">
      <dgm:prSet presAssocID="{4702AC2F-C058-4ABF-8A00-5AE8F5A21687}" presName="textRect" presStyleLbl="revTx" presStyleIdx="1" presStyleCnt="4">
        <dgm:presLayoutVars>
          <dgm:chMax val="1"/>
          <dgm:chPref val="1"/>
        </dgm:presLayoutVars>
      </dgm:prSet>
      <dgm:spPr/>
    </dgm:pt>
    <dgm:pt modelId="{D8CBE6C7-5744-4895-BEB0-A4C57A408166}" type="pres">
      <dgm:prSet presAssocID="{22995627-6D9E-4692-9BFC-AD48261E11DF}" presName="sibTrans" presStyleLbl="sibTrans2D1" presStyleIdx="0" presStyleCnt="0"/>
      <dgm:spPr/>
    </dgm:pt>
    <dgm:pt modelId="{54DE430F-97DB-4920-9E9E-88C5A35E5781}" type="pres">
      <dgm:prSet presAssocID="{9F2FFF42-5821-4E66-8124-628E880E3253}" presName="compNode" presStyleCnt="0"/>
      <dgm:spPr/>
    </dgm:pt>
    <dgm:pt modelId="{589F263B-37D6-4406-A55F-E10BE4A50B72}" type="pres">
      <dgm:prSet presAssocID="{9F2FFF42-5821-4E66-8124-628E880E3253}" presName="iconBgRect" presStyleLbl="bgShp" presStyleIdx="2" presStyleCnt="4"/>
      <dgm:spPr/>
    </dgm:pt>
    <dgm:pt modelId="{830A2CCC-52FB-44E0-8312-C8E63DA984AC}" type="pres">
      <dgm:prSet presAssocID="{9F2FFF42-5821-4E66-8124-628E880E325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E846CC93-21BE-4AF9-AD97-4BF9C78E6DAD}" type="pres">
      <dgm:prSet presAssocID="{9F2FFF42-5821-4E66-8124-628E880E3253}" presName="spaceRect" presStyleCnt="0"/>
      <dgm:spPr/>
    </dgm:pt>
    <dgm:pt modelId="{FC381389-90B7-419E-95E1-66AF4DB2D03B}" type="pres">
      <dgm:prSet presAssocID="{9F2FFF42-5821-4E66-8124-628E880E3253}" presName="textRect" presStyleLbl="revTx" presStyleIdx="2" presStyleCnt="4">
        <dgm:presLayoutVars>
          <dgm:chMax val="1"/>
          <dgm:chPref val="1"/>
        </dgm:presLayoutVars>
      </dgm:prSet>
      <dgm:spPr/>
    </dgm:pt>
    <dgm:pt modelId="{9F6ADD9A-AB5E-4D24-9C84-4F0BF7F72247}" type="pres">
      <dgm:prSet presAssocID="{C2F1A301-BEA4-4786-BD91-38914BC58D66}" presName="sibTrans" presStyleLbl="sibTrans2D1" presStyleIdx="0" presStyleCnt="0"/>
      <dgm:spPr/>
    </dgm:pt>
    <dgm:pt modelId="{049D7BEA-7A84-4D81-9BEE-8716C6EC5B5C}" type="pres">
      <dgm:prSet presAssocID="{E8FC9907-3558-4F86-85D1-08FFB0337A87}" presName="compNode" presStyleCnt="0"/>
      <dgm:spPr/>
    </dgm:pt>
    <dgm:pt modelId="{6A15CF4F-BF8F-4115-9B1B-1AE88EB9E5E2}" type="pres">
      <dgm:prSet presAssocID="{E8FC9907-3558-4F86-85D1-08FFB0337A87}" presName="iconBgRect" presStyleLbl="bgShp" presStyleIdx="3" presStyleCnt="4"/>
      <dgm:spPr/>
    </dgm:pt>
    <dgm:pt modelId="{2DB5C6D6-BC7C-4E11-9793-A5B13C5FFC7C}" type="pres">
      <dgm:prSet presAssocID="{E8FC9907-3558-4F86-85D1-08FFB0337A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857EC429-8BAF-4A2C-9C4A-C2520F666049}" type="pres">
      <dgm:prSet presAssocID="{E8FC9907-3558-4F86-85D1-08FFB0337A87}" presName="spaceRect" presStyleCnt="0"/>
      <dgm:spPr/>
    </dgm:pt>
    <dgm:pt modelId="{DE4A7888-5F5F-47CB-A22A-FF1BABF5E692}" type="pres">
      <dgm:prSet presAssocID="{E8FC9907-3558-4F86-85D1-08FFB0337A87}" presName="textRect" presStyleLbl="revTx" presStyleIdx="3" presStyleCnt="4">
        <dgm:presLayoutVars>
          <dgm:chMax val="1"/>
          <dgm:chPref val="1"/>
        </dgm:presLayoutVars>
      </dgm:prSet>
      <dgm:spPr/>
    </dgm:pt>
  </dgm:ptLst>
  <dgm:cxnLst>
    <dgm:cxn modelId="{71A1D718-661D-46E2-83E6-39B615F3D89A}" srcId="{794484E9-BEC8-4578-AB30-DCF7F05F743F}" destId="{9F2FFF42-5821-4E66-8124-628E880E3253}" srcOrd="2" destOrd="0" parTransId="{E7794092-0BF6-42B4-95DA-5B7D8BDAB0A2}" sibTransId="{C2F1A301-BEA4-4786-BD91-38914BC58D66}"/>
    <dgm:cxn modelId="{1E88A619-9144-43F1-B35F-00921862A1A1}" type="presOf" srcId="{9F2FFF42-5821-4E66-8124-628E880E3253}" destId="{FC381389-90B7-419E-95E1-66AF4DB2D03B}" srcOrd="0" destOrd="0" presId="urn:microsoft.com/office/officeart/2018/2/layout/IconCircleList"/>
    <dgm:cxn modelId="{31CCCB32-A97B-4C0A-A5AB-0DE93F56CC69}" type="presOf" srcId="{C2F1A301-BEA4-4786-BD91-38914BC58D66}" destId="{9F6ADD9A-AB5E-4D24-9C84-4F0BF7F72247}" srcOrd="0" destOrd="0" presId="urn:microsoft.com/office/officeart/2018/2/layout/IconCircleList"/>
    <dgm:cxn modelId="{1509DD36-0292-4F89-B7A2-0FBF9F67C8D3}" type="presOf" srcId="{22995627-6D9E-4692-9BFC-AD48261E11DF}" destId="{D8CBE6C7-5744-4895-BEB0-A4C57A408166}" srcOrd="0" destOrd="0" presId="urn:microsoft.com/office/officeart/2018/2/layout/IconCircleList"/>
    <dgm:cxn modelId="{7CBE6D5C-9B87-402A-B09E-181EE379C823}" type="presOf" srcId="{8AD0AB5D-6F8E-41D3-99BB-62AB64018C11}" destId="{502534CF-0332-497F-8960-11297D722BF3}" srcOrd="0" destOrd="0" presId="urn:microsoft.com/office/officeart/2018/2/layout/IconCircleList"/>
    <dgm:cxn modelId="{3CACB453-29D7-4E31-9D21-E69A91A0CD30}" type="presOf" srcId="{4702AC2F-C058-4ABF-8A00-5AE8F5A21687}" destId="{6C9B6793-0C9A-43C2-A81A-B7858C762A21}" srcOrd="0" destOrd="0" presId="urn:microsoft.com/office/officeart/2018/2/layout/IconCircleList"/>
    <dgm:cxn modelId="{7CD4F698-DD3E-4C47-B8BE-51E44DB1CB94}" type="presOf" srcId="{794484E9-BEC8-4578-AB30-DCF7F05F743F}" destId="{D0960ABE-62B7-47A8-B79E-0EDEF787EEA9}" srcOrd="0" destOrd="0" presId="urn:microsoft.com/office/officeart/2018/2/layout/IconCircleList"/>
    <dgm:cxn modelId="{7E94C5A5-3903-41C8-84FD-D9CB03737D1A}" type="presOf" srcId="{E8FC9907-3558-4F86-85D1-08FFB0337A87}" destId="{DE4A7888-5F5F-47CB-A22A-FF1BABF5E692}" srcOrd="0" destOrd="0" presId="urn:microsoft.com/office/officeart/2018/2/layout/IconCircleList"/>
    <dgm:cxn modelId="{343301DA-CC1C-4285-BE1A-A9C17D7AD8B9}" srcId="{794484E9-BEC8-4578-AB30-DCF7F05F743F}" destId="{4702AC2F-C058-4ABF-8A00-5AE8F5A21687}" srcOrd="1" destOrd="0" parTransId="{E3584066-ACEC-4CD9-8538-631720748A69}" sibTransId="{22995627-6D9E-4692-9BFC-AD48261E11DF}"/>
    <dgm:cxn modelId="{0583DCDC-D037-4205-B7D3-5FCF65A0E396}" srcId="{794484E9-BEC8-4578-AB30-DCF7F05F743F}" destId="{4DB5BC24-4E5C-49EE-859A-07ED17225C05}" srcOrd="0" destOrd="0" parTransId="{8604F9D7-06FC-4785-9E71-39B73E2DD5E0}" sibTransId="{8AD0AB5D-6F8E-41D3-99BB-62AB64018C11}"/>
    <dgm:cxn modelId="{3A55ACF9-9090-4CC2-83A9-8EB6F015F5B7}" srcId="{794484E9-BEC8-4578-AB30-DCF7F05F743F}" destId="{E8FC9907-3558-4F86-85D1-08FFB0337A87}" srcOrd="3" destOrd="0" parTransId="{46E030DF-3929-4A0E-9656-7D81F54E2B4C}" sibTransId="{A623705D-E591-405C-A0FB-DAB81054692D}"/>
    <dgm:cxn modelId="{627CB8FE-87EF-482E-A1F3-CECA161D1807}" type="presOf" srcId="{4DB5BC24-4E5C-49EE-859A-07ED17225C05}" destId="{E1F46FD4-24F7-4DFF-9D1B-CB41B647ECB3}" srcOrd="0" destOrd="0" presId="urn:microsoft.com/office/officeart/2018/2/layout/IconCircleList"/>
    <dgm:cxn modelId="{00061275-490D-40CF-B236-75EE14171148}" type="presParOf" srcId="{D0960ABE-62B7-47A8-B79E-0EDEF787EEA9}" destId="{5EE93B47-4B6A-4279-9E02-84F8190EFB81}" srcOrd="0" destOrd="0" presId="urn:microsoft.com/office/officeart/2018/2/layout/IconCircleList"/>
    <dgm:cxn modelId="{BB3F92CE-3894-41F5-B99D-21A932F78351}" type="presParOf" srcId="{5EE93B47-4B6A-4279-9E02-84F8190EFB81}" destId="{7C1B447B-5AC6-457F-9474-74073CE086F5}" srcOrd="0" destOrd="0" presId="urn:microsoft.com/office/officeart/2018/2/layout/IconCircleList"/>
    <dgm:cxn modelId="{92589B02-F866-4316-895C-A341F2926503}" type="presParOf" srcId="{7C1B447B-5AC6-457F-9474-74073CE086F5}" destId="{9CD38805-C932-42F5-A57C-85AA554D0276}" srcOrd="0" destOrd="0" presId="urn:microsoft.com/office/officeart/2018/2/layout/IconCircleList"/>
    <dgm:cxn modelId="{8AF374AF-634A-41E5-BBFD-8F798FA73F85}" type="presParOf" srcId="{7C1B447B-5AC6-457F-9474-74073CE086F5}" destId="{816B245C-FE06-42CB-8AB8-2EEC7B0BAEB2}" srcOrd="1" destOrd="0" presId="urn:microsoft.com/office/officeart/2018/2/layout/IconCircleList"/>
    <dgm:cxn modelId="{13994E5A-8CFD-4F9D-8CE0-7F777DCB5FE2}" type="presParOf" srcId="{7C1B447B-5AC6-457F-9474-74073CE086F5}" destId="{E84C8062-A4E7-4B66-BAEE-F23DC19E72B9}" srcOrd="2" destOrd="0" presId="urn:microsoft.com/office/officeart/2018/2/layout/IconCircleList"/>
    <dgm:cxn modelId="{DD7B8CE4-0DC7-4703-8D68-687FCED3CEED}" type="presParOf" srcId="{7C1B447B-5AC6-457F-9474-74073CE086F5}" destId="{E1F46FD4-24F7-4DFF-9D1B-CB41B647ECB3}" srcOrd="3" destOrd="0" presId="urn:microsoft.com/office/officeart/2018/2/layout/IconCircleList"/>
    <dgm:cxn modelId="{EAC04A7D-F0BE-432D-A216-6FB85D6E8E81}" type="presParOf" srcId="{5EE93B47-4B6A-4279-9E02-84F8190EFB81}" destId="{502534CF-0332-497F-8960-11297D722BF3}" srcOrd="1" destOrd="0" presId="urn:microsoft.com/office/officeart/2018/2/layout/IconCircleList"/>
    <dgm:cxn modelId="{8CC2127B-7035-4AC4-B885-83FE6DE95555}" type="presParOf" srcId="{5EE93B47-4B6A-4279-9E02-84F8190EFB81}" destId="{5948BEBE-6499-47F9-ADF6-3C642B4A06C1}" srcOrd="2" destOrd="0" presId="urn:microsoft.com/office/officeart/2018/2/layout/IconCircleList"/>
    <dgm:cxn modelId="{F73D97B7-FD67-4C2C-883C-3000F4030039}" type="presParOf" srcId="{5948BEBE-6499-47F9-ADF6-3C642B4A06C1}" destId="{CCA264D0-CD8E-4D60-ADB1-135DF6D3EE4A}" srcOrd="0" destOrd="0" presId="urn:microsoft.com/office/officeart/2018/2/layout/IconCircleList"/>
    <dgm:cxn modelId="{8BBFEC5F-0FF3-4385-9D81-442C6626FF1F}" type="presParOf" srcId="{5948BEBE-6499-47F9-ADF6-3C642B4A06C1}" destId="{15481D90-77C0-40EA-9C20-984D5AF2F9DC}" srcOrd="1" destOrd="0" presId="urn:microsoft.com/office/officeart/2018/2/layout/IconCircleList"/>
    <dgm:cxn modelId="{EE91ECB4-79FD-40B0-BD51-6C4E1666E8C9}" type="presParOf" srcId="{5948BEBE-6499-47F9-ADF6-3C642B4A06C1}" destId="{A7362059-B8CA-4107-957D-428081ACAFC5}" srcOrd="2" destOrd="0" presId="urn:microsoft.com/office/officeart/2018/2/layout/IconCircleList"/>
    <dgm:cxn modelId="{EFFACB70-9876-4BBD-9A75-C595F37EB126}" type="presParOf" srcId="{5948BEBE-6499-47F9-ADF6-3C642B4A06C1}" destId="{6C9B6793-0C9A-43C2-A81A-B7858C762A21}" srcOrd="3" destOrd="0" presId="urn:microsoft.com/office/officeart/2018/2/layout/IconCircleList"/>
    <dgm:cxn modelId="{4B6232E9-3BD0-4F33-8656-396FC02FABD5}" type="presParOf" srcId="{5EE93B47-4B6A-4279-9E02-84F8190EFB81}" destId="{D8CBE6C7-5744-4895-BEB0-A4C57A408166}" srcOrd="3" destOrd="0" presId="urn:microsoft.com/office/officeart/2018/2/layout/IconCircleList"/>
    <dgm:cxn modelId="{F65CD8DE-67D3-4506-894E-F7C0CA640BFC}" type="presParOf" srcId="{5EE93B47-4B6A-4279-9E02-84F8190EFB81}" destId="{54DE430F-97DB-4920-9E9E-88C5A35E5781}" srcOrd="4" destOrd="0" presId="urn:microsoft.com/office/officeart/2018/2/layout/IconCircleList"/>
    <dgm:cxn modelId="{4EDF30B6-FD36-4C27-A4AE-0F81D686F113}" type="presParOf" srcId="{54DE430F-97DB-4920-9E9E-88C5A35E5781}" destId="{589F263B-37D6-4406-A55F-E10BE4A50B72}" srcOrd="0" destOrd="0" presId="urn:microsoft.com/office/officeart/2018/2/layout/IconCircleList"/>
    <dgm:cxn modelId="{21482FC2-27A1-4DDF-A09F-18F9D0C4FDFD}" type="presParOf" srcId="{54DE430F-97DB-4920-9E9E-88C5A35E5781}" destId="{830A2CCC-52FB-44E0-8312-C8E63DA984AC}" srcOrd="1" destOrd="0" presId="urn:microsoft.com/office/officeart/2018/2/layout/IconCircleList"/>
    <dgm:cxn modelId="{D91E943D-7F27-4082-AC34-936340514F0B}" type="presParOf" srcId="{54DE430F-97DB-4920-9E9E-88C5A35E5781}" destId="{E846CC93-21BE-4AF9-AD97-4BF9C78E6DAD}" srcOrd="2" destOrd="0" presId="urn:microsoft.com/office/officeart/2018/2/layout/IconCircleList"/>
    <dgm:cxn modelId="{AC57D8B3-AAD6-48DA-92B5-E4C0A69097E3}" type="presParOf" srcId="{54DE430F-97DB-4920-9E9E-88C5A35E5781}" destId="{FC381389-90B7-419E-95E1-66AF4DB2D03B}" srcOrd="3" destOrd="0" presId="urn:microsoft.com/office/officeart/2018/2/layout/IconCircleList"/>
    <dgm:cxn modelId="{91EC917E-1E1B-47A8-A877-3F6EB4FF2E75}" type="presParOf" srcId="{5EE93B47-4B6A-4279-9E02-84F8190EFB81}" destId="{9F6ADD9A-AB5E-4D24-9C84-4F0BF7F72247}" srcOrd="5" destOrd="0" presId="urn:microsoft.com/office/officeart/2018/2/layout/IconCircleList"/>
    <dgm:cxn modelId="{54FFDBCA-F216-4BB9-AB44-AE8F90A1287E}" type="presParOf" srcId="{5EE93B47-4B6A-4279-9E02-84F8190EFB81}" destId="{049D7BEA-7A84-4D81-9BEE-8716C6EC5B5C}" srcOrd="6" destOrd="0" presId="urn:microsoft.com/office/officeart/2018/2/layout/IconCircleList"/>
    <dgm:cxn modelId="{4C97A5D5-B28A-45C0-A510-DB3F914AE5C7}" type="presParOf" srcId="{049D7BEA-7A84-4D81-9BEE-8716C6EC5B5C}" destId="{6A15CF4F-BF8F-4115-9B1B-1AE88EB9E5E2}" srcOrd="0" destOrd="0" presId="urn:microsoft.com/office/officeart/2018/2/layout/IconCircleList"/>
    <dgm:cxn modelId="{0CC1A6BA-126C-49EE-9D72-350E7C86D5A7}" type="presParOf" srcId="{049D7BEA-7A84-4D81-9BEE-8716C6EC5B5C}" destId="{2DB5C6D6-BC7C-4E11-9793-A5B13C5FFC7C}" srcOrd="1" destOrd="0" presId="urn:microsoft.com/office/officeart/2018/2/layout/IconCircleList"/>
    <dgm:cxn modelId="{7A379405-C373-462C-B2D9-95D06A06FCEC}" type="presParOf" srcId="{049D7BEA-7A84-4D81-9BEE-8716C6EC5B5C}" destId="{857EC429-8BAF-4A2C-9C4A-C2520F666049}" srcOrd="2" destOrd="0" presId="urn:microsoft.com/office/officeart/2018/2/layout/IconCircleList"/>
    <dgm:cxn modelId="{D8B65CB0-6D0C-415D-BA2C-2BA378DD6B79}" type="presParOf" srcId="{049D7BEA-7A84-4D81-9BEE-8716C6EC5B5C}" destId="{DE4A7888-5F5F-47CB-A22A-FF1BABF5E692}"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5BED0C-584A-4ED2-8582-1D000799506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814783B-F966-4521-BD2B-BC1D7B1E9074}">
      <dgm:prSet/>
      <dgm:spPr/>
      <dgm:t>
        <a:bodyPr/>
        <a:lstStyle/>
        <a:p>
          <a:r>
            <a:rPr lang="en-US" b="0" i="0" dirty="0"/>
            <a:t>The plot shows that the sentiment score of grocery reviews has been increasing over time. This suggests that customers are becoming more satisfied with grocery shopping overall.</a:t>
          </a:r>
          <a:endParaRPr lang="en-US" dirty="0"/>
        </a:p>
      </dgm:t>
    </dgm:pt>
    <dgm:pt modelId="{2AD5182F-44E7-43FA-A834-D3A0820009CE}" type="parTrans" cxnId="{DAF5A834-F2D2-4818-AE66-F803042698E2}">
      <dgm:prSet/>
      <dgm:spPr/>
      <dgm:t>
        <a:bodyPr/>
        <a:lstStyle/>
        <a:p>
          <a:endParaRPr lang="en-US"/>
        </a:p>
      </dgm:t>
    </dgm:pt>
    <dgm:pt modelId="{D0E368A5-8A1F-4DAD-AD72-256F178F2D02}" type="sibTrans" cxnId="{DAF5A834-F2D2-4818-AE66-F803042698E2}">
      <dgm:prSet/>
      <dgm:spPr/>
      <dgm:t>
        <a:bodyPr/>
        <a:lstStyle/>
        <a:p>
          <a:endParaRPr lang="en-US"/>
        </a:p>
      </dgm:t>
    </dgm:pt>
    <dgm:pt modelId="{CA0F229D-AAD4-40AC-BE43-5EBB5CE9F417}">
      <dgm:prSet/>
      <dgm:spPr/>
      <dgm:t>
        <a:bodyPr/>
        <a:lstStyle/>
        <a:p>
          <a:r>
            <a:rPr lang="en-US" b="0" i="0" dirty="0"/>
            <a:t>Overall, the plot of the Grocery Review sentiment variation over time suggests that customers are becoming more satisfied with grocery shopping overall. This is likely due to several factors, including the rising quality of grocery products, greater convenience, and increased competition.</a:t>
          </a:r>
          <a:endParaRPr lang="en-US" dirty="0"/>
        </a:p>
      </dgm:t>
    </dgm:pt>
    <dgm:pt modelId="{DBAC5E8C-49BE-4DEB-B300-362136F87EED}" type="parTrans" cxnId="{9E726F8E-62C3-4CA1-886D-950FEC13E792}">
      <dgm:prSet/>
      <dgm:spPr/>
      <dgm:t>
        <a:bodyPr/>
        <a:lstStyle/>
        <a:p>
          <a:endParaRPr lang="en-US"/>
        </a:p>
      </dgm:t>
    </dgm:pt>
    <dgm:pt modelId="{38459783-F7D3-4AB5-99D2-8312D24000B0}" type="sibTrans" cxnId="{9E726F8E-62C3-4CA1-886D-950FEC13E792}">
      <dgm:prSet/>
      <dgm:spPr/>
      <dgm:t>
        <a:bodyPr/>
        <a:lstStyle/>
        <a:p>
          <a:endParaRPr lang="en-US"/>
        </a:p>
      </dgm:t>
    </dgm:pt>
    <dgm:pt modelId="{6CA02F12-DE92-403A-ABAE-67E74D0670E0}" type="pres">
      <dgm:prSet presAssocID="{275BED0C-584A-4ED2-8582-1D0007995069}" presName="hierChild1" presStyleCnt="0">
        <dgm:presLayoutVars>
          <dgm:chPref val="1"/>
          <dgm:dir/>
          <dgm:animOne val="branch"/>
          <dgm:animLvl val="lvl"/>
          <dgm:resizeHandles/>
        </dgm:presLayoutVars>
      </dgm:prSet>
      <dgm:spPr/>
    </dgm:pt>
    <dgm:pt modelId="{4A95EF61-3C6A-4A6F-8EBB-7EA083C330A4}" type="pres">
      <dgm:prSet presAssocID="{C814783B-F966-4521-BD2B-BC1D7B1E9074}" presName="hierRoot1" presStyleCnt="0"/>
      <dgm:spPr/>
    </dgm:pt>
    <dgm:pt modelId="{1A15D270-D0D6-4ECB-9C4E-2A547223EE6B}" type="pres">
      <dgm:prSet presAssocID="{C814783B-F966-4521-BD2B-BC1D7B1E9074}" presName="composite" presStyleCnt="0"/>
      <dgm:spPr/>
    </dgm:pt>
    <dgm:pt modelId="{D128F6F1-BA8B-4AEC-893E-11DB391E12B7}" type="pres">
      <dgm:prSet presAssocID="{C814783B-F966-4521-BD2B-BC1D7B1E9074}" presName="background" presStyleLbl="node0" presStyleIdx="0" presStyleCnt="2"/>
      <dgm:spPr/>
    </dgm:pt>
    <dgm:pt modelId="{068821DA-32DC-4610-8AE1-C51968EE8D90}" type="pres">
      <dgm:prSet presAssocID="{C814783B-F966-4521-BD2B-BC1D7B1E9074}" presName="text" presStyleLbl="fgAcc0" presStyleIdx="0" presStyleCnt="2">
        <dgm:presLayoutVars>
          <dgm:chPref val="3"/>
        </dgm:presLayoutVars>
      </dgm:prSet>
      <dgm:spPr/>
    </dgm:pt>
    <dgm:pt modelId="{0858E76B-5704-4CC8-A49A-2944A806D801}" type="pres">
      <dgm:prSet presAssocID="{C814783B-F966-4521-BD2B-BC1D7B1E9074}" presName="hierChild2" presStyleCnt="0"/>
      <dgm:spPr/>
    </dgm:pt>
    <dgm:pt modelId="{C8D1A3B4-FEBF-4434-9842-421EE961AF41}" type="pres">
      <dgm:prSet presAssocID="{CA0F229D-AAD4-40AC-BE43-5EBB5CE9F417}" presName="hierRoot1" presStyleCnt="0"/>
      <dgm:spPr/>
    </dgm:pt>
    <dgm:pt modelId="{D9B80FAB-5221-4767-97EA-311AEF90B164}" type="pres">
      <dgm:prSet presAssocID="{CA0F229D-AAD4-40AC-BE43-5EBB5CE9F417}" presName="composite" presStyleCnt="0"/>
      <dgm:spPr/>
    </dgm:pt>
    <dgm:pt modelId="{2DEA9980-362E-4B86-B6EF-86303F028AC4}" type="pres">
      <dgm:prSet presAssocID="{CA0F229D-AAD4-40AC-BE43-5EBB5CE9F417}" presName="background" presStyleLbl="node0" presStyleIdx="1" presStyleCnt="2"/>
      <dgm:spPr/>
    </dgm:pt>
    <dgm:pt modelId="{EAE28320-A551-48C4-92E9-C11944ECF203}" type="pres">
      <dgm:prSet presAssocID="{CA0F229D-AAD4-40AC-BE43-5EBB5CE9F417}" presName="text" presStyleLbl="fgAcc0" presStyleIdx="1" presStyleCnt="2" custLinFactNeighborX="1294" custLinFactNeighborY="11523">
        <dgm:presLayoutVars>
          <dgm:chPref val="3"/>
        </dgm:presLayoutVars>
      </dgm:prSet>
      <dgm:spPr/>
    </dgm:pt>
    <dgm:pt modelId="{CB995392-01B6-4273-8F3E-B4FEA3F637F5}" type="pres">
      <dgm:prSet presAssocID="{CA0F229D-AAD4-40AC-BE43-5EBB5CE9F417}" presName="hierChild2" presStyleCnt="0"/>
      <dgm:spPr/>
    </dgm:pt>
  </dgm:ptLst>
  <dgm:cxnLst>
    <dgm:cxn modelId="{AD038530-882A-4949-BF5A-2B57755AD821}" type="presOf" srcId="{275BED0C-584A-4ED2-8582-1D0007995069}" destId="{6CA02F12-DE92-403A-ABAE-67E74D0670E0}" srcOrd="0" destOrd="0" presId="urn:microsoft.com/office/officeart/2005/8/layout/hierarchy1"/>
    <dgm:cxn modelId="{DAF5A834-F2D2-4818-AE66-F803042698E2}" srcId="{275BED0C-584A-4ED2-8582-1D0007995069}" destId="{C814783B-F966-4521-BD2B-BC1D7B1E9074}" srcOrd="0" destOrd="0" parTransId="{2AD5182F-44E7-43FA-A834-D3A0820009CE}" sibTransId="{D0E368A5-8A1F-4DAD-AD72-256F178F2D02}"/>
    <dgm:cxn modelId="{E48D1054-9998-4083-8901-4DDB6D2E8C68}" type="presOf" srcId="{CA0F229D-AAD4-40AC-BE43-5EBB5CE9F417}" destId="{EAE28320-A551-48C4-92E9-C11944ECF203}" srcOrd="0" destOrd="0" presId="urn:microsoft.com/office/officeart/2005/8/layout/hierarchy1"/>
    <dgm:cxn modelId="{CDC73583-73C0-4ACA-A977-A45E422D08F9}" type="presOf" srcId="{C814783B-F966-4521-BD2B-BC1D7B1E9074}" destId="{068821DA-32DC-4610-8AE1-C51968EE8D90}" srcOrd="0" destOrd="0" presId="urn:microsoft.com/office/officeart/2005/8/layout/hierarchy1"/>
    <dgm:cxn modelId="{9E726F8E-62C3-4CA1-886D-950FEC13E792}" srcId="{275BED0C-584A-4ED2-8582-1D0007995069}" destId="{CA0F229D-AAD4-40AC-BE43-5EBB5CE9F417}" srcOrd="1" destOrd="0" parTransId="{DBAC5E8C-49BE-4DEB-B300-362136F87EED}" sibTransId="{38459783-F7D3-4AB5-99D2-8312D24000B0}"/>
    <dgm:cxn modelId="{C033FC53-7E48-46F2-A913-76D18D653968}" type="presParOf" srcId="{6CA02F12-DE92-403A-ABAE-67E74D0670E0}" destId="{4A95EF61-3C6A-4A6F-8EBB-7EA083C330A4}" srcOrd="0" destOrd="0" presId="urn:microsoft.com/office/officeart/2005/8/layout/hierarchy1"/>
    <dgm:cxn modelId="{C7712983-0A47-48E2-8F13-0603CFE8BD91}" type="presParOf" srcId="{4A95EF61-3C6A-4A6F-8EBB-7EA083C330A4}" destId="{1A15D270-D0D6-4ECB-9C4E-2A547223EE6B}" srcOrd="0" destOrd="0" presId="urn:microsoft.com/office/officeart/2005/8/layout/hierarchy1"/>
    <dgm:cxn modelId="{802080AA-1DB5-47E3-B78E-9C760FF94C44}" type="presParOf" srcId="{1A15D270-D0D6-4ECB-9C4E-2A547223EE6B}" destId="{D128F6F1-BA8B-4AEC-893E-11DB391E12B7}" srcOrd="0" destOrd="0" presId="urn:microsoft.com/office/officeart/2005/8/layout/hierarchy1"/>
    <dgm:cxn modelId="{17ECF568-BCCE-4A87-8153-52155DA33406}" type="presParOf" srcId="{1A15D270-D0D6-4ECB-9C4E-2A547223EE6B}" destId="{068821DA-32DC-4610-8AE1-C51968EE8D90}" srcOrd="1" destOrd="0" presId="urn:microsoft.com/office/officeart/2005/8/layout/hierarchy1"/>
    <dgm:cxn modelId="{D09C1938-5AE6-4980-86C8-588EF83EBAB6}" type="presParOf" srcId="{4A95EF61-3C6A-4A6F-8EBB-7EA083C330A4}" destId="{0858E76B-5704-4CC8-A49A-2944A806D801}" srcOrd="1" destOrd="0" presId="urn:microsoft.com/office/officeart/2005/8/layout/hierarchy1"/>
    <dgm:cxn modelId="{309DB1C7-037D-4641-A07C-D08CF0297FD4}" type="presParOf" srcId="{6CA02F12-DE92-403A-ABAE-67E74D0670E0}" destId="{C8D1A3B4-FEBF-4434-9842-421EE961AF41}" srcOrd="1" destOrd="0" presId="urn:microsoft.com/office/officeart/2005/8/layout/hierarchy1"/>
    <dgm:cxn modelId="{D0B7D988-7CD6-411B-99A7-9E7E75E3FDD6}" type="presParOf" srcId="{C8D1A3B4-FEBF-4434-9842-421EE961AF41}" destId="{D9B80FAB-5221-4767-97EA-311AEF90B164}" srcOrd="0" destOrd="0" presId="urn:microsoft.com/office/officeart/2005/8/layout/hierarchy1"/>
    <dgm:cxn modelId="{531957E2-2EFD-4517-AC8E-6CFCCB649F68}" type="presParOf" srcId="{D9B80FAB-5221-4767-97EA-311AEF90B164}" destId="{2DEA9980-362E-4B86-B6EF-86303F028AC4}" srcOrd="0" destOrd="0" presId="urn:microsoft.com/office/officeart/2005/8/layout/hierarchy1"/>
    <dgm:cxn modelId="{8353DE48-4D58-4861-A04B-F4E1B9498E29}" type="presParOf" srcId="{D9B80FAB-5221-4767-97EA-311AEF90B164}" destId="{EAE28320-A551-48C4-92E9-C11944ECF203}" srcOrd="1" destOrd="0" presId="urn:microsoft.com/office/officeart/2005/8/layout/hierarchy1"/>
    <dgm:cxn modelId="{B7CC495E-4C89-416E-93F1-F7A73E1BA0A9}" type="presParOf" srcId="{C8D1A3B4-FEBF-4434-9842-421EE961AF41}" destId="{CB995392-01B6-4273-8F3E-B4FEA3F637F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38805-C932-42F5-A57C-85AA554D0276}">
      <dsp:nvSpPr>
        <dsp:cNvPr id="0" name=""/>
        <dsp:cNvSpPr/>
      </dsp:nvSpPr>
      <dsp:spPr>
        <a:xfrm>
          <a:off x="517246" y="2434"/>
          <a:ext cx="661746" cy="6617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B245C-FE06-42CB-8AB8-2EEC7B0BAEB2}">
      <dsp:nvSpPr>
        <dsp:cNvPr id="0" name=""/>
        <dsp:cNvSpPr/>
      </dsp:nvSpPr>
      <dsp:spPr>
        <a:xfrm>
          <a:off x="656212" y="141401"/>
          <a:ext cx="383813" cy="383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F46FD4-24F7-4DFF-9D1B-CB41B647ECB3}">
      <dsp:nvSpPr>
        <dsp:cNvPr id="0" name=""/>
        <dsp:cNvSpPr/>
      </dsp:nvSpPr>
      <dsp:spPr>
        <a:xfrm>
          <a:off x="1320795" y="2434"/>
          <a:ext cx="1559831" cy="66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Normalization of text using NLTK Standard Library.</a:t>
          </a:r>
          <a:endParaRPr lang="en-US" sz="1100" kern="1200"/>
        </a:p>
      </dsp:txBody>
      <dsp:txXfrm>
        <a:off x="1320795" y="2434"/>
        <a:ext cx="1559831" cy="661746"/>
      </dsp:txXfrm>
    </dsp:sp>
    <dsp:sp modelId="{CCA264D0-CD8E-4D60-ADB1-135DF6D3EE4A}">
      <dsp:nvSpPr>
        <dsp:cNvPr id="0" name=""/>
        <dsp:cNvSpPr/>
      </dsp:nvSpPr>
      <dsp:spPr>
        <a:xfrm>
          <a:off x="3152416" y="2434"/>
          <a:ext cx="661746" cy="6617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81D90-77C0-40EA-9C20-984D5AF2F9DC}">
      <dsp:nvSpPr>
        <dsp:cNvPr id="0" name=""/>
        <dsp:cNvSpPr/>
      </dsp:nvSpPr>
      <dsp:spPr>
        <a:xfrm>
          <a:off x="3291383" y="141401"/>
          <a:ext cx="383813" cy="383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9B6793-0C9A-43C2-A81A-B7858C762A21}">
      <dsp:nvSpPr>
        <dsp:cNvPr id="0" name=""/>
        <dsp:cNvSpPr/>
      </dsp:nvSpPr>
      <dsp:spPr>
        <a:xfrm>
          <a:off x="3955966" y="2434"/>
          <a:ext cx="1559831" cy="66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Defined a function preprocess_text to tokenize the text and remove stopwords.</a:t>
          </a:r>
          <a:endParaRPr lang="en-US" sz="1100" kern="1200"/>
        </a:p>
      </dsp:txBody>
      <dsp:txXfrm>
        <a:off x="3955966" y="2434"/>
        <a:ext cx="1559831" cy="661746"/>
      </dsp:txXfrm>
    </dsp:sp>
    <dsp:sp modelId="{589F263B-37D6-4406-A55F-E10BE4A50B72}">
      <dsp:nvSpPr>
        <dsp:cNvPr id="0" name=""/>
        <dsp:cNvSpPr/>
      </dsp:nvSpPr>
      <dsp:spPr>
        <a:xfrm>
          <a:off x="5787587" y="2434"/>
          <a:ext cx="661746" cy="6617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A2CCC-52FB-44E0-8312-C8E63DA984AC}">
      <dsp:nvSpPr>
        <dsp:cNvPr id="0" name=""/>
        <dsp:cNvSpPr/>
      </dsp:nvSpPr>
      <dsp:spPr>
        <a:xfrm>
          <a:off x="5926554" y="141401"/>
          <a:ext cx="383813" cy="3838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381389-90B7-419E-95E1-66AF4DB2D03B}">
      <dsp:nvSpPr>
        <dsp:cNvPr id="0" name=""/>
        <dsp:cNvSpPr/>
      </dsp:nvSpPr>
      <dsp:spPr>
        <a:xfrm>
          <a:off x="6591137" y="2434"/>
          <a:ext cx="1559831" cy="66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0" i="0" kern="1200" dirty="0"/>
            <a:t>Performed LDA topic </a:t>
          </a:r>
          <a:r>
            <a:rPr lang="en-IN" sz="1100" b="0" i="0" kern="1200" dirty="0" err="1"/>
            <a:t>modeling</a:t>
          </a:r>
          <a:r>
            <a:rPr lang="en-IN" sz="1100" b="0" i="0" kern="1200" dirty="0"/>
            <a:t> using </a:t>
          </a:r>
          <a:r>
            <a:rPr lang="en-IN" sz="1100" b="0" i="0" kern="1200" dirty="0" err="1"/>
            <a:t>Gensim's</a:t>
          </a:r>
          <a:r>
            <a:rPr lang="en-IN" sz="1100" b="0" i="0" kern="1200" dirty="0"/>
            <a:t> </a:t>
          </a:r>
          <a:r>
            <a:rPr lang="en-IN" sz="1100" b="0" i="0" kern="1200" dirty="0" err="1"/>
            <a:t>LdaModel</a:t>
          </a:r>
          <a:r>
            <a:rPr lang="en-IN" sz="1100" b="0" i="0" kern="1200" dirty="0"/>
            <a:t>.</a:t>
          </a:r>
          <a:endParaRPr lang="en-US" sz="1100" kern="1200" dirty="0"/>
        </a:p>
      </dsp:txBody>
      <dsp:txXfrm>
        <a:off x="6591137" y="2434"/>
        <a:ext cx="1559831" cy="661746"/>
      </dsp:txXfrm>
    </dsp:sp>
    <dsp:sp modelId="{6A15CF4F-BF8F-4115-9B1B-1AE88EB9E5E2}">
      <dsp:nvSpPr>
        <dsp:cNvPr id="0" name=""/>
        <dsp:cNvSpPr/>
      </dsp:nvSpPr>
      <dsp:spPr>
        <a:xfrm>
          <a:off x="517246" y="936256"/>
          <a:ext cx="661746" cy="6617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5C6D6-BC7C-4E11-9793-A5B13C5FFC7C}">
      <dsp:nvSpPr>
        <dsp:cNvPr id="0" name=""/>
        <dsp:cNvSpPr/>
      </dsp:nvSpPr>
      <dsp:spPr>
        <a:xfrm>
          <a:off x="656212" y="1075223"/>
          <a:ext cx="383813" cy="3838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A7888-5F5F-47CB-A22A-FF1BABF5E692}">
      <dsp:nvSpPr>
        <dsp:cNvPr id="0" name=""/>
        <dsp:cNvSpPr/>
      </dsp:nvSpPr>
      <dsp:spPr>
        <a:xfrm>
          <a:off x="1320795" y="936256"/>
          <a:ext cx="1559831" cy="66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0" i="0" kern="1200" dirty="0"/>
            <a:t>Performed topic </a:t>
          </a:r>
          <a:r>
            <a:rPr lang="en-IN" sz="1100" b="0" i="0" kern="1200" dirty="0" err="1"/>
            <a:t>modeling</a:t>
          </a:r>
          <a:r>
            <a:rPr lang="en-IN" sz="1100" b="0" i="0" kern="1200" dirty="0"/>
            <a:t> </a:t>
          </a:r>
          <a:r>
            <a:rPr lang="en-IN" sz="1100" kern="1200" dirty="0"/>
            <a:t>using </a:t>
          </a:r>
          <a:r>
            <a:rPr lang="en-IN" sz="1100" kern="1200" dirty="0" err="1"/>
            <a:t>BERTopic</a:t>
          </a:r>
          <a:r>
            <a:rPr lang="en-IN" sz="1100" kern="1200" dirty="0"/>
            <a:t>. </a:t>
          </a:r>
          <a:endParaRPr lang="en-US" sz="1100" kern="1200" dirty="0"/>
        </a:p>
      </dsp:txBody>
      <dsp:txXfrm>
        <a:off x="1320795" y="936256"/>
        <a:ext cx="1559831" cy="661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8F6F1-BA8B-4AEC-893E-11DB391E12B7}">
      <dsp:nvSpPr>
        <dsp:cNvPr id="0" name=""/>
        <dsp:cNvSpPr/>
      </dsp:nvSpPr>
      <dsp:spPr>
        <a:xfrm>
          <a:off x="1072475" y="755"/>
          <a:ext cx="2349798" cy="14921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8821DA-32DC-4610-8AE1-C51968EE8D90}">
      <dsp:nvSpPr>
        <dsp:cNvPr id="0" name=""/>
        <dsp:cNvSpPr/>
      </dsp:nvSpPr>
      <dsp:spPr>
        <a:xfrm>
          <a:off x="1333563" y="248789"/>
          <a:ext cx="2349798" cy="149212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t>The plot shows that the sentiment score of grocery reviews has been increasing over time. This suggests that customers are becoming more satisfied with grocery shopping overall.</a:t>
          </a:r>
          <a:endParaRPr lang="en-US" sz="1000" kern="1200" dirty="0"/>
        </a:p>
      </dsp:txBody>
      <dsp:txXfrm>
        <a:off x="1377266" y="292492"/>
        <a:ext cx="2262392" cy="1404716"/>
      </dsp:txXfrm>
    </dsp:sp>
    <dsp:sp modelId="{2DEA9980-362E-4B86-B6EF-86303F028AC4}">
      <dsp:nvSpPr>
        <dsp:cNvPr id="0" name=""/>
        <dsp:cNvSpPr/>
      </dsp:nvSpPr>
      <dsp:spPr>
        <a:xfrm>
          <a:off x="3974857" y="1510"/>
          <a:ext cx="2349798" cy="14921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E28320-A551-48C4-92E9-C11944ECF203}">
      <dsp:nvSpPr>
        <dsp:cNvPr id="0" name=""/>
        <dsp:cNvSpPr/>
      </dsp:nvSpPr>
      <dsp:spPr>
        <a:xfrm>
          <a:off x="4235946" y="249544"/>
          <a:ext cx="2349798" cy="149212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t>Overall, the plot of the Grocery Review sentiment variation over time suggests that customers are becoming more satisfied with grocery shopping overall. This is likely due to several factors, including the rising quality of grocery products, greater convenience, and increased competition.</a:t>
          </a:r>
          <a:endParaRPr lang="en-US" sz="1000" kern="1200" dirty="0"/>
        </a:p>
      </dsp:txBody>
      <dsp:txXfrm>
        <a:off x="4279649" y="293247"/>
        <a:ext cx="2262392" cy="140471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2"/>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dirty="0"/>
          </a:p>
        </p:txBody>
      </p:sp>
      <p:pic>
        <p:nvPicPr>
          <p:cNvPr id="10" name="Google Shape;10;p1"/>
          <p:cNvPicPr preferRelativeResize="0"/>
          <p:nvPr/>
        </p:nvPicPr>
        <p:blipFill>
          <a:blip r:embed="rId13"/>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4"/>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publication/370062640_Bi-RNN_and_Bi-LSTM_Based_Text_Classification_for_Amazon_Reviews" TargetMode="External"/><Relationship Id="rId2" Type="http://schemas.openxmlformats.org/officeDocument/2006/relationships/hyperlink" Target="https://www.researchgate.net/publication/369997867_Sentiment_Analysis_on_Amazon_Product_Reviews_using_Text_Analysis_and_Natural_Language_Processing_Methods" TargetMode="External"/><Relationship Id="rId1" Type="http://schemas.openxmlformats.org/officeDocument/2006/relationships/slideLayout" Target="../slideLayouts/slideLayout2.xml"/><Relationship Id="rId5" Type="http://schemas.openxmlformats.org/officeDocument/2006/relationships/hyperlink" Target="https://cseweb.ucsd.edu/~jmcauley/pdfs/emnlp19a.pdf" TargetMode="External"/><Relationship Id="rId4" Type="http://schemas.openxmlformats.org/officeDocument/2006/relationships/hyperlink" Target="https://www.researchgate.net/publication/373266249_Performance_Evaluation_of_Feature_Selection_Methods_for_Sentiment_Classification_in_Amazon_Product_Review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seweb.ucsd.edu/~jmcauley/datasets/amazon_v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a:off x="182965" y="1045084"/>
            <a:ext cx="8778069" cy="515807"/>
          </a:xfrm>
          <a:prstGeom prst="rect">
            <a:avLst/>
          </a:prstGeom>
        </p:spPr>
        <p:txBody>
          <a:bodyPr spcFirstLastPara="1" wrap="square" lIns="91425" tIns="91425" rIns="91425" bIns="91425" anchor="b" anchorCtr="0">
            <a:noAutofit/>
          </a:bodyPr>
          <a:lstStyle/>
          <a:p>
            <a:r>
              <a:rPr lang="en-US" sz="1800" b="1" dirty="0">
                <a:latin typeface="+mj-lt"/>
              </a:rPr>
              <a:t>Text Analysis of Amazon Grocery and Gourmet Food Product Reviews</a:t>
            </a:r>
            <a:endParaRPr lang="en-US" sz="1800" dirty="0">
              <a:latin typeface="+mj-lt"/>
              <a:cs typeface="Aharoni" panose="02010803020104030203" pitchFamily="2" charset="-79"/>
            </a:endParaRPr>
          </a:p>
        </p:txBody>
      </p:sp>
      <p:sp>
        <p:nvSpPr>
          <p:cNvPr id="58" name="Google Shape;58;p13"/>
          <p:cNvSpPr txBox="1">
            <a:spLocks noGrp="1"/>
          </p:cNvSpPr>
          <p:nvPr>
            <p:ph type="subTitle" idx="1"/>
          </p:nvPr>
        </p:nvSpPr>
        <p:spPr>
          <a:xfrm>
            <a:off x="237893" y="1560891"/>
            <a:ext cx="8520430" cy="1203960"/>
          </a:xfrm>
          <a:prstGeom prst="rect">
            <a:avLst/>
          </a:prstGeom>
        </p:spPr>
        <p:txBody>
          <a:bodyPr spcFirstLastPara="1" wrap="square" lIns="91425" tIns="91425" rIns="91425" bIns="91425" anchor="t" anchorCtr="0">
            <a:noAutofit/>
          </a:bodyPr>
          <a:lstStyle/>
          <a:p>
            <a:pPr marL="0" indent="0"/>
            <a:endParaRPr lang="en-US" sz="1800" dirty="0">
              <a:solidFill>
                <a:schemeClr val="dk1"/>
              </a:solidFill>
              <a:latin typeface="+mn-lt"/>
            </a:endParaRPr>
          </a:p>
          <a:p>
            <a:pPr marL="0" indent="0"/>
            <a:r>
              <a:rPr lang="en-US" sz="1800" dirty="0">
                <a:solidFill>
                  <a:schemeClr val="dk1"/>
                </a:solidFill>
                <a:latin typeface="+mn-lt"/>
              </a:rPr>
              <a:t>Dr. </a:t>
            </a:r>
            <a:r>
              <a:rPr lang="en-US" sz="1800" dirty="0" err="1">
                <a:solidFill>
                  <a:schemeClr val="dk1"/>
                </a:solidFill>
                <a:latin typeface="+mn-lt"/>
              </a:rPr>
              <a:t>Chaojie</a:t>
            </a:r>
            <a:r>
              <a:rPr lang="en-US" sz="1800" dirty="0">
                <a:solidFill>
                  <a:schemeClr val="dk1"/>
                </a:solidFill>
                <a:latin typeface="+mn-lt"/>
              </a:rPr>
              <a:t> Wang</a:t>
            </a:r>
          </a:p>
          <a:p>
            <a:pPr marL="0" indent="0"/>
            <a:r>
              <a:rPr lang="en-US" sz="1800" dirty="0">
                <a:solidFill>
                  <a:schemeClr val="dk1"/>
                </a:solidFill>
                <a:latin typeface="+mn-lt"/>
              </a:rPr>
              <a:t>Department of Data Science</a:t>
            </a:r>
          </a:p>
          <a:p>
            <a:pPr marL="0" indent="0"/>
            <a:endParaRPr lang="en-US" sz="1800" dirty="0">
              <a:solidFill>
                <a:schemeClr val="dk1"/>
              </a:solidFill>
              <a:latin typeface="+mn-lt"/>
            </a:endParaRPr>
          </a:p>
        </p:txBody>
      </p:sp>
      <p:graphicFrame>
        <p:nvGraphicFramePr>
          <p:cNvPr id="2" name="Table 2"/>
          <p:cNvGraphicFramePr>
            <a:graphicFrameLocks noGrp="1"/>
          </p:cNvGraphicFramePr>
          <p:nvPr>
            <p:extLst>
              <p:ext uri="{D42A27DB-BD31-4B8C-83A1-F6EECF244321}">
                <p14:modId xmlns:p14="http://schemas.microsoft.com/office/powerpoint/2010/main" val="26176186"/>
              </p:ext>
            </p:extLst>
          </p:nvPr>
        </p:nvGraphicFramePr>
        <p:xfrm>
          <a:off x="3116519" y="2764851"/>
          <a:ext cx="2607774" cy="2072640"/>
        </p:xfrm>
        <a:graphic>
          <a:graphicData uri="http://schemas.openxmlformats.org/drawingml/2006/table">
            <a:tbl>
              <a:tblPr firstRow="1" bandRow="1">
                <a:tableStyleId>{2D5ABB26-0587-4C30-8999-92F81FD0307C}</a:tableStyleId>
              </a:tblPr>
              <a:tblGrid>
                <a:gridCol w="2607774">
                  <a:extLst>
                    <a:ext uri="{9D8B030D-6E8A-4147-A177-3AD203B41FA5}">
                      <a16:colId xmlns:a16="http://schemas.microsoft.com/office/drawing/2014/main" val="20000"/>
                    </a:ext>
                  </a:extLst>
                </a:gridCol>
              </a:tblGrid>
              <a:tr h="609600">
                <a:tc>
                  <a:txBody>
                    <a:bodyPr/>
                    <a:lstStyle/>
                    <a:p>
                      <a:pPr algn="ctr"/>
                      <a:endParaRPr lang="en-US" sz="1600" dirty="0">
                        <a:latin typeface="+mn-lt"/>
                      </a:endParaRPr>
                    </a:p>
                    <a:p>
                      <a:pPr algn="ctr"/>
                      <a:r>
                        <a:rPr lang="en-US" sz="1600" dirty="0">
                          <a:latin typeface="+mn-lt"/>
                        </a:rPr>
                        <a:t>Presenter</a:t>
                      </a: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dirty="0">
                          <a:latin typeface="+mn-lt"/>
                        </a:rPr>
                        <a:t>Manimadhuri Edara</a:t>
                      </a: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dirty="0">
                          <a:latin typeface="+mn-lt"/>
                        </a:rPr>
                        <a:t>AH28458</a:t>
                      </a:r>
                    </a:p>
                  </a:txBody>
                  <a:tcPr/>
                </a:tc>
                <a:extLst>
                  <a:ext uri="{0D108BD9-81ED-4DB2-BD59-A6C34878D82A}">
                    <a16:rowId xmlns:a16="http://schemas.microsoft.com/office/drawing/2014/main" val="10000"/>
                  </a:ext>
                </a:extLst>
              </a:tr>
              <a:tr h="198120">
                <a:tc>
                  <a:txBody>
                    <a:bodyPr/>
                    <a:lstStyle/>
                    <a:p>
                      <a:pPr algn="ctr"/>
                      <a:endParaRPr lang="en-US" sz="1600" dirty="0">
                        <a:latin typeface="+mn-lt"/>
                      </a:endParaRPr>
                    </a:p>
                  </a:txBody>
                  <a:tcPr/>
                </a:tc>
                <a:extLst>
                  <a:ext uri="{0D108BD9-81ED-4DB2-BD59-A6C34878D82A}">
                    <a16:rowId xmlns:a16="http://schemas.microsoft.com/office/drawing/2014/main" val="10001"/>
                  </a:ext>
                </a:extLst>
              </a:tr>
              <a:tr h="198120">
                <a:tc>
                  <a:txBody>
                    <a:bodyPr/>
                    <a:lstStyle/>
                    <a:p>
                      <a:pPr algn="ctr"/>
                      <a:endParaRPr lang="en-US" sz="1600" dirty="0">
                        <a:latin typeface="+mn-lt"/>
                      </a:endParaRPr>
                    </a:p>
                  </a:txBody>
                  <a:tcPr/>
                </a:tc>
                <a:extLst>
                  <a:ext uri="{0D108BD9-81ED-4DB2-BD59-A6C34878D82A}">
                    <a16:rowId xmlns:a16="http://schemas.microsoft.com/office/drawing/2014/main" val="10002"/>
                  </a:ext>
                </a:extLst>
              </a:tr>
              <a:tr h="198120">
                <a:tc>
                  <a:txBody>
                    <a:bodyPr/>
                    <a:lstStyle/>
                    <a:p>
                      <a:pPr algn="ctr"/>
                      <a:endParaRPr lang="en-US" sz="1600" dirty="0">
                        <a:latin typeface="+mn-lt"/>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F387E2-2602-DF89-0FA3-F3ACB1025B8A}"/>
              </a:ext>
            </a:extLst>
          </p:cNvPr>
          <p:cNvSpPr>
            <a:spLocks noGrp="1"/>
          </p:cNvSpPr>
          <p:nvPr>
            <p:ph type="title"/>
          </p:nvPr>
        </p:nvSpPr>
        <p:spPr>
          <a:xfrm>
            <a:off x="131395" y="713032"/>
            <a:ext cx="8950081" cy="841375"/>
          </a:xfrm>
        </p:spPr>
        <p:txBody>
          <a:bodyPr vert="horz" lIns="91440" tIns="45720" rIns="91440" bIns="45720" rtlCol="0" anchor="t">
            <a:normAutofit/>
          </a:bodyPr>
          <a:lstStyle/>
          <a:p>
            <a:pPr algn="l">
              <a:lnSpc>
                <a:spcPct val="90000"/>
              </a:lnSpc>
              <a:spcBef>
                <a:spcPct val="0"/>
              </a:spcBef>
            </a:pPr>
            <a:r>
              <a:rPr lang="en-US" sz="2200" b="1" kern="1200" dirty="0">
                <a:solidFill>
                  <a:schemeClr val="tx1"/>
                </a:solidFill>
                <a:latin typeface="+mj-lt"/>
                <a:ea typeface="+mj-ea"/>
                <a:cs typeface="+mj-cs"/>
              </a:rPr>
              <a:t>Most common topics discussed in Amazon Grocery reviews:</a:t>
            </a:r>
          </a:p>
        </p:txBody>
      </p:sp>
      <p:pic>
        <p:nvPicPr>
          <p:cNvPr id="9218" name="Picture 2" descr="A network of blue dots and lines&#10;&#10;Description automatically generated">
            <a:extLst>
              <a:ext uri="{FF2B5EF4-FFF2-40B4-BE49-F238E27FC236}">
                <a16:creationId xmlns:a16="http://schemas.microsoft.com/office/drawing/2014/main" id="{1E87ABCA-647C-DEEE-6913-1B2AC24A4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645" y="1225133"/>
            <a:ext cx="5220678" cy="39183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D1A2B9E-C882-6885-5F53-A293603C23CE}"/>
              </a:ext>
            </a:extLst>
          </p:cNvPr>
          <p:cNvSpPr txBox="1"/>
          <p:nvPr/>
        </p:nvSpPr>
        <p:spPr>
          <a:xfrm>
            <a:off x="689844" y="1847637"/>
            <a:ext cx="2014278" cy="2246769"/>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00000"/>
                </a:solidFill>
                <a:effectLst/>
                <a:latin typeface="+mn-lt"/>
              </a:rPr>
              <a:t>Product Quality</a:t>
            </a:r>
          </a:p>
          <a:p>
            <a:pPr marL="285750" indent="-285750" algn="l">
              <a:buFont typeface="Wingdings" panose="05000000000000000000" pitchFamily="2" charset="2"/>
              <a:buChar char="§"/>
            </a:pPr>
            <a:r>
              <a:rPr lang="en-US" b="0" i="0" dirty="0">
                <a:solidFill>
                  <a:srgbClr val="000000"/>
                </a:solidFill>
                <a:effectLst/>
                <a:latin typeface="+mn-lt"/>
              </a:rPr>
              <a:t>Price</a:t>
            </a:r>
          </a:p>
          <a:p>
            <a:pPr marL="285750" indent="-285750" algn="l">
              <a:buFont typeface="Wingdings" panose="05000000000000000000" pitchFamily="2" charset="2"/>
              <a:buChar char="§"/>
            </a:pPr>
            <a:r>
              <a:rPr lang="en-US" b="0" i="0" dirty="0">
                <a:solidFill>
                  <a:srgbClr val="000000"/>
                </a:solidFill>
                <a:effectLst/>
                <a:latin typeface="+mn-lt"/>
              </a:rPr>
              <a:t>Customer service</a:t>
            </a:r>
          </a:p>
          <a:p>
            <a:pPr marL="285750" indent="-285750" algn="l">
              <a:buFont typeface="Wingdings" panose="05000000000000000000" pitchFamily="2" charset="2"/>
              <a:buChar char="§"/>
            </a:pPr>
            <a:r>
              <a:rPr lang="en-US" b="0" i="0" dirty="0">
                <a:solidFill>
                  <a:srgbClr val="000000"/>
                </a:solidFill>
                <a:effectLst/>
                <a:latin typeface="+mn-lt"/>
              </a:rPr>
              <a:t>Freshness</a:t>
            </a:r>
          </a:p>
          <a:p>
            <a:pPr marL="285750" indent="-285750" algn="l">
              <a:buFont typeface="Wingdings" panose="05000000000000000000" pitchFamily="2" charset="2"/>
              <a:buChar char="§"/>
            </a:pPr>
            <a:r>
              <a:rPr lang="en-US" b="0" i="0" dirty="0">
                <a:solidFill>
                  <a:srgbClr val="000000"/>
                </a:solidFill>
                <a:effectLst/>
                <a:latin typeface="+mn-lt"/>
              </a:rPr>
              <a:t>Taste</a:t>
            </a:r>
          </a:p>
          <a:p>
            <a:pPr marL="285750" indent="-285750" algn="l">
              <a:buFont typeface="Wingdings" panose="05000000000000000000" pitchFamily="2" charset="2"/>
              <a:buChar char="§"/>
            </a:pPr>
            <a:r>
              <a:rPr lang="en-US" b="0" i="0" dirty="0">
                <a:solidFill>
                  <a:srgbClr val="000000"/>
                </a:solidFill>
                <a:effectLst/>
                <a:latin typeface="+mn-lt"/>
              </a:rPr>
              <a:t>Variety</a:t>
            </a:r>
          </a:p>
          <a:p>
            <a:pPr marL="285750" indent="-285750" algn="l">
              <a:buFont typeface="Wingdings" panose="05000000000000000000" pitchFamily="2" charset="2"/>
              <a:buChar char="§"/>
            </a:pPr>
            <a:r>
              <a:rPr lang="en-US" b="0" i="0" dirty="0">
                <a:solidFill>
                  <a:srgbClr val="000000"/>
                </a:solidFill>
                <a:effectLst/>
                <a:latin typeface="+mn-lt"/>
              </a:rPr>
              <a:t>Convenience</a:t>
            </a:r>
          </a:p>
          <a:p>
            <a:pPr marL="285750" indent="-285750" algn="l">
              <a:buFont typeface="Wingdings" panose="05000000000000000000" pitchFamily="2" charset="2"/>
              <a:buChar char="§"/>
            </a:pPr>
            <a:r>
              <a:rPr lang="en-US" b="0" i="0" dirty="0">
                <a:solidFill>
                  <a:srgbClr val="000000"/>
                </a:solidFill>
                <a:effectLst/>
                <a:latin typeface="+mn-lt"/>
              </a:rPr>
              <a:t>Value for money</a:t>
            </a:r>
          </a:p>
          <a:p>
            <a:pPr marL="285750" indent="-285750" algn="l">
              <a:buFont typeface="Wingdings" panose="05000000000000000000" pitchFamily="2" charset="2"/>
              <a:buChar char="§"/>
            </a:pPr>
            <a:r>
              <a:rPr lang="en-US" b="0" i="0" dirty="0">
                <a:solidFill>
                  <a:srgbClr val="000000"/>
                </a:solidFill>
                <a:effectLst/>
                <a:latin typeface="+mn-lt"/>
              </a:rPr>
              <a:t>Packaging</a:t>
            </a:r>
          </a:p>
          <a:p>
            <a:pPr marL="285750" indent="-285750" algn="l">
              <a:buFont typeface="Wingdings" panose="05000000000000000000" pitchFamily="2" charset="2"/>
              <a:buChar char="§"/>
            </a:pPr>
            <a:r>
              <a:rPr lang="en-US" b="0" i="0" dirty="0">
                <a:solidFill>
                  <a:srgbClr val="000000"/>
                </a:solidFill>
                <a:effectLst/>
                <a:latin typeface="+mn-lt"/>
              </a:rPr>
              <a:t>Delivery</a:t>
            </a:r>
          </a:p>
        </p:txBody>
      </p:sp>
    </p:spTree>
    <p:extLst>
      <p:ext uri="{BB962C8B-B14F-4D97-AF65-F5344CB8AC3E}">
        <p14:creationId xmlns:p14="http://schemas.microsoft.com/office/powerpoint/2010/main" val="195072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8AD3-20B7-13A9-67AE-17A474A4AFF2}"/>
              </a:ext>
            </a:extLst>
          </p:cNvPr>
          <p:cNvSpPr>
            <a:spLocks noGrp="1"/>
          </p:cNvSpPr>
          <p:nvPr>
            <p:ph type="title"/>
          </p:nvPr>
        </p:nvSpPr>
        <p:spPr>
          <a:xfrm>
            <a:off x="421114" y="705003"/>
            <a:ext cx="3173962" cy="841800"/>
          </a:xfrm>
        </p:spPr>
        <p:txBody>
          <a:bodyPr anchor="t"/>
          <a:lstStyle/>
          <a:p>
            <a:pPr algn="l"/>
            <a:r>
              <a:rPr lang="en-IN" sz="2400" b="1" i="0" dirty="0">
                <a:solidFill>
                  <a:srgbClr val="1F2328"/>
                </a:solidFill>
                <a:effectLst/>
                <a:latin typeface="+mj-lt"/>
              </a:rPr>
              <a:t>Sentiment Analysis:</a:t>
            </a:r>
            <a:endParaRPr lang="en-IN" sz="2400" dirty="0">
              <a:latin typeface="+mj-lt"/>
            </a:endParaRPr>
          </a:p>
        </p:txBody>
      </p:sp>
      <p:pic>
        <p:nvPicPr>
          <p:cNvPr id="11266" name="Picture 2">
            <a:extLst>
              <a:ext uri="{FF2B5EF4-FFF2-40B4-BE49-F238E27FC236}">
                <a16:creationId xmlns:a16="http://schemas.microsoft.com/office/drawing/2014/main" id="{43F8D2BB-3E8A-741C-8132-1089BEE31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466"/>
            <a:ext cx="4491476" cy="3448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91123F-E935-8566-A8C6-7852C83C110B}"/>
              </a:ext>
            </a:extLst>
          </p:cNvPr>
          <p:cNvSpPr txBox="1"/>
          <p:nvPr/>
        </p:nvSpPr>
        <p:spPr>
          <a:xfrm>
            <a:off x="4572000" y="1633416"/>
            <a:ext cx="4497509" cy="2462213"/>
          </a:xfrm>
          <a:prstGeom prst="rect">
            <a:avLst/>
          </a:prstGeom>
          <a:noFill/>
        </p:spPr>
        <p:txBody>
          <a:bodyPr wrap="square">
            <a:spAutoFit/>
          </a:bodyPr>
          <a:lstStyle/>
          <a:p>
            <a:pPr marL="285750" indent="-285750">
              <a:buFont typeface="Wingdings" panose="05000000000000000000" pitchFamily="2" charset="2"/>
              <a:buChar char="§"/>
            </a:pPr>
            <a:r>
              <a:rPr lang="en-IN" dirty="0">
                <a:latin typeface="+mn-lt"/>
              </a:rPr>
              <a:t>Amazon Grocery has a high average sentiment score. This suggests that customers are overall satisfied with the products, services, and prices offered by Amazon Grocery.</a:t>
            </a:r>
          </a:p>
          <a:p>
            <a:pPr marL="285750" indent="-285750">
              <a:buFont typeface="Wingdings" panose="05000000000000000000" pitchFamily="2" charset="2"/>
              <a:buChar char="§"/>
            </a:pPr>
            <a:r>
              <a:rPr lang="en-IN" dirty="0">
                <a:latin typeface="+mn-lt"/>
              </a:rPr>
              <a:t>The distribution of sentiment scores is skewed to the right. This suggests that there are more positive reviews than negative reviews.</a:t>
            </a:r>
          </a:p>
          <a:p>
            <a:pPr marL="285750" indent="-285750">
              <a:buFont typeface="Wingdings" panose="05000000000000000000" pitchFamily="2" charset="2"/>
              <a:buChar char="§"/>
            </a:pPr>
            <a:r>
              <a:rPr lang="en-IN" dirty="0">
                <a:latin typeface="+mn-lt"/>
              </a:rPr>
              <a:t>The most common sentiment scores are 5.0 and 4.0 (positive). </a:t>
            </a:r>
          </a:p>
          <a:p>
            <a:pPr marL="285750" indent="-285750">
              <a:buFont typeface="Wingdings" panose="05000000000000000000" pitchFamily="2" charset="2"/>
              <a:buChar char="§"/>
            </a:pPr>
            <a:r>
              <a:rPr lang="en-IN" dirty="0">
                <a:latin typeface="+mn-lt"/>
              </a:rPr>
              <a:t>The least common sentiment scores are 1.0 and 2.0 (negative). </a:t>
            </a:r>
          </a:p>
        </p:txBody>
      </p:sp>
    </p:spTree>
    <p:extLst>
      <p:ext uri="{BB962C8B-B14F-4D97-AF65-F5344CB8AC3E}">
        <p14:creationId xmlns:p14="http://schemas.microsoft.com/office/powerpoint/2010/main" val="143928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A graph showing the growth of a number of points&#10;&#10;Description automatically generated with medium confidence">
            <a:extLst>
              <a:ext uri="{FF2B5EF4-FFF2-40B4-BE49-F238E27FC236}">
                <a16:creationId xmlns:a16="http://schemas.microsoft.com/office/drawing/2014/main" id="{C05DB121-AFA9-CA60-507D-E99B95980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600" y="2549114"/>
            <a:ext cx="5384800" cy="2594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292" name="TextBox 3">
            <a:extLst>
              <a:ext uri="{FF2B5EF4-FFF2-40B4-BE49-F238E27FC236}">
                <a16:creationId xmlns:a16="http://schemas.microsoft.com/office/drawing/2014/main" id="{AE15AF68-E45E-DEF8-46BC-001A98881892}"/>
              </a:ext>
            </a:extLst>
          </p:cNvPr>
          <p:cNvGraphicFramePr/>
          <p:nvPr>
            <p:extLst>
              <p:ext uri="{D42A27DB-BD31-4B8C-83A1-F6EECF244321}">
                <p14:modId xmlns:p14="http://schemas.microsoft.com/office/powerpoint/2010/main" val="2279839503"/>
              </p:ext>
            </p:extLst>
          </p:nvPr>
        </p:nvGraphicFramePr>
        <p:xfrm>
          <a:off x="586156" y="665472"/>
          <a:ext cx="7627814" cy="1741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1191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3F85CECC-C936-D6F5-8E08-D7D263986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737" y="2045904"/>
            <a:ext cx="4876801" cy="309759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B04C58F-586F-772F-E3A4-F393BBBEC3BC}"/>
              </a:ext>
            </a:extLst>
          </p:cNvPr>
          <p:cNvSpPr>
            <a:spLocks noGrp="1"/>
          </p:cNvSpPr>
          <p:nvPr>
            <p:ph type="title"/>
          </p:nvPr>
        </p:nvSpPr>
        <p:spPr>
          <a:xfrm>
            <a:off x="410307" y="619034"/>
            <a:ext cx="2798824" cy="725212"/>
          </a:xfrm>
        </p:spPr>
        <p:txBody>
          <a:bodyPr anchor="t"/>
          <a:lstStyle/>
          <a:p>
            <a:pPr algn="l"/>
            <a:r>
              <a:rPr lang="en-IN" sz="2400" b="1" i="0" dirty="0">
                <a:solidFill>
                  <a:srgbClr val="1F2328"/>
                </a:solidFill>
                <a:effectLst/>
                <a:latin typeface="+mj-lt"/>
              </a:rPr>
              <a:t>Overall trend:</a:t>
            </a:r>
            <a:endParaRPr lang="en-IN" sz="2400" dirty="0">
              <a:latin typeface="+mj-lt"/>
            </a:endParaRPr>
          </a:p>
        </p:txBody>
      </p:sp>
      <p:sp>
        <p:nvSpPr>
          <p:cNvPr id="7" name="TextBox 6">
            <a:extLst>
              <a:ext uri="{FF2B5EF4-FFF2-40B4-BE49-F238E27FC236}">
                <a16:creationId xmlns:a16="http://schemas.microsoft.com/office/drawing/2014/main" id="{1C6C61B7-22EF-B6EB-1FBD-331D8C9B1E35}"/>
              </a:ext>
            </a:extLst>
          </p:cNvPr>
          <p:cNvSpPr txBox="1"/>
          <p:nvPr/>
        </p:nvSpPr>
        <p:spPr>
          <a:xfrm>
            <a:off x="445478" y="1212764"/>
            <a:ext cx="8288215" cy="738664"/>
          </a:xfrm>
          <a:prstGeom prst="rect">
            <a:avLst/>
          </a:prstGeom>
          <a:noFill/>
        </p:spPr>
        <p:txBody>
          <a:bodyPr wrap="square">
            <a:spAutoFit/>
          </a:bodyPr>
          <a:lstStyle/>
          <a:p>
            <a:r>
              <a:rPr lang="en-US" b="0" i="0" dirty="0">
                <a:solidFill>
                  <a:srgbClr val="000000"/>
                </a:solidFill>
                <a:effectLst/>
                <a:latin typeface="+mn-lt"/>
              </a:rPr>
              <a:t>The plot shows that the sentiment score of Amazon Grocery reviews has been increasing over time, from an average of 4.2 in 2001 to an average of 4.6 in 2013. This suggests that customers are becoming more satisfied with Amazon Grocery overall</a:t>
            </a:r>
            <a:endParaRPr lang="en-IN" dirty="0">
              <a:latin typeface="+mn-lt"/>
            </a:endParaRPr>
          </a:p>
        </p:txBody>
      </p:sp>
    </p:spTree>
    <p:extLst>
      <p:ext uri="{BB962C8B-B14F-4D97-AF65-F5344CB8AC3E}">
        <p14:creationId xmlns:p14="http://schemas.microsoft.com/office/powerpoint/2010/main" val="1811595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CBFC-5080-618A-93BF-9235FBE3E9FE}"/>
              </a:ext>
            </a:extLst>
          </p:cNvPr>
          <p:cNvSpPr>
            <a:spLocks noGrp="1"/>
          </p:cNvSpPr>
          <p:nvPr>
            <p:ph type="title"/>
          </p:nvPr>
        </p:nvSpPr>
        <p:spPr>
          <a:xfrm>
            <a:off x="171023" y="736265"/>
            <a:ext cx="8520600" cy="841800"/>
          </a:xfrm>
        </p:spPr>
        <p:txBody>
          <a:bodyPr/>
          <a:lstStyle/>
          <a:p>
            <a:pPr algn="l"/>
            <a:r>
              <a:rPr lang="en-US" sz="2400" b="1" dirty="0"/>
              <a:t>Key Factors Influencing Customer Satisfaction:</a:t>
            </a:r>
            <a:endParaRPr lang="en-IN" sz="2400" b="1" dirty="0"/>
          </a:p>
        </p:txBody>
      </p:sp>
      <p:sp>
        <p:nvSpPr>
          <p:cNvPr id="5" name="TextBox 4">
            <a:extLst>
              <a:ext uri="{FF2B5EF4-FFF2-40B4-BE49-F238E27FC236}">
                <a16:creationId xmlns:a16="http://schemas.microsoft.com/office/drawing/2014/main" id="{BA09D0BB-4F6C-E1B6-06AB-68DAB7BCFE93}"/>
              </a:ext>
            </a:extLst>
          </p:cNvPr>
          <p:cNvSpPr txBox="1"/>
          <p:nvPr/>
        </p:nvSpPr>
        <p:spPr>
          <a:xfrm>
            <a:off x="293076" y="1805355"/>
            <a:ext cx="4138247" cy="2677656"/>
          </a:xfrm>
          <a:prstGeom prst="rect">
            <a:avLst/>
          </a:prstGeom>
          <a:noFill/>
        </p:spPr>
        <p:txBody>
          <a:bodyPr wrap="square">
            <a:spAutoFit/>
          </a:bodyPr>
          <a:lstStyle/>
          <a:p>
            <a:pPr marL="342900" indent="-342900" algn="l">
              <a:buFont typeface="Wingdings" panose="05000000000000000000" pitchFamily="2" charset="2"/>
              <a:buChar char="§"/>
            </a:pPr>
            <a:r>
              <a:rPr lang="en-US" b="0" i="0" u="sng" dirty="0">
                <a:solidFill>
                  <a:srgbClr val="000000"/>
                </a:solidFill>
                <a:effectLst/>
                <a:latin typeface="+mn-lt"/>
              </a:rPr>
              <a:t>Dominant Topics</a:t>
            </a:r>
            <a:r>
              <a:rPr lang="en-US" b="0" i="0" dirty="0">
                <a:solidFill>
                  <a:srgbClr val="000000"/>
                </a:solidFill>
                <a:effectLst/>
                <a:latin typeface="+mn-lt"/>
              </a:rPr>
              <a:t>: Topics labeled 6.0(Shopping Experience), 12.0 (Customer Experience), and 2.0(Positive Feedback) seem to be the most dominant, as they have the highest proportions in the dataset.</a:t>
            </a:r>
          </a:p>
          <a:p>
            <a:pPr marL="342900" indent="-342900" algn="l">
              <a:buFont typeface="Wingdings" panose="05000000000000000000" pitchFamily="2" charset="2"/>
              <a:buChar char="§"/>
            </a:pPr>
            <a:endParaRPr lang="en-US" b="0" i="0" dirty="0">
              <a:solidFill>
                <a:srgbClr val="000000"/>
              </a:solidFill>
              <a:effectLst/>
              <a:latin typeface="+mn-lt"/>
            </a:endParaRPr>
          </a:p>
          <a:p>
            <a:pPr marL="342900" indent="-342900" algn="l">
              <a:buFont typeface="Wingdings" panose="05000000000000000000" pitchFamily="2" charset="2"/>
              <a:buChar char="§"/>
            </a:pPr>
            <a:r>
              <a:rPr lang="en-US" b="0" i="0" u="sng" dirty="0">
                <a:solidFill>
                  <a:srgbClr val="000000"/>
                </a:solidFill>
                <a:effectLst/>
                <a:latin typeface="+mn-lt"/>
              </a:rPr>
              <a:t>Influence on Customer Satisfaction</a:t>
            </a:r>
            <a:r>
              <a:rPr lang="en-US" b="0" i="0" dirty="0">
                <a:solidFill>
                  <a:srgbClr val="000000"/>
                </a:solidFill>
                <a:effectLst/>
                <a:latin typeface="+mn-lt"/>
              </a:rPr>
              <a:t>: Topics 7.0(Taste Preferences), 13.0(Coffee and Tea), and 3.0 (Snack Preferences) seem to have a more significant impact on customer satisfaction, given their higher influence values in relation to satisfaction.</a:t>
            </a:r>
          </a:p>
        </p:txBody>
      </p:sp>
      <p:pic>
        <p:nvPicPr>
          <p:cNvPr id="7" name="Picture 6">
            <a:extLst>
              <a:ext uri="{FF2B5EF4-FFF2-40B4-BE49-F238E27FC236}">
                <a16:creationId xmlns:a16="http://schemas.microsoft.com/office/drawing/2014/main" id="{E0E0D42E-1B48-11E6-254E-130341578D50}"/>
              </a:ext>
            </a:extLst>
          </p:cNvPr>
          <p:cNvPicPr>
            <a:picLocks noChangeAspect="1"/>
          </p:cNvPicPr>
          <p:nvPr/>
        </p:nvPicPr>
        <p:blipFill>
          <a:blip r:embed="rId2"/>
          <a:stretch>
            <a:fillRect/>
          </a:stretch>
        </p:blipFill>
        <p:spPr>
          <a:xfrm>
            <a:off x="4872857" y="1688637"/>
            <a:ext cx="3055885" cy="2911092"/>
          </a:xfrm>
          <a:prstGeom prst="rect">
            <a:avLst/>
          </a:prstGeom>
        </p:spPr>
      </p:pic>
    </p:spTree>
    <p:extLst>
      <p:ext uri="{BB962C8B-B14F-4D97-AF65-F5344CB8AC3E}">
        <p14:creationId xmlns:p14="http://schemas.microsoft.com/office/powerpoint/2010/main" val="3298849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4B0EA3-F43A-CD88-72F6-22FBE2483F02}"/>
              </a:ext>
            </a:extLst>
          </p:cNvPr>
          <p:cNvPicPr>
            <a:picLocks noChangeAspect="1"/>
          </p:cNvPicPr>
          <p:nvPr/>
        </p:nvPicPr>
        <p:blipFill>
          <a:blip r:embed="rId2"/>
          <a:stretch>
            <a:fillRect/>
          </a:stretch>
        </p:blipFill>
        <p:spPr>
          <a:xfrm>
            <a:off x="218831" y="690062"/>
            <a:ext cx="5220677" cy="4268681"/>
          </a:xfrm>
          <a:prstGeom prst="rect">
            <a:avLst/>
          </a:prstGeom>
        </p:spPr>
      </p:pic>
      <p:sp>
        <p:nvSpPr>
          <p:cNvPr id="6" name="TextBox 5">
            <a:extLst>
              <a:ext uri="{FF2B5EF4-FFF2-40B4-BE49-F238E27FC236}">
                <a16:creationId xmlns:a16="http://schemas.microsoft.com/office/drawing/2014/main" id="{CD45DF7C-DA2C-9344-3C72-F2002432CEC0}"/>
              </a:ext>
            </a:extLst>
          </p:cNvPr>
          <p:cNvSpPr txBox="1"/>
          <p:nvPr/>
        </p:nvSpPr>
        <p:spPr>
          <a:xfrm>
            <a:off x="5197231" y="2024183"/>
            <a:ext cx="3790462" cy="1600438"/>
          </a:xfrm>
          <a:prstGeom prst="rect">
            <a:avLst/>
          </a:prstGeom>
          <a:noFill/>
        </p:spPr>
        <p:txBody>
          <a:bodyPr wrap="square">
            <a:spAutoFit/>
          </a:bodyPr>
          <a:lstStyle/>
          <a:p>
            <a:r>
              <a:rPr lang="en-IN" dirty="0">
                <a:latin typeface="+mn-lt"/>
              </a:rPr>
              <a:t>Based on the plot, the following topics are similar:</a:t>
            </a:r>
          </a:p>
          <a:p>
            <a:endParaRPr lang="en-IN" dirty="0">
              <a:latin typeface="+mn-lt"/>
            </a:endParaRPr>
          </a:p>
          <a:p>
            <a:pPr marL="285750" indent="-285750">
              <a:buFont typeface="Wingdings" panose="05000000000000000000" pitchFamily="2" charset="2"/>
              <a:buChar char="§"/>
            </a:pPr>
            <a:r>
              <a:rPr lang="en-IN" dirty="0">
                <a:latin typeface="+mn-lt"/>
              </a:rPr>
              <a:t>Fresh produce and dairy products</a:t>
            </a:r>
          </a:p>
          <a:p>
            <a:pPr marL="285750" indent="-285750">
              <a:buFont typeface="Wingdings" panose="05000000000000000000" pitchFamily="2" charset="2"/>
              <a:buChar char="§"/>
            </a:pPr>
            <a:r>
              <a:rPr lang="en-IN" dirty="0">
                <a:latin typeface="+mn-lt"/>
              </a:rPr>
              <a:t>Coffee and breakfast cereal</a:t>
            </a:r>
          </a:p>
          <a:p>
            <a:pPr marL="285750" indent="-285750">
              <a:buFont typeface="Wingdings" panose="05000000000000000000" pitchFamily="2" charset="2"/>
              <a:buChar char="§"/>
            </a:pPr>
            <a:r>
              <a:rPr lang="en-IN" dirty="0">
                <a:latin typeface="+mn-lt"/>
              </a:rPr>
              <a:t>Decaffeinated and instant coffee</a:t>
            </a:r>
          </a:p>
          <a:p>
            <a:pPr marL="285750" indent="-285750">
              <a:buFont typeface="Wingdings" panose="05000000000000000000" pitchFamily="2" charset="2"/>
              <a:buChar char="§"/>
            </a:pPr>
            <a:r>
              <a:rPr lang="en-IN" dirty="0">
                <a:latin typeface="+mn-lt"/>
              </a:rPr>
              <a:t>Processed foods and snacks</a:t>
            </a:r>
          </a:p>
        </p:txBody>
      </p:sp>
    </p:spTree>
    <p:extLst>
      <p:ext uri="{BB962C8B-B14F-4D97-AF65-F5344CB8AC3E}">
        <p14:creationId xmlns:p14="http://schemas.microsoft.com/office/powerpoint/2010/main" val="1140661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00EBD-B391-5F10-6187-61683D73090D}"/>
              </a:ext>
            </a:extLst>
          </p:cNvPr>
          <p:cNvSpPr>
            <a:spLocks noGrp="1"/>
          </p:cNvSpPr>
          <p:nvPr>
            <p:ph type="title"/>
          </p:nvPr>
        </p:nvSpPr>
        <p:spPr>
          <a:xfrm>
            <a:off x="730737" y="795523"/>
            <a:ext cx="3173046" cy="841800"/>
          </a:xfrm>
        </p:spPr>
        <p:txBody>
          <a:bodyPr/>
          <a:lstStyle/>
          <a:p>
            <a:pPr algn="l"/>
            <a:r>
              <a:rPr lang="en-IN" sz="2400" b="1" dirty="0"/>
              <a:t>Recommendations:</a:t>
            </a:r>
          </a:p>
        </p:txBody>
      </p:sp>
      <p:sp>
        <p:nvSpPr>
          <p:cNvPr id="4" name="TextBox 3">
            <a:extLst>
              <a:ext uri="{FF2B5EF4-FFF2-40B4-BE49-F238E27FC236}">
                <a16:creationId xmlns:a16="http://schemas.microsoft.com/office/drawing/2014/main" id="{6E705769-2E4F-3E02-3ADE-259E830F5938}"/>
              </a:ext>
            </a:extLst>
          </p:cNvPr>
          <p:cNvSpPr txBox="1"/>
          <p:nvPr/>
        </p:nvSpPr>
        <p:spPr>
          <a:xfrm>
            <a:off x="890953" y="1891322"/>
            <a:ext cx="6135077" cy="2246769"/>
          </a:xfrm>
          <a:prstGeom prst="rect">
            <a:avLst/>
          </a:prstGeom>
          <a:noFill/>
        </p:spPr>
        <p:txBody>
          <a:bodyPr wrap="square">
            <a:spAutoFit/>
          </a:bodyPr>
          <a:lstStyle/>
          <a:p>
            <a:r>
              <a:rPr lang="en-US" b="0" i="0" dirty="0">
                <a:solidFill>
                  <a:srgbClr val="000000"/>
                </a:solidFill>
                <a:effectLst/>
                <a:latin typeface="Helvetica Neue"/>
              </a:rPr>
              <a:t>Amazon Grocery can use this information to improve its products and services in the following ways:</a:t>
            </a:r>
          </a:p>
          <a:p>
            <a:endParaRPr lang="en-IN" dirty="0"/>
          </a:p>
          <a:p>
            <a:pPr marL="285750" indent="-285750">
              <a:buFont typeface="Wingdings" panose="05000000000000000000" pitchFamily="2" charset="2"/>
              <a:buChar char="§"/>
            </a:pPr>
            <a:r>
              <a:rPr lang="en-IN" dirty="0"/>
              <a:t>Focus on product quality.</a:t>
            </a:r>
          </a:p>
          <a:p>
            <a:pPr marL="285750" indent="-285750">
              <a:buFont typeface="Wingdings" panose="05000000000000000000" pitchFamily="2" charset="2"/>
              <a:buChar char="§"/>
            </a:pPr>
            <a:r>
              <a:rPr lang="en-IN" dirty="0"/>
              <a:t>Offer competitive prices.</a:t>
            </a:r>
          </a:p>
          <a:p>
            <a:pPr marL="285750" indent="-285750">
              <a:buFont typeface="Wingdings" panose="05000000000000000000" pitchFamily="2" charset="2"/>
              <a:buChar char="§"/>
            </a:pPr>
            <a:r>
              <a:rPr lang="en-IN" dirty="0"/>
              <a:t>Ensure the freshness of the products.</a:t>
            </a:r>
          </a:p>
          <a:p>
            <a:pPr marL="285750" indent="-285750">
              <a:buFont typeface="Wingdings" panose="05000000000000000000" pitchFamily="2" charset="2"/>
              <a:buChar char="§"/>
            </a:pPr>
            <a:r>
              <a:rPr lang="en-US" dirty="0"/>
              <a:t>Focus on taste</a:t>
            </a:r>
          </a:p>
          <a:p>
            <a:pPr marL="285750" indent="-285750">
              <a:buFont typeface="Wingdings" panose="05000000000000000000" pitchFamily="2" charset="2"/>
              <a:buChar char="§"/>
            </a:pPr>
            <a:r>
              <a:rPr lang="en-US" dirty="0"/>
              <a:t>Improve variety and convenience</a:t>
            </a:r>
          </a:p>
          <a:p>
            <a:pPr marL="285750" indent="-285750">
              <a:buFont typeface="Wingdings" panose="05000000000000000000" pitchFamily="2" charset="2"/>
              <a:buChar char="§"/>
            </a:pPr>
            <a:r>
              <a:rPr lang="en-US" dirty="0"/>
              <a:t>Ensure accurate and on-time delivery</a:t>
            </a:r>
            <a:endParaRPr lang="en-IN"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361315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0851"/>
            <a:ext cx="8520600" cy="84180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3" name="TextBox 2"/>
          <p:cNvSpPr txBox="1"/>
          <p:nvPr/>
        </p:nvSpPr>
        <p:spPr>
          <a:xfrm>
            <a:off x="721112" y="1576038"/>
            <a:ext cx="6900608" cy="3023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171450" indent="-171450" algn="l">
              <a:buFont typeface="Wingdings" panose="05000000000000000000" pitchFamily="2" charset="2"/>
              <a:buChar char="§"/>
            </a:pPr>
            <a:r>
              <a:rPr lang="en-US" sz="1100" b="0" i="0" dirty="0">
                <a:solidFill>
                  <a:srgbClr val="1F2328"/>
                </a:solidFill>
                <a:effectLst/>
                <a:latin typeface="+mj-lt"/>
              </a:rPr>
              <a:t>Sentiment Analysis on Amazon Product Reviews using Text Analysis and Natural Language Processing Methods, April 2023, </a:t>
            </a:r>
            <a:r>
              <a:rPr lang="en-US" sz="1100" b="0" i="0" u="sng" dirty="0">
                <a:solidFill>
                  <a:srgbClr val="1F2328"/>
                </a:solidFill>
                <a:effectLst/>
                <a:latin typeface="+mj-lt"/>
                <a:hlinkClick r:id="rId2"/>
              </a:rPr>
              <a:t>https://www.researchgate.net/publication/369997867_Sentiment_Analysis_on_Amazon_Product_Reviews_using_Text_Analysis_and_Natural_Language_Processing_Methods</a:t>
            </a:r>
            <a:endParaRPr lang="en-US" sz="1100" b="0" i="0" u="sng" dirty="0">
              <a:solidFill>
                <a:srgbClr val="1F2328"/>
              </a:solidFill>
              <a:effectLst/>
              <a:latin typeface="+mj-lt"/>
            </a:endParaRPr>
          </a:p>
          <a:p>
            <a:pPr marL="171450" indent="-171450" algn="l">
              <a:buFont typeface="Wingdings" panose="05000000000000000000" pitchFamily="2" charset="2"/>
              <a:buChar char="§"/>
            </a:pPr>
            <a:endParaRPr lang="en-US" sz="1100" b="0" i="0" dirty="0">
              <a:solidFill>
                <a:srgbClr val="1F2328"/>
              </a:solidFill>
              <a:effectLst/>
              <a:latin typeface="+mj-lt"/>
            </a:endParaRPr>
          </a:p>
          <a:p>
            <a:pPr marL="171450" indent="-171450" algn="l">
              <a:buFont typeface="Wingdings" panose="05000000000000000000" pitchFamily="2" charset="2"/>
              <a:buChar char="§"/>
            </a:pPr>
            <a:r>
              <a:rPr lang="en-US" sz="1100" b="0" i="0" dirty="0">
                <a:solidFill>
                  <a:srgbClr val="1F2328"/>
                </a:solidFill>
                <a:effectLst/>
                <a:latin typeface="+mj-lt"/>
              </a:rPr>
              <a:t>Bi-RNN and Bi-LSTM Based Text Classification for Amazon Reviews, April 2023, </a:t>
            </a:r>
            <a:r>
              <a:rPr lang="en-US" sz="1100" b="0" i="0" u="sng" dirty="0">
                <a:solidFill>
                  <a:srgbClr val="1F2328"/>
                </a:solidFill>
                <a:effectLst/>
                <a:latin typeface="+mj-lt"/>
                <a:hlinkClick r:id="rId3"/>
              </a:rPr>
              <a:t>https://www.researchgate.net/publication/370062640_Bi-RNN_and_Bi-LSTM_Based_Text_Classification_for_Amazon_Reviews</a:t>
            </a:r>
            <a:endParaRPr lang="en-US" sz="1100" b="0" i="0" u="sng" dirty="0">
              <a:solidFill>
                <a:srgbClr val="1F2328"/>
              </a:solidFill>
              <a:effectLst/>
              <a:latin typeface="+mj-lt"/>
            </a:endParaRPr>
          </a:p>
          <a:p>
            <a:pPr marL="171450" indent="-171450" algn="l">
              <a:buFont typeface="Wingdings" panose="05000000000000000000" pitchFamily="2" charset="2"/>
              <a:buChar char="§"/>
            </a:pPr>
            <a:endParaRPr lang="en-US" sz="1100" b="0" i="0" dirty="0">
              <a:solidFill>
                <a:srgbClr val="1F2328"/>
              </a:solidFill>
              <a:effectLst/>
              <a:latin typeface="+mj-lt"/>
            </a:endParaRPr>
          </a:p>
          <a:p>
            <a:pPr marL="171450" indent="-171450" algn="l">
              <a:buFont typeface="Wingdings" panose="05000000000000000000" pitchFamily="2" charset="2"/>
              <a:buChar char="§"/>
            </a:pPr>
            <a:r>
              <a:rPr lang="en-US" sz="1100" b="0" i="0" dirty="0">
                <a:solidFill>
                  <a:srgbClr val="1F2328"/>
                </a:solidFill>
                <a:effectLst/>
                <a:latin typeface="+mj-lt"/>
              </a:rPr>
              <a:t>Performance Evaluation of Feature Selection Methods for Sentiment Classification in Amazon Product Reviews, July 2023, </a:t>
            </a:r>
            <a:r>
              <a:rPr lang="en-US" sz="1100" b="0" i="0" u="sng" dirty="0">
                <a:solidFill>
                  <a:srgbClr val="1F2328"/>
                </a:solidFill>
                <a:effectLst/>
                <a:latin typeface="+mj-lt"/>
                <a:hlinkClick r:id="rId4"/>
              </a:rPr>
              <a:t>https://www.researchgate.net/publication/373266249_Performance_Evaluation_of_Feature_Selection_Methods_for_Sentiment_Classification_in_Amazon_Product_Reviews</a:t>
            </a:r>
            <a:endParaRPr lang="en-US" sz="1100" b="0" i="0" u="sng" dirty="0">
              <a:solidFill>
                <a:srgbClr val="1F2328"/>
              </a:solidFill>
              <a:effectLst/>
              <a:latin typeface="+mj-lt"/>
            </a:endParaRPr>
          </a:p>
          <a:p>
            <a:pPr marL="171450" indent="-171450" algn="l">
              <a:buFont typeface="Wingdings" panose="05000000000000000000" pitchFamily="2" charset="2"/>
              <a:buChar char="§"/>
            </a:pPr>
            <a:endParaRPr lang="en-US" sz="1100" b="0" i="0" dirty="0">
              <a:solidFill>
                <a:srgbClr val="1F2328"/>
              </a:solidFill>
              <a:effectLst/>
              <a:latin typeface="+mj-lt"/>
            </a:endParaRPr>
          </a:p>
          <a:p>
            <a:pPr marL="171450" indent="-171450" algn="l">
              <a:buFont typeface="Wingdings" panose="05000000000000000000" pitchFamily="2" charset="2"/>
              <a:buChar char="§"/>
            </a:pPr>
            <a:r>
              <a:rPr lang="en-US" sz="1100" b="0" i="0" dirty="0">
                <a:solidFill>
                  <a:srgbClr val="1F2328"/>
                </a:solidFill>
                <a:effectLst/>
                <a:latin typeface="+mj-lt"/>
              </a:rPr>
              <a:t>Justifying recommendations using distantly-labeled reviews and fined-grained aspects, 2019, </a:t>
            </a:r>
            <a:r>
              <a:rPr lang="en-US" sz="1100" b="0" i="0" u="sng" dirty="0">
                <a:solidFill>
                  <a:srgbClr val="1F2328"/>
                </a:solidFill>
                <a:effectLst/>
                <a:latin typeface="+mj-lt"/>
                <a:hlinkClick r:id="rId5"/>
              </a:rPr>
              <a:t>https://cseweb.ucsd.edu//~jmcauley/pdfs/emnlp19a.pdf</a:t>
            </a:r>
            <a:endParaRPr lang="en-US" sz="1100" b="0" i="0" dirty="0">
              <a:solidFill>
                <a:srgbClr val="1F2328"/>
              </a:solidFill>
              <a:effectLst/>
              <a:latin typeface="+mj-lt"/>
            </a:endParaRPr>
          </a:p>
          <a:p>
            <a:pPr marL="171450" indent="-171450">
              <a:lnSpc>
                <a:spcPct val="150000"/>
              </a:lnSpc>
              <a:buFont typeface="Wingdings" panose="05000000000000000000" pitchFamily="2" charset="2"/>
              <a:buChar char="§"/>
            </a:pPr>
            <a:endParaRPr lang="en-US" sz="1100" dirty="0">
              <a:latin typeface="+mj-lt"/>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extLst>
              <p:ext uri="{D42A27DB-BD31-4B8C-83A1-F6EECF244321}">
                <p14:modId xmlns:p14="http://schemas.microsoft.com/office/powerpoint/2010/main" val="377633317"/>
              </p:ext>
            </p:extLst>
          </p:nvPr>
        </p:nvGraphicFramePr>
        <p:xfrm>
          <a:off x="1371600" y="2381250"/>
          <a:ext cx="6400165" cy="1005840"/>
        </p:xfrm>
        <a:graphic>
          <a:graphicData uri="http://schemas.openxmlformats.org/drawingml/2006/table">
            <a:tbl>
              <a:tblPr firstRow="1" bandRow="1">
                <a:tableStyleId>{5C22544A-7EE6-4342-B048-85BDC9FD1C3A}</a:tableStyleId>
              </a:tblPr>
              <a:tblGrid>
                <a:gridCol w="6400165">
                  <a:extLst>
                    <a:ext uri="{9D8B030D-6E8A-4147-A177-3AD203B41FA5}">
                      <a16:colId xmlns:a16="http://schemas.microsoft.com/office/drawing/2014/main" val="20000"/>
                    </a:ext>
                  </a:extLst>
                </a:gridCol>
              </a:tblGrid>
              <a:tr h="381000">
                <a:tc>
                  <a:txBody>
                    <a:bodyPr/>
                    <a:lstStyle/>
                    <a:p>
                      <a:pPr algn="ctr">
                        <a:buNone/>
                      </a:pPr>
                      <a:r>
                        <a:rPr lang="en-US" sz="6000" b="1" dirty="0">
                          <a:solidFill>
                            <a:schemeClr val="tx1"/>
                          </a:solidFill>
                        </a:rPr>
                        <a:t>Thank You</a:t>
                      </a:r>
                    </a:p>
                  </a:txBody>
                  <a:tcPr>
                    <a:solidFill>
                      <a:schemeClr val="bg1">
                        <a:alpha val="97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6A34-8715-D78F-7723-563595491476}"/>
              </a:ext>
            </a:extLst>
          </p:cNvPr>
          <p:cNvSpPr>
            <a:spLocks noGrp="1"/>
          </p:cNvSpPr>
          <p:nvPr>
            <p:ph type="title"/>
          </p:nvPr>
        </p:nvSpPr>
        <p:spPr>
          <a:xfrm>
            <a:off x="564995" y="872177"/>
            <a:ext cx="2178739" cy="599784"/>
          </a:xfrm>
        </p:spPr>
        <p:txBody>
          <a:bodyPr/>
          <a:lstStyle/>
          <a:p>
            <a:pPr algn="l"/>
            <a:r>
              <a:rPr lang="en-US" sz="2400" b="1" dirty="0">
                <a:latin typeface="+mj-lt"/>
              </a:rPr>
              <a:t>ABSTRACT:</a:t>
            </a:r>
            <a:endParaRPr lang="en-IN" sz="2400" b="1" dirty="0">
              <a:latin typeface="+mj-lt"/>
            </a:endParaRPr>
          </a:p>
        </p:txBody>
      </p:sp>
      <p:sp>
        <p:nvSpPr>
          <p:cNvPr id="4" name="TextBox 3">
            <a:extLst>
              <a:ext uri="{FF2B5EF4-FFF2-40B4-BE49-F238E27FC236}">
                <a16:creationId xmlns:a16="http://schemas.microsoft.com/office/drawing/2014/main" id="{B5B77FFD-BBF5-A756-0E0D-992ECD700693}"/>
              </a:ext>
            </a:extLst>
          </p:cNvPr>
          <p:cNvSpPr txBox="1"/>
          <p:nvPr/>
        </p:nvSpPr>
        <p:spPr>
          <a:xfrm>
            <a:off x="178420" y="1644152"/>
            <a:ext cx="4742985" cy="2893100"/>
          </a:xfrm>
          <a:prstGeom prst="rect">
            <a:avLst/>
          </a:prstGeom>
          <a:noFill/>
        </p:spPr>
        <p:txBody>
          <a:bodyPr wrap="square">
            <a:spAutoFit/>
          </a:bodyPr>
          <a:lstStyle/>
          <a:p>
            <a:pPr algn="just"/>
            <a:r>
              <a:rPr lang="en-US" b="0" i="0" dirty="0">
                <a:solidFill>
                  <a:srgbClr val="1F2328"/>
                </a:solidFill>
                <a:effectLst/>
                <a:latin typeface="+mn-lt"/>
              </a:rPr>
              <a:t>The Text Analysis of Amazon Grocery and</a:t>
            </a:r>
            <a:r>
              <a:rPr lang="en-US" dirty="0">
                <a:solidFill>
                  <a:srgbClr val="1F2328"/>
                </a:solidFill>
                <a:latin typeface="+mn-lt"/>
              </a:rPr>
              <a:t> </a:t>
            </a:r>
            <a:r>
              <a:rPr lang="en-US" b="0" i="0" dirty="0">
                <a:solidFill>
                  <a:srgbClr val="1F2328"/>
                </a:solidFill>
                <a:effectLst/>
                <a:latin typeface="+mn-lt"/>
              </a:rPr>
              <a:t>Gourmet</a:t>
            </a:r>
            <a:r>
              <a:rPr lang="en-US" dirty="0">
                <a:solidFill>
                  <a:srgbClr val="1F2328"/>
                </a:solidFill>
                <a:latin typeface="+mn-lt"/>
              </a:rPr>
              <a:t> </a:t>
            </a:r>
            <a:r>
              <a:rPr lang="en-US" b="0" i="0" dirty="0">
                <a:solidFill>
                  <a:srgbClr val="1F2328"/>
                </a:solidFill>
                <a:effectLst/>
                <a:latin typeface="+mn-lt"/>
              </a:rPr>
              <a:t>Food Product Reviews will provide a comprehensive analysis of customer reviews and ratings for food products on the Amazon Fresh platform. By delving into this dataset, through natural language processing and machine learning techniques, seek to uncover trends and patterns that can inform businesses, consumers, and the broader food industry.</a:t>
            </a:r>
          </a:p>
          <a:p>
            <a:pPr algn="just"/>
            <a:endParaRPr lang="en-US" dirty="0">
              <a:solidFill>
                <a:srgbClr val="1F2328"/>
              </a:solidFill>
              <a:latin typeface="+mn-lt"/>
            </a:endParaRPr>
          </a:p>
          <a:p>
            <a:pPr algn="just"/>
            <a:r>
              <a:rPr lang="en-US" b="0" i="0" dirty="0">
                <a:solidFill>
                  <a:srgbClr val="1F2328"/>
                </a:solidFill>
                <a:effectLst/>
                <a:latin typeface="+mn-lt"/>
              </a:rPr>
              <a:t>Text analysis of Amazon grocery product reviews has significance since it can provide businesses, consumers, and the food industry with valuable insights by identifying trends and patterns in Amazon food product reviews.</a:t>
            </a:r>
            <a:endParaRPr lang="en-IN" dirty="0">
              <a:latin typeface="+mn-lt"/>
            </a:endParaRPr>
          </a:p>
        </p:txBody>
      </p:sp>
      <p:pic>
        <p:nvPicPr>
          <p:cNvPr id="7" name="Picture 6">
            <a:extLst>
              <a:ext uri="{FF2B5EF4-FFF2-40B4-BE49-F238E27FC236}">
                <a16:creationId xmlns:a16="http://schemas.microsoft.com/office/drawing/2014/main" id="{AB271F9D-CA3F-C33C-4FBC-1581AA5298C0}"/>
              </a:ext>
            </a:extLst>
          </p:cNvPr>
          <p:cNvPicPr>
            <a:picLocks noChangeAspect="1"/>
          </p:cNvPicPr>
          <p:nvPr/>
        </p:nvPicPr>
        <p:blipFill>
          <a:blip r:embed="rId2"/>
          <a:stretch>
            <a:fillRect/>
          </a:stretch>
        </p:blipFill>
        <p:spPr>
          <a:xfrm>
            <a:off x="5003180" y="1338146"/>
            <a:ext cx="4084674" cy="2802674"/>
          </a:xfrm>
          <a:prstGeom prst="rect">
            <a:avLst/>
          </a:prstGeom>
        </p:spPr>
      </p:pic>
    </p:spTree>
    <p:extLst>
      <p:ext uri="{BB962C8B-B14F-4D97-AF65-F5344CB8AC3E}">
        <p14:creationId xmlns:p14="http://schemas.microsoft.com/office/powerpoint/2010/main" val="164275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9A26-CAA0-D415-B0ED-95FF39729EB8}"/>
              </a:ext>
            </a:extLst>
          </p:cNvPr>
          <p:cNvSpPr>
            <a:spLocks noGrp="1"/>
          </p:cNvSpPr>
          <p:nvPr>
            <p:ph type="ctrTitle"/>
          </p:nvPr>
        </p:nvSpPr>
        <p:spPr>
          <a:xfrm>
            <a:off x="657519" y="556043"/>
            <a:ext cx="4449886" cy="1212152"/>
          </a:xfrm>
        </p:spPr>
        <p:txBody>
          <a:bodyPr vert="horz" lIns="91440" tIns="45720" rIns="91440" bIns="45720" rtlCol="0" anchor="ctr">
            <a:normAutofit/>
          </a:bodyPr>
          <a:lstStyle/>
          <a:p>
            <a:pPr algn="l">
              <a:lnSpc>
                <a:spcPct val="90000"/>
              </a:lnSpc>
              <a:spcBef>
                <a:spcPct val="0"/>
              </a:spcBef>
            </a:pPr>
            <a:r>
              <a:rPr lang="en-US" sz="2400" b="1" kern="1200" dirty="0">
                <a:solidFill>
                  <a:schemeClr val="tx1"/>
                </a:solidFill>
                <a:latin typeface="+mj-lt"/>
                <a:ea typeface="+mj-ea"/>
                <a:cs typeface="+mj-cs"/>
              </a:rPr>
              <a:t>PROJECT OVERVIEW:</a:t>
            </a:r>
          </a:p>
        </p:txBody>
      </p:sp>
      <p:pic>
        <p:nvPicPr>
          <p:cNvPr id="2054" name="Picture 6" descr="Topic Modeling using Gensim-LDA in Python | by Aravind CR | Analytics  Vidhya | Medium">
            <a:extLst>
              <a:ext uri="{FF2B5EF4-FFF2-40B4-BE49-F238E27FC236}">
                <a16:creationId xmlns:a16="http://schemas.microsoft.com/office/drawing/2014/main" id="{765D621D-481F-EA2A-D76D-2F015482D2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1446" y="756207"/>
            <a:ext cx="2225631" cy="11128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5C44DF-2F9C-7E81-0ABE-592C5552616C}"/>
              </a:ext>
            </a:extLst>
          </p:cNvPr>
          <p:cNvSpPr txBox="1"/>
          <p:nvPr/>
        </p:nvSpPr>
        <p:spPr>
          <a:xfrm>
            <a:off x="687157" y="1869022"/>
            <a:ext cx="4449886" cy="258587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500" kern="1200" dirty="0">
                <a:solidFill>
                  <a:schemeClr val="tx1"/>
                </a:solidFill>
                <a:latin typeface="+mn-lt"/>
                <a:ea typeface="+mn-ea"/>
                <a:cs typeface="+mn-cs"/>
              </a:rPr>
              <a:t>Review Text Preprocessing.</a:t>
            </a:r>
          </a:p>
          <a:p>
            <a:pPr marL="285750" indent="-228600">
              <a:lnSpc>
                <a:spcPct val="90000"/>
              </a:lnSpc>
              <a:spcAft>
                <a:spcPts val="600"/>
              </a:spcAft>
              <a:buFont typeface="Arial" panose="020B0604020202020204" pitchFamily="34" charset="0"/>
              <a:buChar char="•"/>
            </a:pPr>
            <a:r>
              <a:rPr lang="en-US" sz="1500" kern="1200" dirty="0">
                <a:solidFill>
                  <a:schemeClr val="tx1"/>
                </a:solidFill>
                <a:latin typeface="+mn-lt"/>
                <a:ea typeface="+mn-ea"/>
                <a:cs typeface="+mn-cs"/>
              </a:rPr>
              <a:t>Topic modeling using Latent Dirichlet Allocation (LDA).</a:t>
            </a:r>
          </a:p>
          <a:p>
            <a:pPr marL="285750" indent="-228600">
              <a:lnSpc>
                <a:spcPct val="90000"/>
              </a:lnSpc>
              <a:spcAft>
                <a:spcPts val="600"/>
              </a:spcAft>
              <a:buFont typeface="Arial" panose="020B0604020202020204" pitchFamily="34" charset="0"/>
              <a:buChar char="•"/>
            </a:pPr>
            <a:r>
              <a:rPr lang="en-US" sz="1500" kern="1200" dirty="0">
                <a:solidFill>
                  <a:schemeClr val="tx1"/>
                </a:solidFill>
                <a:latin typeface="+mn-lt"/>
                <a:ea typeface="+mn-ea"/>
                <a:cs typeface="+mn-cs"/>
              </a:rPr>
              <a:t>Topic modeling using the </a:t>
            </a:r>
            <a:r>
              <a:rPr lang="en-US" sz="1500" kern="1200" dirty="0" err="1">
                <a:solidFill>
                  <a:schemeClr val="tx1"/>
                </a:solidFill>
                <a:latin typeface="+mn-lt"/>
                <a:ea typeface="+mn-ea"/>
                <a:cs typeface="+mn-cs"/>
              </a:rPr>
              <a:t>BERTopic</a:t>
            </a:r>
            <a:r>
              <a:rPr lang="en-US" sz="1500" kern="1200" dirty="0">
                <a:solidFill>
                  <a:schemeClr val="tx1"/>
                </a:solidFill>
                <a:latin typeface="+mn-lt"/>
                <a:ea typeface="+mn-ea"/>
                <a:cs typeface="+mn-cs"/>
              </a:rPr>
              <a:t> model.</a:t>
            </a:r>
          </a:p>
          <a:p>
            <a:pPr marL="285750" indent="-228600">
              <a:lnSpc>
                <a:spcPct val="90000"/>
              </a:lnSpc>
              <a:spcAft>
                <a:spcPts val="600"/>
              </a:spcAft>
              <a:buFont typeface="Arial" panose="020B0604020202020204" pitchFamily="34" charset="0"/>
              <a:buChar char="•"/>
            </a:pPr>
            <a:r>
              <a:rPr lang="en-US" sz="1500" kern="1200" dirty="0">
                <a:solidFill>
                  <a:schemeClr val="tx1"/>
                </a:solidFill>
                <a:latin typeface="+mn-lt"/>
                <a:ea typeface="+mn-ea"/>
                <a:cs typeface="+mn-cs"/>
              </a:rPr>
              <a:t>Sentiment analysis using </a:t>
            </a:r>
            <a:r>
              <a:rPr lang="en-US" sz="1500" kern="1200" dirty="0" err="1">
                <a:solidFill>
                  <a:schemeClr val="tx1"/>
                </a:solidFill>
                <a:latin typeface="+mn-lt"/>
                <a:ea typeface="+mn-ea"/>
                <a:cs typeface="+mn-cs"/>
              </a:rPr>
              <a:t>TextBlob</a:t>
            </a:r>
            <a:r>
              <a:rPr lang="en-US" sz="1500" kern="1200" dirty="0">
                <a:solidFill>
                  <a:schemeClr val="tx1"/>
                </a:solidFill>
                <a:latin typeface="+mn-lt"/>
                <a:ea typeface="+mn-ea"/>
                <a:cs typeface="+mn-cs"/>
              </a:rPr>
              <a:t>.</a:t>
            </a:r>
          </a:p>
          <a:p>
            <a:pPr marL="285750" indent="-228600">
              <a:lnSpc>
                <a:spcPct val="90000"/>
              </a:lnSpc>
              <a:spcAft>
                <a:spcPts val="600"/>
              </a:spcAft>
              <a:buFont typeface="Arial" panose="020B0604020202020204" pitchFamily="34" charset="0"/>
              <a:buChar char="•"/>
            </a:pPr>
            <a:r>
              <a:rPr lang="en-US" sz="1500" kern="1200" dirty="0">
                <a:solidFill>
                  <a:schemeClr val="tx1"/>
                </a:solidFill>
                <a:latin typeface="+mn-lt"/>
                <a:ea typeface="+mn-ea"/>
                <a:cs typeface="+mn-cs"/>
              </a:rPr>
              <a:t>Sequential convolutional neural network (CNN).</a:t>
            </a:r>
          </a:p>
        </p:txBody>
      </p:sp>
      <p:pic>
        <p:nvPicPr>
          <p:cNvPr id="2050" name="Picture 2" descr="NLTK (Native Language Tool Kit) la libreria Python per il Language Processing and Analysis">
            <a:extLst>
              <a:ext uri="{FF2B5EF4-FFF2-40B4-BE49-F238E27FC236}">
                <a16:creationId xmlns:a16="http://schemas.microsoft.com/office/drawing/2014/main" id="{86B8A256-93D1-8EE0-EED4-558B21050E1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81445" y="2032372"/>
            <a:ext cx="2225631" cy="117958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 black background with orange oval with text&#10;&#10;Description automatically generated">
            <a:extLst>
              <a:ext uri="{FF2B5EF4-FFF2-40B4-BE49-F238E27FC236}">
                <a16:creationId xmlns:a16="http://schemas.microsoft.com/office/drawing/2014/main" id="{CE4EFDEA-5E6E-A909-147D-39FE3245AC7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83939" y="3375306"/>
            <a:ext cx="1991930" cy="1195158"/>
          </a:xfrm>
          <a:prstGeom prst="rect">
            <a:avLst/>
          </a:prstGeom>
          <a:noFill/>
          <a:extLst>
            <a:ext uri="{909E8E84-426E-40DD-AFC4-6F175D3DCCD1}">
              <a14:hiddenFill xmlns:a14="http://schemas.microsoft.com/office/drawing/2010/main">
                <a:solidFill>
                  <a:srgbClr val="FFFFFF"/>
                </a:solidFill>
              </a14:hiddenFill>
            </a:ext>
          </a:extLst>
        </p:spPr>
      </p:pic>
      <p:grpSp>
        <p:nvGrpSpPr>
          <p:cNvPr id="2077" name="Group 2076">
            <a:extLst>
              <a:ext uri="{FF2B5EF4-FFF2-40B4-BE49-F238E27FC236}">
                <a16:creationId xmlns:a16="http://schemas.microsoft.com/office/drawing/2014/main" id="{BC054689-56EC-BBEF-17D5-3FAEAFF5C3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51478" y="0"/>
            <a:ext cx="92522" cy="5143500"/>
            <a:chOff x="12068638" y="0"/>
            <a:chExt cx="123362" cy="6858000"/>
          </a:xfrm>
        </p:grpSpPr>
        <p:sp>
          <p:nvSpPr>
            <p:cNvPr id="2078" name="Rectangle 2077">
              <a:extLst>
                <a:ext uri="{FF2B5EF4-FFF2-40B4-BE49-F238E27FC236}">
                  <a16:creationId xmlns:a16="http://schemas.microsoft.com/office/drawing/2014/main" id="{8D84F49E-6627-6F97-5C42-38166C7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Rectangle 2078">
              <a:extLst>
                <a:ext uri="{FF2B5EF4-FFF2-40B4-BE49-F238E27FC236}">
                  <a16:creationId xmlns:a16="http://schemas.microsoft.com/office/drawing/2014/main" id="{60E6611D-1F85-FC1B-8175-3F6F70729D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27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359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E88A-2CDC-2739-F890-A6DBB5BAE4D2}"/>
              </a:ext>
            </a:extLst>
          </p:cNvPr>
          <p:cNvSpPr>
            <a:spLocks noGrp="1"/>
          </p:cNvSpPr>
          <p:nvPr>
            <p:ph type="title"/>
          </p:nvPr>
        </p:nvSpPr>
        <p:spPr>
          <a:xfrm>
            <a:off x="527824" y="604549"/>
            <a:ext cx="5218769" cy="676153"/>
          </a:xfrm>
        </p:spPr>
        <p:txBody>
          <a:bodyPr/>
          <a:lstStyle/>
          <a:p>
            <a:pPr algn="l"/>
            <a:r>
              <a:rPr lang="en-US" sz="2400" b="1" dirty="0">
                <a:latin typeface="+mj-lt"/>
              </a:rPr>
              <a:t>Dataset and Feature Engineering:</a:t>
            </a:r>
            <a:endParaRPr lang="en-IN" sz="2400" b="1" dirty="0">
              <a:latin typeface="+mj-lt"/>
            </a:endParaRPr>
          </a:p>
        </p:txBody>
      </p:sp>
      <p:sp>
        <p:nvSpPr>
          <p:cNvPr id="4" name="TextBox 3">
            <a:extLst>
              <a:ext uri="{FF2B5EF4-FFF2-40B4-BE49-F238E27FC236}">
                <a16:creationId xmlns:a16="http://schemas.microsoft.com/office/drawing/2014/main" id="{FABCE1F0-BF3E-9950-A0C1-DFEB4F3301F2}"/>
              </a:ext>
            </a:extLst>
          </p:cNvPr>
          <p:cNvSpPr txBox="1"/>
          <p:nvPr/>
        </p:nvSpPr>
        <p:spPr>
          <a:xfrm>
            <a:off x="74342" y="1280702"/>
            <a:ext cx="8474927" cy="1600438"/>
          </a:xfrm>
          <a:prstGeom prst="rect">
            <a:avLst/>
          </a:prstGeom>
          <a:noFill/>
        </p:spPr>
        <p:txBody>
          <a:bodyPr wrap="square">
            <a:spAutoFit/>
          </a:bodyPr>
          <a:lstStyle/>
          <a:p>
            <a:pPr algn="just"/>
            <a:r>
              <a:rPr lang="en-US" b="0" i="0" dirty="0">
                <a:solidFill>
                  <a:srgbClr val="1F2328"/>
                </a:solidFill>
                <a:effectLst/>
                <a:latin typeface="+mn-lt"/>
              </a:rPr>
              <a:t>The Amazon Grocery and</a:t>
            </a:r>
            <a:r>
              <a:rPr lang="en-US" dirty="0">
                <a:solidFill>
                  <a:srgbClr val="1F2328"/>
                </a:solidFill>
                <a:latin typeface="+mn-lt"/>
              </a:rPr>
              <a:t> </a:t>
            </a:r>
            <a:r>
              <a:rPr lang="en-US" b="0" i="0" dirty="0">
                <a:solidFill>
                  <a:srgbClr val="1F2328"/>
                </a:solidFill>
                <a:effectLst/>
                <a:latin typeface="+mn-lt"/>
              </a:rPr>
              <a:t>Gourmet</a:t>
            </a:r>
            <a:r>
              <a:rPr lang="en-US" dirty="0">
                <a:solidFill>
                  <a:srgbClr val="1F2328"/>
                </a:solidFill>
                <a:latin typeface="+mn-lt"/>
              </a:rPr>
              <a:t> </a:t>
            </a:r>
            <a:r>
              <a:rPr lang="en-US" b="0" i="0" dirty="0">
                <a:solidFill>
                  <a:srgbClr val="1F2328"/>
                </a:solidFill>
                <a:effectLst/>
                <a:latin typeface="+mn-lt"/>
              </a:rPr>
              <a:t>Food Reviews dataset consists of reviews of foods from Amazon. The data span a period of more than 10 years, including all ~151,254 reviews. Reviews include product and user information, ratings, and a plaintext review.</a:t>
            </a:r>
          </a:p>
          <a:p>
            <a:pPr algn="just"/>
            <a:endParaRPr lang="en-US" dirty="0">
              <a:solidFill>
                <a:srgbClr val="1F2328"/>
              </a:solidFill>
              <a:latin typeface="+mn-lt"/>
            </a:endParaRPr>
          </a:p>
          <a:p>
            <a:pPr algn="just"/>
            <a:r>
              <a:rPr lang="en-US" b="0" i="0" dirty="0">
                <a:solidFill>
                  <a:srgbClr val="1F2328"/>
                </a:solidFill>
                <a:effectLst/>
                <a:latin typeface="-apple-system"/>
              </a:rPr>
              <a:t>Data sources: </a:t>
            </a:r>
            <a:r>
              <a:rPr lang="en-US" b="0" i="0" u="sng" dirty="0">
                <a:solidFill>
                  <a:srgbClr val="1F2328"/>
                </a:solidFill>
                <a:effectLst/>
                <a:latin typeface="-apple-system"/>
                <a:hlinkClick r:id="rId2"/>
              </a:rPr>
              <a:t>https://cseweb.ucsd.edu/~jmcauley/datasets/amazon_v2/</a:t>
            </a:r>
            <a:endParaRPr lang="en-US" b="0" i="0" dirty="0">
              <a:solidFill>
                <a:srgbClr val="1F2328"/>
              </a:solidFill>
              <a:effectLst/>
              <a:latin typeface="-apple-system"/>
            </a:endParaRPr>
          </a:p>
          <a:p>
            <a:pPr algn="just"/>
            <a:endParaRPr lang="en-IN" dirty="0">
              <a:latin typeface="+mn-lt"/>
            </a:endParaRPr>
          </a:p>
          <a:p>
            <a:pPr algn="just"/>
            <a:endParaRPr lang="en-IN" dirty="0">
              <a:latin typeface="+mn-lt"/>
            </a:endParaRPr>
          </a:p>
        </p:txBody>
      </p:sp>
      <p:pic>
        <p:nvPicPr>
          <p:cNvPr id="6" name="Picture 5">
            <a:extLst>
              <a:ext uri="{FF2B5EF4-FFF2-40B4-BE49-F238E27FC236}">
                <a16:creationId xmlns:a16="http://schemas.microsoft.com/office/drawing/2014/main" id="{59FC9B07-5523-DB0D-8E7D-635402BF3AC1}"/>
              </a:ext>
            </a:extLst>
          </p:cNvPr>
          <p:cNvPicPr>
            <a:picLocks noChangeAspect="1"/>
          </p:cNvPicPr>
          <p:nvPr/>
        </p:nvPicPr>
        <p:blipFill>
          <a:blip r:embed="rId3"/>
          <a:stretch>
            <a:fillRect/>
          </a:stretch>
        </p:blipFill>
        <p:spPr>
          <a:xfrm>
            <a:off x="5938449" y="2235891"/>
            <a:ext cx="2974737" cy="2575843"/>
          </a:xfrm>
          <a:prstGeom prst="rect">
            <a:avLst/>
          </a:prstGeom>
        </p:spPr>
      </p:pic>
      <p:sp>
        <p:nvSpPr>
          <p:cNvPr id="8" name="TextBox 7">
            <a:extLst>
              <a:ext uri="{FF2B5EF4-FFF2-40B4-BE49-F238E27FC236}">
                <a16:creationId xmlns:a16="http://schemas.microsoft.com/office/drawing/2014/main" id="{C6CDF698-C3D9-25CF-3501-0AE80480453C}"/>
              </a:ext>
            </a:extLst>
          </p:cNvPr>
          <p:cNvSpPr txBox="1"/>
          <p:nvPr/>
        </p:nvSpPr>
        <p:spPr>
          <a:xfrm>
            <a:off x="230813" y="2723593"/>
            <a:ext cx="5515781" cy="1600438"/>
          </a:xfrm>
          <a:prstGeom prst="rect">
            <a:avLst/>
          </a:prstGeom>
          <a:noFill/>
        </p:spPr>
        <p:txBody>
          <a:bodyPr wrap="square">
            <a:spAutoFit/>
          </a:bodyPr>
          <a:lstStyle/>
          <a:p>
            <a:pPr marL="285750" indent="-285750" algn="just">
              <a:buFont typeface="Wingdings" panose="05000000000000000000" pitchFamily="2" charset="2"/>
              <a:buChar char="§"/>
            </a:pPr>
            <a:r>
              <a:rPr lang="en-US" b="0" i="0" dirty="0">
                <a:solidFill>
                  <a:srgbClr val="1F2328"/>
                </a:solidFill>
                <a:effectLst/>
                <a:latin typeface="+mn-lt"/>
              </a:rPr>
              <a:t>The overall rating of the products in the dataset is high, with an average rating of 4.24 out of 5.</a:t>
            </a:r>
          </a:p>
          <a:p>
            <a:pPr algn="just"/>
            <a:endParaRPr lang="en-US" b="0" i="0" dirty="0">
              <a:solidFill>
                <a:srgbClr val="1F2328"/>
              </a:solidFill>
              <a:effectLst/>
              <a:latin typeface="+mn-lt"/>
            </a:endParaRPr>
          </a:p>
          <a:p>
            <a:pPr marL="285750" indent="-285750" algn="just">
              <a:buFont typeface="Wingdings" panose="05000000000000000000" pitchFamily="2" charset="2"/>
              <a:buChar char="§"/>
            </a:pPr>
            <a:r>
              <a:rPr lang="en-US" b="0" i="0" dirty="0">
                <a:solidFill>
                  <a:srgbClr val="1F2328"/>
                </a:solidFill>
                <a:effectLst/>
                <a:latin typeface="+mn-lt"/>
              </a:rPr>
              <a:t>The most recent review was posted in July 2014.</a:t>
            </a:r>
          </a:p>
          <a:p>
            <a:pPr marL="285750" indent="-285750" algn="just">
              <a:buFont typeface="Wingdings" panose="05000000000000000000" pitchFamily="2" charset="2"/>
              <a:buChar char="§"/>
            </a:pPr>
            <a:endParaRPr lang="en-US" b="0" i="0" dirty="0">
              <a:solidFill>
                <a:srgbClr val="1F2328"/>
              </a:solidFill>
              <a:effectLst/>
              <a:latin typeface="+mn-lt"/>
            </a:endParaRPr>
          </a:p>
          <a:p>
            <a:pPr marL="285750" indent="-285750" algn="just">
              <a:buFont typeface="Wingdings" panose="05000000000000000000" pitchFamily="2" charset="2"/>
              <a:buChar char="§"/>
            </a:pPr>
            <a:r>
              <a:rPr lang="en-US" b="0" i="0" dirty="0">
                <a:solidFill>
                  <a:srgbClr val="1F2328"/>
                </a:solidFill>
                <a:effectLst/>
                <a:latin typeface="+mn-lt"/>
              </a:rPr>
              <a:t>The distribution of the overall ratings shows that more products have higher ratings.</a:t>
            </a:r>
          </a:p>
        </p:txBody>
      </p:sp>
    </p:spTree>
    <p:extLst>
      <p:ext uri="{BB962C8B-B14F-4D97-AF65-F5344CB8AC3E}">
        <p14:creationId xmlns:p14="http://schemas.microsoft.com/office/powerpoint/2010/main" val="146685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3045-4307-50D1-CC4A-C96572B270E1}"/>
              </a:ext>
            </a:extLst>
          </p:cNvPr>
          <p:cNvSpPr>
            <a:spLocks noGrp="1"/>
          </p:cNvSpPr>
          <p:nvPr>
            <p:ph type="title"/>
          </p:nvPr>
        </p:nvSpPr>
        <p:spPr>
          <a:xfrm>
            <a:off x="401978" y="656587"/>
            <a:ext cx="8520600" cy="841800"/>
          </a:xfrm>
        </p:spPr>
        <p:txBody>
          <a:bodyPr/>
          <a:lstStyle/>
          <a:p>
            <a:pPr algn="l"/>
            <a:r>
              <a:rPr lang="en-US" sz="2400" b="1" dirty="0">
                <a:latin typeface="+mj-lt"/>
              </a:rPr>
              <a:t>Text Preprocessing and Topic Modeling:</a:t>
            </a:r>
            <a:endParaRPr lang="en-IN" sz="2400" b="1" dirty="0">
              <a:latin typeface="+mj-lt"/>
            </a:endParaRPr>
          </a:p>
        </p:txBody>
      </p:sp>
      <p:pic>
        <p:nvPicPr>
          <p:cNvPr id="5" name="Picture 4" descr="Topic modeling with LDA">
            <a:extLst>
              <a:ext uri="{FF2B5EF4-FFF2-40B4-BE49-F238E27FC236}">
                <a16:creationId xmlns:a16="http://schemas.microsoft.com/office/drawing/2014/main" id="{E6E3BA2A-BC63-286C-46EC-42880390F9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3732" y="2728331"/>
            <a:ext cx="2732359" cy="220031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LP Tutorial: Topic Modeling in Python with BerTopic | HackerNoon">
            <a:extLst>
              <a:ext uri="{FF2B5EF4-FFF2-40B4-BE49-F238E27FC236}">
                <a16:creationId xmlns:a16="http://schemas.microsoft.com/office/drawing/2014/main" id="{AF049696-A2BC-B7EF-0C77-A4B3DF348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993" y="2340187"/>
            <a:ext cx="4079591" cy="26388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26" name="TextBox 3">
            <a:extLst>
              <a:ext uri="{FF2B5EF4-FFF2-40B4-BE49-F238E27FC236}">
                <a16:creationId xmlns:a16="http://schemas.microsoft.com/office/drawing/2014/main" id="{508F8271-865E-129F-05D2-FC939FA828EE}"/>
              </a:ext>
            </a:extLst>
          </p:cNvPr>
          <p:cNvGraphicFramePr/>
          <p:nvPr/>
        </p:nvGraphicFramePr>
        <p:xfrm>
          <a:off x="73807" y="1498387"/>
          <a:ext cx="8668215" cy="16004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9152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2282-5AFB-C054-E1BC-E906CD93CAD7}"/>
              </a:ext>
            </a:extLst>
          </p:cNvPr>
          <p:cNvSpPr>
            <a:spLocks noGrp="1"/>
          </p:cNvSpPr>
          <p:nvPr>
            <p:ph type="title"/>
          </p:nvPr>
        </p:nvSpPr>
        <p:spPr>
          <a:xfrm>
            <a:off x="557027" y="689635"/>
            <a:ext cx="4988846" cy="841800"/>
          </a:xfrm>
        </p:spPr>
        <p:txBody>
          <a:bodyPr/>
          <a:lstStyle/>
          <a:p>
            <a:pPr algn="l"/>
            <a:r>
              <a:rPr lang="en-US" sz="2400" b="1" kern="1200" dirty="0">
                <a:solidFill>
                  <a:schemeClr val="tx1"/>
                </a:solidFill>
                <a:latin typeface="+mn-lt"/>
                <a:ea typeface="+mn-ea"/>
                <a:cs typeface="+mn-cs"/>
              </a:rPr>
              <a:t>Latent Dirichlet Allocation (LDA):</a:t>
            </a:r>
            <a:endParaRPr lang="en-IN" sz="2400" b="1" dirty="0"/>
          </a:p>
        </p:txBody>
      </p:sp>
      <p:sp>
        <p:nvSpPr>
          <p:cNvPr id="7" name="TextBox 6">
            <a:extLst>
              <a:ext uri="{FF2B5EF4-FFF2-40B4-BE49-F238E27FC236}">
                <a16:creationId xmlns:a16="http://schemas.microsoft.com/office/drawing/2014/main" id="{34E0128D-A975-5CE1-789E-8AA0ECFCC5EA}"/>
              </a:ext>
            </a:extLst>
          </p:cNvPr>
          <p:cNvSpPr txBox="1"/>
          <p:nvPr/>
        </p:nvSpPr>
        <p:spPr>
          <a:xfrm>
            <a:off x="415778" y="1531435"/>
            <a:ext cx="8639012" cy="2893100"/>
          </a:xfrm>
          <a:prstGeom prst="rect">
            <a:avLst/>
          </a:prstGeom>
          <a:noFill/>
        </p:spPr>
        <p:txBody>
          <a:bodyPr wrap="square">
            <a:spAutoFit/>
          </a:bodyPr>
          <a:lstStyle/>
          <a:p>
            <a:pPr marL="285750" indent="-285750" algn="just">
              <a:buFont typeface="Wingdings" panose="05000000000000000000" pitchFamily="2" charset="2"/>
              <a:buChar char="§"/>
            </a:pPr>
            <a:r>
              <a:rPr lang="en-US" b="0" i="0" u="sng" dirty="0">
                <a:solidFill>
                  <a:srgbClr val="1F2328"/>
                </a:solidFill>
                <a:effectLst/>
                <a:latin typeface="+mn-lt"/>
              </a:rPr>
              <a:t>LDA Model Creation</a:t>
            </a:r>
            <a:r>
              <a:rPr lang="en-US" b="0" i="0" dirty="0">
                <a:solidFill>
                  <a:srgbClr val="1F2328"/>
                </a:solidFill>
                <a:effectLst/>
                <a:latin typeface="+mn-lt"/>
              </a:rPr>
              <a:t>: The code initializes an LDA model by specifying the number of topics as 15 (</a:t>
            </a:r>
            <a:r>
              <a:rPr lang="en-US" b="0" i="0" dirty="0" err="1">
                <a:solidFill>
                  <a:srgbClr val="1F2328"/>
                </a:solidFill>
                <a:effectLst/>
                <a:latin typeface="+mn-lt"/>
              </a:rPr>
              <a:t>num_topics</a:t>
            </a:r>
            <a:r>
              <a:rPr lang="en-US" b="0" i="0" dirty="0">
                <a:solidFill>
                  <a:srgbClr val="1F2328"/>
                </a:solidFill>
                <a:effectLst/>
                <a:latin typeface="+mn-lt"/>
              </a:rPr>
              <a:t> = 15). </a:t>
            </a:r>
          </a:p>
          <a:p>
            <a:pPr algn="just"/>
            <a:endParaRPr lang="en-US" b="0" i="0" dirty="0">
              <a:solidFill>
                <a:srgbClr val="1F2328"/>
              </a:solidFill>
              <a:effectLst/>
              <a:latin typeface="+mn-lt"/>
            </a:endParaRPr>
          </a:p>
          <a:p>
            <a:pPr marL="285750" indent="-285750" algn="just">
              <a:buFont typeface="Wingdings" panose="05000000000000000000" pitchFamily="2" charset="2"/>
              <a:buChar char="§"/>
            </a:pPr>
            <a:r>
              <a:rPr lang="en-US" b="0" i="0" u="sng" dirty="0">
                <a:solidFill>
                  <a:srgbClr val="1F2328"/>
                </a:solidFill>
                <a:effectLst/>
                <a:latin typeface="+mn-lt"/>
              </a:rPr>
              <a:t>Displaying Topics and Top Words</a:t>
            </a:r>
            <a:r>
              <a:rPr lang="en-US" b="0" i="0" dirty="0">
                <a:solidFill>
                  <a:srgbClr val="1F2328"/>
                </a:solidFill>
                <a:effectLst/>
                <a:latin typeface="+mn-lt"/>
              </a:rPr>
              <a:t>: After training the model, it prints the top 10 words for each of the 15 topics generated by the LDA model. Each line displays a topic number along with the most influential words and their associated weights in the given topic, For instance:</a:t>
            </a:r>
          </a:p>
          <a:p>
            <a:pPr algn="just"/>
            <a:endParaRPr lang="en-US" b="0" i="0" dirty="0">
              <a:solidFill>
                <a:srgbClr val="1F2328"/>
              </a:solidFill>
              <a:effectLst/>
              <a:latin typeface="+mn-lt"/>
            </a:endParaRPr>
          </a:p>
          <a:p>
            <a:pPr lvl="2" algn="just"/>
            <a:r>
              <a:rPr lang="en-US" b="0" i="0" dirty="0">
                <a:solidFill>
                  <a:srgbClr val="1F2328"/>
                </a:solidFill>
                <a:effectLst/>
                <a:latin typeface="+mn-lt"/>
              </a:rPr>
              <a:t>       </a:t>
            </a:r>
            <a:r>
              <a:rPr lang="en-US" b="1" i="0" dirty="0">
                <a:solidFill>
                  <a:srgbClr val="1F2328"/>
                </a:solidFill>
                <a:effectLst/>
                <a:latin typeface="+mn-lt"/>
              </a:rPr>
              <a:t>Topic 2 </a:t>
            </a:r>
            <a:r>
              <a:rPr lang="en-US" b="0" i="0" dirty="0">
                <a:solidFill>
                  <a:srgbClr val="1F2328"/>
                </a:solidFill>
                <a:effectLst/>
                <a:latin typeface="+mn-lt"/>
              </a:rPr>
              <a:t>seems to be related to positive reviews about gluten-free products like </a:t>
            </a:r>
            <a:r>
              <a:rPr lang="en-US" b="1" i="0" dirty="0">
                <a:solidFill>
                  <a:srgbClr val="1F2328"/>
                </a:solidFill>
                <a:effectLst/>
                <a:latin typeface="+mn-lt"/>
              </a:rPr>
              <a:t>cheese</a:t>
            </a:r>
            <a:r>
              <a:rPr lang="en-US" b="0" i="0" dirty="0">
                <a:solidFill>
                  <a:srgbClr val="1F2328"/>
                </a:solidFill>
                <a:effectLst/>
                <a:latin typeface="+mn-lt"/>
              </a:rPr>
              <a:t> and </a:t>
            </a:r>
            <a:r>
              <a:rPr lang="en-US" b="1" i="0" dirty="0">
                <a:solidFill>
                  <a:srgbClr val="1F2328"/>
                </a:solidFill>
                <a:effectLst/>
                <a:latin typeface="+mn-lt"/>
              </a:rPr>
              <a:t>taste</a:t>
            </a:r>
            <a:r>
              <a:rPr lang="en-US" b="0" i="0" dirty="0">
                <a:solidFill>
                  <a:srgbClr val="1F2328"/>
                </a:solidFill>
                <a:effectLst/>
                <a:latin typeface="+mn-lt"/>
              </a:rPr>
              <a:t>.</a:t>
            </a:r>
          </a:p>
          <a:p>
            <a:pPr lvl="2" algn="just"/>
            <a:r>
              <a:rPr lang="en-US" b="0" i="0" dirty="0">
                <a:solidFill>
                  <a:srgbClr val="1F2328"/>
                </a:solidFill>
                <a:effectLst/>
                <a:latin typeface="+mn-lt"/>
              </a:rPr>
              <a:t>       </a:t>
            </a:r>
            <a:r>
              <a:rPr lang="en-US" b="1" i="0" dirty="0">
                <a:solidFill>
                  <a:srgbClr val="1F2328"/>
                </a:solidFill>
                <a:effectLst/>
                <a:latin typeface="+mn-lt"/>
              </a:rPr>
              <a:t>Topic 11 </a:t>
            </a:r>
            <a:r>
              <a:rPr lang="en-US" b="0" i="0" dirty="0">
                <a:solidFill>
                  <a:srgbClr val="1F2328"/>
                </a:solidFill>
                <a:effectLst/>
                <a:latin typeface="+mn-lt"/>
              </a:rPr>
              <a:t>might relate to </a:t>
            </a:r>
            <a:r>
              <a:rPr lang="en-US" b="1" i="0" dirty="0">
                <a:solidFill>
                  <a:srgbClr val="1F2328"/>
                </a:solidFill>
                <a:effectLst/>
                <a:latin typeface="+mn-lt"/>
              </a:rPr>
              <a:t>organic</a:t>
            </a:r>
            <a:r>
              <a:rPr lang="en-US" b="0" i="0" dirty="0">
                <a:solidFill>
                  <a:srgbClr val="1F2328"/>
                </a:solidFill>
                <a:effectLst/>
                <a:latin typeface="+mn-lt"/>
              </a:rPr>
              <a:t> and </a:t>
            </a:r>
            <a:r>
              <a:rPr lang="en-US" b="1" i="0" dirty="0">
                <a:solidFill>
                  <a:srgbClr val="1F2328"/>
                </a:solidFill>
                <a:effectLst/>
                <a:latin typeface="+mn-lt"/>
              </a:rPr>
              <a:t>natural fruit juices</a:t>
            </a:r>
            <a:r>
              <a:rPr lang="en-US" b="0" i="0" dirty="0">
                <a:solidFill>
                  <a:srgbClr val="1F2328"/>
                </a:solidFill>
                <a:effectLst/>
                <a:latin typeface="+mn-lt"/>
              </a:rPr>
              <a:t>.</a:t>
            </a:r>
          </a:p>
          <a:p>
            <a:pPr lvl="2" algn="just"/>
            <a:r>
              <a:rPr lang="en-US" b="0" i="0" dirty="0">
                <a:solidFill>
                  <a:srgbClr val="1F2328"/>
                </a:solidFill>
                <a:effectLst/>
                <a:latin typeface="+mn-lt"/>
              </a:rPr>
              <a:t>       </a:t>
            </a:r>
            <a:r>
              <a:rPr lang="en-US" b="1" i="0" dirty="0">
                <a:solidFill>
                  <a:srgbClr val="1F2328"/>
                </a:solidFill>
                <a:effectLst/>
                <a:latin typeface="+mn-lt"/>
              </a:rPr>
              <a:t>Topic 14 </a:t>
            </a:r>
            <a:r>
              <a:rPr lang="en-US" b="0" i="0" dirty="0">
                <a:solidFill>
                  <a:srgbClr val="1F2328"/>
                </a:solidFill>
                <a:effectLst/>
                <a:latin typeface="+mn-lt"/>
              </a:rPr>
              <a:t>involves discussions about </a:t>
            </a:r>
            <a:r>
              <a:rPr lang="en-US" b="1" i="0" dirty="0">
                <a:solidFill>
                  <a:srgbClr val="1F2328"/>
                </a:solidFill>
                <a:effectLst/>
                <a:latin typeface="+mn-lt"/>
              </a:rPr>
              <a:t>water</a:t>
            </a:r>
            <a:r>
              <a:rPr lang="en-US" b="0" i="0" dirty="0">
                <a:solidFill>
                  <a:srgbClr val="1F2328"/>
                </a:solidFill>
                <a:effectLst/>
                <a:latin typeface="+mn-lt"/>
              </a:rPr>
              <a:t>, </a:t>
            </a:r>
            <a:r>
              <a:rPr lang="en-US" b="1" i="0" dirty="0">
                <a:solidFill>
                  <a:srgbClr val="1F2328"/>
                </a:solidFill>
                <a:effectLst/>
                <a:latin typeface="+mn-lt"/>
              </a:rPr>
              <a:t>sugar</a:t>
            </a:r>
            <a:r>
              <a:rPr lang="en-US" b="0" i="0" dirty="0">
                <a:solidFill>
                  <a:srgbClr val="1F2328"/>
                </a:solidFill>
                <a:effectLst/>
                <a:latin typeface="+mn-lt"/>
              </a:rPr>
              <a:t>, </a:t>
            </a:r>
            <a:r>
              <a:rPr lang="en-US" b="1" i="0" dirty="0">
                <a:solidFill>
                  <a:srgbClr val="1F2328"/>
                </a:solidFill>
                <a:effectLst/>
                <a:latin typeface="+mn-lt"/>
              </a:rPr>
              <a:t>milk</a:t>
            </a:r>
            <a:r>
              <a:rPr lang="en-US" b="0" i="0" dirty="0">
                <a:solidFill>
                  <a:srgbClr val="1F2328"/>
                </a:solidFill>
                <a:effectLst/>
                <a:latin typeface="+mn-lt"/>
              </a:rPr>
              <a:t>, and </a:t>
            </a:r>
            <a:r>
              <a:rPr lang="en-US" b="1" i="0" dirty="0">
                <a:solidFill>
                  <a:srgbClr val="1F2328"/>
                </a:solidFill>
                <a:effectLst/>
                <a:latin typeface="+mn-lt"/>
              </a:rPr>
              <a:t>additives</a:t>
            </a:r>
            <a:r>
              <a:rPr lang="en-US" b="0" i="0" dirty="0">
                <a:solidFill>
                  <a:srgbClr val="1F2328"/>
                </a:solidFill>
                <a:effectLst/>
                <a:latin typeface="+mn-lt"/>
              </a:rPr>
              <a:t>.</a:t>
            </a:r>
          </a:p>
          <a:p>
            <a:pPr lvl="2" algn="just"/>
            <a:endParaRPr lang="en-US" b="0" i="0" dirty="0">
              <a:solidFill>
                <a:srgbClr val="1F2328"/>
              </a:solidFill>
              <a:effectLst/>
              <a:latin typeface="+mn-lt"/>
            </a:endParaRPr>
          </a:p>
          <a:p>
            <a:pPr marL="285750" indent="-285750" algn="just">
              <a:buFont typeface="Wingdings" panose="05000000000000000000" pitchFamily="2" charset="2"/>
              <a:buChar char="§"/>
            </a:pPr>
            <a:r>
              <a:rPr lang="en-US" b="0" i="0" dirty="0">
                <a:solidFill>
                  <a:srgbClr val="1F2328"/>
                </a:solidFill>
                <a:effectLst/>
                <a:latin typeface="+mn-lt"/>
              </a:rPr>
              <a:t>In this case, we obtained a moderate </a:t>
            </a:r>
            <a:r>
              <a:rPr lang="en-US" b="1" i="0" dirty="0">
                <a:solidFill>
                  <a:srgbClr val="1F2328"/>
                </a:solidFill>
                <a:effectLst/>
                <a:latin typeface="+mn-lt"/>
              </a:rPr>
              <a:t>coherence score </a:t>
            </a:r>
            <a:r>
              <a:rPr lang="en-US" b="0" i="0" dirty="0">
                <a:solidFill>
                  <a:srgbClr val="1F2328"/>
                </a:solidFill>
                <a:effectLst/>
                <a:latin typeface="+mn-lt"/>
              </a:rPr>
              <a:t>of </a:t>
            </a:r>
            <a:r>
              <a:rPr lang="en-US" b="1" i="0" dirty="0">
                <a:solidFill>
                  <a:srgbClr val="1F2328"/>
                </a:solidFill>
                <a:effectLst/>
                <a:latin typeface="+mn-lt"/>
              </a:rPr>
              <a:t>0.4935</a:t>
            </a:r>
            <a:r>
              <a:rPr lang="en-US" i="0" dirty="0">
                <a:solidFill>
                  <a:srgbClr val="1F2328"/>
                </a:solidFill>
                <a:effectLst/>
                <a:latin typeface="+mn-lt"/>
              </a:rPr>
              <a:t>,</a:t>
            </a:r>
            <a:r>
              <a:rPr lang="en-US" b="1" i="0" dirty="0">
                <a:solidFill>
                  <a:srgbClr val="1F2328"/>
                </a:solidFill>
                <a:effectLst/>
                <a:latin typeface="+mn-lt"/>
              </a:rPr>
              <a:t> </a:t>
            </a:r>
            <a:r>
              <a:rPr lang="en-US" b="0" i="0" dirty="0">
                <a:solidFill>
                  <a:srgbClr val="1F2328"/>
                </a:solidFill>
                <a:effectLst/>
                <a:latin typeface="+mn-lt"/>
              </a:rPr>
              <a:t>indicating moderate coherence among the topics.</a:t>
            </a:r>
          </a:p>
        </p:txBody>
      </p:sp>
    </p:spTree>
    <p:extLst>
      <p:ext uri="{BB962C8B-B14F-4D97-AF65-F5344CB8AC3E}">
        <p14:creationId xmlns:p14="http://schemas.microsoft.com/office/powerpoint/2010/main" val="386464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983BF3-AFCB-E5A8-E4E7-42C6B6D7D9D0}"/>
              </a:ext>
            </a:extLst>
          </p:cNvPr>
          <p:cNvSpPr>
            <a:spLocks noGrp="1"/>
          </p:cNvSpPr>
          <p:nvPr>
            <p:ph type="title"/>
          </p:nvPr>
        </p:nvSpPr>
        <p:spPr>
          <a:xfrm>
            <a:off x="557027" y="649153"/>
            <a:ext cx="4988846" cy="841800"/>
          </a:xfrm>
        </p:spPr>
        <p:txBody>
          <a:bodyPr/>
          <a:lstStyle/>
          <a:p>
            <a:pPr algn="l"/>
            <a:r>
              <a:rPr lang="en-US" sz="2400" b="1" kern="1200" dirty="0" err="1">
                <a:solidFill>
                  <a:schemeClr val="tx1"/>
                </a:solidFill>
                <a:latin typeface="+mn-lt"/>
                <a:ea typeface="+mn-ea"/>
                <a:cs typeface="+mn-cs"/>
              </a:rPr>
              <a:t>BerTopic</a:t>
            </a:r>
            <a:r>
              <a:rPr lang="en-US" sz="2400" b="1" kern="1200" dirty="0">
                <a:solidFill>
                  <a:schemeClr val="tx1"/>
                </a:solidFill>
                <a:latin typeface="+mn-lt"/>
                <a:ea typeface="+mn-ea"/>
                <a:cs typeface="+mn-cs"/>
              </a:rPr>
              <a:t> Model</a:t>
            </a:r>
            <a:endParaRPr lang="en-IN" sz="2400" b="1" dirty="0"/>
          </a:p>
        </p:txBody>
      </p:sp>
      <p:sp>
        <p:nvSpPr>
          <p:cNvPr id="7" name="TextBox 6">
            <a:extLst>
              <a:ext uri="{FF2B5EF4-FFF2-40B4-BE49-F238E27FC236}">
                <a16:creationId xmlns:a16="http://schemas.microsoft.com/office/drawing/2014/main" id="{AAED0ED8-C51A-9D1A-4E70-5F02BA575E9C}"/>
              </a:ext>
            </a:extLst>
          </p:cNvPr>
          <p:cNvSpPr txBox="1"/>
          <p:nvPr/>
        </p:nvSpPr>
        <p:spPr>
          <a:xfrm>
            <a:off x="646237" y="1424489"/>
            <a:ext cx="6735335" cy="954107"/>
          </a:xfrm>
          <a:prstGeom prst="rect">
            <a:avLst/>
          </a:prstGeom>
          <a:noFill/>
        </p:spPr>
        <p:txBody>
          <a:bodyPr wrap="square">
            <a:spAutoFit/>
          </a:bodyPr>
          <a:lstStyle/>
          <a:p>
            <a:pPr algn="just"/>
            <a:r>
              <a:rPr lang="en-US" b="0" i="0" dirty="0">
                <a:solidFill>
                  <a:srgbClr val="212121"/>
                </a:solidFill>
                <a:effectLst/>
                <a:latin typeface="Roboto" panose="02000000000000000000" pitchFamily="2" charset="0"/>
              </a:rPr>
              <a:t>The </a:t>
            </a:r>
            <a:r>
              <a:rPr lang="en-US" b="0" i="0" dirty="0" err="1">
                <a:solidFill>
                  <a:srgbClr val="212121"/>
                </a:solidFill>
                <a:effectLst/>
                <a:latin typeface="Roboto" panose="02000000000000000000" pitchFamily="2" charset="0"/>
              </a:rPr>
              <a:t>BERTopic</a:t>
            </a:r>
            <a:r>
              <a:rPr lang="en-US" b="0" i="0" dirty="0">
                <a:solidFill>
                  <a:srgbClr val="212121"/>
                </a:solidFill>
                <a:effectLst/>
                <a:latin typeface="Roboto" panose="02000000000000000000" pitchFamily="2" charset="0"/>
              </a:rPr>
              <a:t> model uses word embeddings and graph-based clustering to identify topics in text data. Topic word scores of Amazon Grocery Review Data using the Transformer BERT  model.</a:t>
            </a:r>
          </a:p>
          <a:p>
            <a:pPr algn="just"/>
            <a:endParaRPr lang="en-US" b="0" i="0" dirty="0">
              <a:solidFill>
                <a:srgbClr val="212121"/>
              </a:solidFill>
              <a:effectLst/>
              <a:latin typeface="Roboto" panose="02000000000000000000" pitchFamily="2" charset="0"/>
            </a:endParaRPr>
          </a:p>
        </p:txBody>
      </p:sp>
      <p:pic>
        <p:nvPicPr>
          <p:cNvPr id="9" name="Picture 8">
            <a:extLst>
              <a:ext uri="{FF2B5EF4-FFF2-40B4-BE49-F238E27FC236}">
                <a16:creationId xmlns:a16="http://schemas.microsoft.com/office/drawing/2014/main" id="{FB8E486B-3636-9227-AA4E-A6CE24809B59}"/>
              </a:ext>
            </a:extLst>
          </p:cNvPr>
          <p:cNvPicPr>
            <a:picLocks noChangeAspect="1"/>
          </p:cNvPicPr>
          <p:nvPr/>
        </p:nvPicPr>
        <p:blipFill>
          <a:blip r:embed="rId2"/>
          <a:stretch>
            <a:fillRect/>
          </a:stretch>
        </p:blipFill>
        <p:spPr>
          <a:xfrm>
            <a:off x="1207247" y="2312132"/>
            <a:ext cx="5985022" cy="2599393"/>
          </a:xfrm>
          <a:prstGeom prst="rect">
            <a:avLst/>
          </a:prstGeom>
        </p:spPr>
      </p:pic>
    </p:spTree>
    <p:extLst>
      <p:ext uri="{BB962C8B-B14F-4D97-AF65-F5344CB8AC3E}">
        <p14:creationId xmlns:p14="http://schemas.microsoft.com/office/powerpoint/2010/main" val="385415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D3EF-8E22-A5F4-59DD-BB684F06984F}"/>
              </a:ext>
            </a:extLst>
          </p:cNvPr>
          <p:cNvSpPr>
            <a:spLocks noGrp="1"/>
          </p:cNvSpPr>
          <p:nvPr>
            <p:ph type="title"/>
          </p:nvPr>
        </p:nvSpPr>
        <p:spPr>
          <a:xfrm>
            <a:off x="728013" y="582245"/>
            <a:ext cx="8520600" cy="733598"/>
          </a:xfrm>
        </p:spPr>
        <p:txBody>
          <a:bodyPr/>
          <a:lstStyle/>
          <a:p>
            <a:pPr algn="l"/>
            <a:r>
              <a:rPr lang="en-US" sz="2400" b="1" kern="1200" dirty="0">
                <a:solidFill>
                  <a:schemeClr val="tx1"/>
                </a:solidFill>
                <a:latin typeface="+mj-lt"/>
                <a:ea typeface="+mn-ea"/>
                <a:cs typeface="+mn-cs"/>
              </a:rPr>
              <a:t>Sequential convolutional neural network model:</a:t>
            </a:r>
            <a:endParaRPr lang="en-IN" sz="2400" b="1" dirty="0">
              <a:latin typeface="+mj-lt"/>
            </a:endParaRPr>
          </a:p>
        </p:txBody>
      </p:sp>
      <p:pic>
        <p:nvPicPr>
          <p:cNvPr id="7170" name="Picture 2">
            <a:extLst>
              <a:ext uri="{FF2B5EF4-FFF2-40B4-BE49-F238E27FC236}">
                <a16:creationId xmlns:a16="http://schemas.microsoft.com/office/drawing/2014/main" id="{3B60DC20-4330-9A24-CE53-F9896C6D0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29" y="2571750"/>
            <a:ext cx="3107473" cy="24438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110F81B-AAD0-3B6F-A239-8A5C8F065ED2}"/>
              </a:ext>
            </a:extLst>
          </p:cNvPr>
          <p:cNvPicPr>
            <a:picLocks noChangeAspect="1"/>
          </p:cNvPicPr>
          <p:nvPr/>
        </p:nvPicPr>
        <p:blipFill>
          <a:blip r:embed="rId3"/>
          <a:stretch>
            <a:fillRect/>
          </a:stretch>
        </p:blipFill>
        <p:spPr>
          <a:xfrm>
            <a:off x="3943188" y="3362861"/>
            <a:ext cx="4275190" cy="1569856"/>
          </a:xfrm>
          <a:prstGeom prst="rect">
            <a:avLst/>
          </a:prstGeom>
        </p:spPr>
      </p:pic>
      <p:pic>
        <p:nvPicPr>
          <p:cNvPr id="6" name="Picture 5">
            <a:extLst>
              <a:ext uri="{FF2B5EF4-FFF2-40B4-BE49-F238E27FC236}">
                <a16:creationId xmlns:a16="http://schemas.microsoft.com/office/drawing/2014/main" id="{187A929B-5F32-BC1F-989B-FD417FBA6F78}"/>
              </a:ext>
            </a:extLst>
          </p:cNvPr>
          <p:cNvPicPr>
            <a:picLocks noChangeAspect="1"/>
          </p:cNvPicPr>
          <p:nvPr/>
        </p:nvPicPr>
        <p:blipFill>
          <a:blip r:embed="rId4"/>
          <a:stretch>
            <a:fillRect/>
          </a:stretch>
        </p:blipFill>
        <p:spPr>
          <a:xfrm>
            <a:off x="3943188" y="2667542"/>
            <a:ext cx="1569856" cy="586791"/>
          </a:xfrm>
          <a:prstGeom prst="rect">
            <a:avLst/>
          </a:prstGeom>
        </p:spPr>
      </p:pic>
      <p:sp>
        <p:nvSpPr>
          <p:cNvPr id="8" name="TextBox 7">
            <a:extLst>
              <a:ext uri="{FF2B5EF4-FFF2-40B4-BE49-F238E27FC236}">
                <a16:creationId xmlns:a16="http://schemas.microsoft.com/office/drawing/2014/main" id="{58438874-8BA2-8A92-EB2C-F7AC57B60B16}"/>
              </a:ext>
            </a:extLst>
          </p:cNvPr>
          <p:cNvSpPr txBox="1"/>
          <p:nvPr/>
        </p:nvSpPr>
        <p:spPr>
          <a:xfrm>
            <a:off x="530403" y="1267538"/>
            <a:ext cx="8241889" cy="1384995"/>
          </a:xfrm>
          <a:prstGeom prst="rect">
            <a:avLst/>
          </a:prstGeom>
          <a:noFill/>
        </p:spPr>
        <p:txBody>
          <a:bodyPr wrap="square">
            <a:spAutoFit/>
          </a:bodyPr>
          <a:lstStyle/>
          <a:p>
            <a:pPr algn="just"/>
            <a:r>
              <a:rPr lang="en-IN" dirty="0">
                <a:latin typeface="+mn-lt"/>
              </a:rPr>
              <a:t>Sequential models are a type of neural network that is built by stacking layers of neurons in a linear sequence. The model was evaluated on a held-out test set of Amazon Grocery reviews. The model achieved an accuracy of 88% on the test set. However, the </a:t>
            </a:r>
            <a:r>
              <a:rPr lang="en-US" b="0" i="0" dirty="0">
                <a:solidFill>
                  <a:srgbClr val="000000"/>
                </a:solidFill>
                <a:effectLst/>
                <a:latin typeface="+mn-lt"/>
              </a:rPr>
              <a:t>plot suggests that the training accuracy is slightly higher than the validation accuracy. This means the model is overfitting the training data to some extent.</a:t>
            </a:r>
          </a:p>
          <a:p>
            <a:pPr algn="just"/>
            <a:endParaRPr lang="en-IN" dirty="0">
              <a:latin typeface="+mn-lt"/>
            </a:endParaRPr>
          </a:p>
        </p:txBody>
      </p:sp>
    </p:spTree>
    <p:extLst>
      <p:ext uri="{BB962C8B-B14F-4D97-AF65-F5344CB8AC3E}">
        <p14:creationId xmlns:p14="http://schemas.microsoft.com/office/powerpoint/2010/main" val="92551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BF1C-05E3-BDF5-FB3B-EA1409753429}"/>
              </a:ext>
            </a:extLst>
          </p:cNvPr>
          <p:cNvSpPr>
            <a:spLocks noGrp="1"/>
          </p:cNvSpPr>
          <p:nvPr>
            <p:ph type="title"/>
          </p:nvPr>
        </p:nvSpPr>
        <p:spPr>
          <a:xfrm>
            <a:off x="571500" y="853699"/>
            <a:ext cx="8111392" cy="830345"/>
          </a:xfrm>
        </p:spPr>
        <p:txBody>
          <a:bodyPr vert="horz" lIns="91440" tIns="45720" rIns="91440" bIns="45720" rtlCol="0" anchor="t">
            <a:normAutofit/>
          </a:bodyPr>
          <a:lstStyle/>
          <a:p>
            <a:pPr algn="l">
              <a:lnSpc>
                <a:spcPct val="90000"/>
              </a:lnSpc>
              <a:spcBef>
                <a:spcPct val="0"/>
              </a:spcBef>
            </a:pPr>
            <a:r>
              <a:rPr lang="en-US" sz="2400" b="1" kern="1200" dirty="0">
                <a:solidFill>
                  <a:schemeClr val="tx1"/>
                </a:solidFill>
                <a:latin typeface="+mj-lt"/>
                <a:ea typeface="+mj-ea"/>
                <a:cs typeface="+mj-cs"/>
              </a:rPr>
              <a:t>Key Findings Related to the Research Questions:</a:t>
            </a:r>
          </a:p>
        </p:txBody>
      </p:sp>
      <p:cxnSp>
        <p:nvCxnSpPr>
          <p:cNvPr id="8199" name="Straight Connector 8198">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653359"/>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779BCCB-B657-6704-9E75-1245B8F454E4}"/>
              </a:ext>
            </a:extLst>
          </p:cNvPr>
          <p:cNvSpPr txBox="1"/>
          <p:nvPr/>
        </p:nvSpPr>
        <p:spPr>
          <a:xfrm>
            <a:off x="571500" y="1511957"/>
            <a:ext cx="5056376" cy="1400383"/>
          </a:xfrm>
          <a:prstGeom prst="rect">
            <a:avLst/>
          </a:prstGeom>
          <a:noFill/>
        </p:spPr>
        <p:txBody>
          <a:bodyPr wrap="square">
            <a:spAutoFit/>
          </a:bodyPr>
          <a:lstStyle/>
          <a:p>
            <a:pPr algn="just">
              <a:spcAft>
                <a:spcPts val="600"/>
              </a:spcAft>
            </a:pPr>
            <a:r>
              <a:rPr lang="en-IN" b="1" i="0" u="none" strike="noStrike" cap="none" dirty="0">
                <a:solidFill>
                  <a:srgbClr val="1F2328"/>
                </a:solidFill>
                <a:latin typeface="+mn-lt"/>
                <a:ea typeface="Arial" panose="020B0604020202020204"/>
                <a:cs typeface="Arial" panose="020B0604020202020204"/>
                <a:sym typeface="Arial" panose="020B0604020202020204"/>
              </a:rPr>
              <a:t>Reviewer Behaviour:</a:t>
            </a:r>
          </a:p>
          <a:p>
            <a:pPr marL="211455" indent="-211455" algn="just">
              <a:spcAft>
                <a:spcPts val="600"/>
              </a:spcAft>
              <a:buFont typeface="Wingdings" panose="05000000000000000000" pitchFamily="2" charset="2"/>
              <a:buChar char="§"/>
            </a:pPr>
            <a:r>
              <a:rPr lang="en-US" b="0" i="0" u="none" strike="noStrike" cap="none" dirty="0">
                <a:solidFill>
                  <a:srgbClr val="000000"/>
                </a:solidFill>
                <a:latin typeface="+mn-lt"/>
                <a:ea typeface="Arial" panose="020B0604020202020204"/>
                <a:cs typeface="Arial" panose="020B0604020202020204"/>
                <a:sym typeface="Arial" panose="020B0604020202020204"/>
              </a:rPr>
              <a:t>There is a small group of frequent reviewers.</a:t>
            </a:r>
          </a:p>
          <a:p>
            <a:pPr marL="211455" indent="-211455" algn="just">
              <a:spcAft>
                <a:spcPts val="600"/>
              </a:spcAft>
              <a:buFont typeface="Wingdings" panose="05000000000000000000" pitchFamily="2" charset="2"/>
              <a:buChar char="§"/>
            </a:pPr>
            <a:r>
              <a:rPr lang="en-US" b="0" i="0" u="none" strike="noStrike" cap="none" dirty="0">
                <a:solidFill>
                  <a:srgbClr val="000000"/>
                </a:solidFill>
                <a:latin typeface="+mn-lt"/>
                <a:ea typeface="Arial" panose="020B0604020202020204"/>
                <a:cs typeface="Arial" panose="020B0604020202020204"/>
                <a:sym typeface="Arial" panose="020B0604020202020204"/>
              </a:rPr>
              <a:t>Frequent reviewers are more likely to leave extreme ratings than infrequent reviewers.</a:t>
            </a:r>
          </a:p>
          <a:p>
            <a:pPr algn="just">
              <a:spcAft>
                <a:spcPts val="600"/>
              </a:spcAft>
            </a:pPr>
            <a:endParaRPr lang="en-IN" dirty="0">
              <a:latin typeface="+mn-lt"/>
            </a:endParaRPr>
          </a:p>
        </p:txBody>
      </p:sp>
      <p:pic>
        <p:nvPicPr>
          <p:cNvPr id="8194" name="Picture 2">
            <a:extLst>
              <a:ext uri="{FF2B5EF4-FFF2-40B4-BE49-F238E27FC236}">
                <a16:creationId xmlns:a16="http://schemas.microsoft.com/office/drawing/2014/main" id="{E2D9083D-25A5-EF83-03F0-533889575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589" y="2309077"/>
            <a:ext cx="4229642" cy="24899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EB9EEE1-9C52-A2C4-FEBC-50AB312748C7}"/>
              </a:ext>
            </a:extLst>
          </p:cNvPr>
          <p:cNvPicPr>
            <a:picLocks noChangeAspect="1"/>
          </p:cNvPicPr>
          <p:nvPr/>
        </p:nvPicPr>
        <p:blipFill>
          <a:blip r:embed="rId3"/>
          <a:stretch>
            <a:fillRect/>
          </a:stretch>
        </p:blipFill>
        <p:spPr>
          <a:xfrm>
            <a:off x="719015" y="2912340"/>
            <a:ext cx="3386716" cy="1826671"/>
          </a:xfrm>
          <a:prstGeom prst="rect">
            <a:avLst/>
          </a:prstGeom>
        </p:spPr>
      </p:pic>
    </p:spTree>
    <p:extLst>
      <p:ext uri="{BB962C8B-B14F-4D97-AF65-F5344CB8AC3E}">
        <p14:creationId xmlns:p14="http://schemas.microsoft.com/office/powerpoint/2010/main" val="237742757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1984</TotalTime>
  <Words>1185</Words>
  <Application>Microsoft Office PowerPoint</Application>
  <PresentationFormat>On-screen Show (16:9)</PresentationFormat>
  <Paragraphs>98</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Helvetica Neue</vt:lpstr>
      <vt:lpstr>Roboto</vt:lpstr>
      <vt:lpstr>Wingdings</vt:lpstr>
      <vt:lpstr>Simple Light</vt:lpstr>
      <vt:lpstr>Text Analysis of Amazon Grocery and Gourmet Food Product Reviews</vt:lpstr>
      <vt:lpstr>ABSTRACT:</vt:lpstr>
      <vt:lpstr>PROJECT OVERVIEW:</vt:lpstr>
      <vt:lpstr>Dataset and Feature Engineering:</vt:lpstr>
      <vt:lpstr>Text Preprocessing and Topic Modeling:</vt:lpstr>
      <vt:lpstr>Latent Dirichlet Allocation (LDA):</vt:lpstr>
      <vt:lpstr>BerTopic Model</vt:lpstr>
      <vt:lpstr>Sequential convolutional neural network model:</vt:lpstr>
      <vt:lpstr>Key Findings Related to the Research Questions:</vt:lpstr>
      <vt:lpstr>Most common topics discussed in Amazon Grocery reviews:</vt:lpstr>
      <vt:lpstr>Sentiment Analysis:</vt:lpstr>
      <vt:lpstr>PowerPoint Presentation</vt:lpstr>
      <vt:lpstr>Overall trend:</vt:lpstr>
      <vt:lpstr>Key Factors Influencing Customer Satisfaction:</vt:lpstr>
      <vt:lpstr>PowerPoint Presentation</vt:lpstr>
      <vt:lpstr>Recommendations: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Manimadhuri Edara</dc:creator>
  <cp:lastModifiedBy>Manimadhuri Edara</cp:lastModifiedBy>
  <cp:revision>272</cp:revision>
  <dcterms:created xsi:type="dcterms:W3CDTF">2022-12-02T22:19:00Z</dcterms:created>
  <dcterms:modified xsi:type="dcterms:W3CDTF">2023-11-15T00:39:42Z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y fmtid="{D5CDD505-2E9C-101B-9397-08002B2CF9AE}" pid="3" name="ICV">
    <vt:lpwstr>EFFF7550A994498A96388D38757620B0</vt:lpwstr>
  </property>
  <property fmtid="{D5CDD505-2E9C-101B-9397-08002B2CF9AE}" pid="4" name="KSOProductBuildVer">
    <vt:lpwstr>1033-11.2.0.11219</vt:lpwstr>
  </property>
</Properties>
</file>