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70" r:id="rId8"/>
    <p:sldId id="262" r:id="rId9"/>
    <p:sldId id="264" r:id="rId10"/>
    <p:sldId id="265" r:id="rId11"/>
    <p:sldId id="266" r:id="rId12"/>
    <p:sldId id="267" r:id="rId13"/>
    <p:sldId id="268" r:id="rId14"/>
    <p:sldId id="271" r:id="rId15"/>
    <p:sldId id="275" r:id="rId16"/>
    <p:sldId id="279" r:id="rId17"/>
    <p:sldId id="272" r:id="rId18"/>
    <p:sldId id="273" r:id="rId19"/>
    <p:sldId id="274"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7DBD90-1B2B-44B7-AFA2-C6B44B6667B3}">
          <p14:sldIdLst>
            <p14:sldId id="256"/>
            <p14:sldId id="257"/>
            <p14:sldId id="258"/>
            <p14:sldId id="259"/>
            <p14:sldId id="260"/>
            <p14:sldId id="261"/>
            <p14:sldId id="270"/>
            <p14:sldId id="262"/>
            <p14:sldId id="264"/>
            <p14:sldId id="265"/>
            <p14:sldId id="266"/>
            <p14:sldId id="267"/>
            <p14:sldId id="268"/>
            <p14:sldId id="271"/>
            <p14:sldId id="275"/>
            <p14:sldId id="279"/>
            <p14:sldId id="272"/>
            <p14:sldId id="273"/>
            <p14:sldId id="274"/>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0FABDF-8FC7-41D6-A3CF-B232F1C88C3F}" v="29" dt="2023-12-06T00:37:40.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a Jettem" userId="0c6b38da-2f41-48a8-88cb-aea9c6fe28ea" providerId="ADAL" clId="{C30FABDF-8FC7-41D6-A3CF-B232F1C88C3F}"/>
    <pc:docChg chg="undo custSel addSld delSld modSld sldOrd modSection">
      <pc:chgData name="Sushma Jettem" userId="0c6b38da-2f41-48a8-88cb-aea9c6fe28ea" providerId="ADAL" clId="{C30FABDF-8FC7-41D6-A3CF-B232F1C88C3F}" dt="2023-12-16T01:21:45.913" v="186" actId="1076"/>
      <pc:docMkLst>
        <pc:docMk/>
      </pc:docMkLst>
      <pc:sldChg chg="modSp mod">
        <pc:chgData name="Sushma Jettem" userId="0c6b38da-2f41-48a8-88cb-aea9c6fe28ea" providerId="ADAL" clId="{C30FABDF-8FC7-41D6-A3CF-B232F1C88C3F}" dt="2023-12-06T00:48:22.950" v="185" actId="27636"/>
        <pc:sldMkLst>
          <pc:docMk/>
          <pc:sldMk cId="1767931703" sldId="258"/>
        </pc:sldMkLst>
        <pc:spChg chg="mod">
          <ac:chgData name="Sushma Jettem" userId="0c6b38da-2f41-48a8-88cb-aea9c6fe28ea" providerId="ADAL" clId="{C30FABDF-8FC7-41D6-A3CF-B232F1C88C3F}" dt="2023-12-06T00:48:22.950" v="185" actId="27636"/>
          <ac:spMkLst>
            <pc:docMk/>
            <pc:sldMk cId="1767931703" sldId="258"/>
            <ac:spMk id="17" creationId="{7B8E478C-6B8B-F645-6483-5E4904119491}"/>
          </ac:spMkLst>
        </pc:spChg>
      </pc:sldChg>
      <pc:sldChg chg="modSp mod">
        <pc:chgData name="Sushma Jettem" userId="0c6b38da-2f41-48a8-88cb-aea9c6fe28ea" providerId="ADAL" clId="{C30FABDF-8FC7-41D6-A3CF-B232F1C88C3F}" dt="2023-12-16T01:21:45.913" v="186" actId="1076"/>
        <pc:sldMkLst>
          <pc:docMk/>
          <pc:sldMk cId="1724493005" sldId="264"/>
        </pc:sldMkLst>
        <pc:picChg chg="mod">
          <ac:chgData name="Sushma Jettem" userId="0c6b38da-2f41-48a8-88cb-aea9c6fe28ea" providerId="ADAL" clId="{C30FABDF-8FC7-41D6-A3CF-B232F1C88C3F}" dt="2023-12-16T01:21:45.913" v="186" actId="1076"/>
          <ac:picMkLst>
            <pc:docMk/>
            <pc:sldMk cId="1724493005" sldId="264"/>
            <ac:picMk id="4" creationId="{BB37AB3F-C302-F549-C897-E5C62F3BFFF3}"/>
          </ac:picMkLst>
        </pc:picChg>
      </pc:sldChg>
      <pc:sldChg chg="del">
        <pc:chgData name="Sushma Jettem" userId="0c6b38da-2f41-48a8-88cb-aea9c6fe28ea" providerId="ADAL" clId="{C30FABDF-8FC7-41D6-A3CF-B232F1C88C3F}" dt="2023-12-05T18:45:20.881" v="101" actId="2696"/>
        <pc:sldMkLst>
          <pc:docMk/>
          <pc:sldMk cId="602048580" sldId="269"/>
        </pc:sldMkLst>
      </pc:sldChg>
      <pc:sldChg chg="add del ord">
        <pc:chgData name="Sushma Jettem" userId="0c6b38da-2f41-48a8-88cb-aea9c6fe28ea" providerId="ADAL" clId="{C30FABDF-8FC7-41D6-A3CF-B232F1C88C3F}" dt="2023-12-06T00:40:58.340" v="159" actId="2696"/>
        <pc:sldMkLst>
          <pc:docMk/>
          <pc:sldMk cId="1647755488" sldId="272"/>
        </pc:sldMkLst>
      </pc:sldChg>
      <pc:sldChg chg="add del">
        <pc:chgData name="Sushma Jettem" userId="0c6b38da-2f41-48a8-88cb-aea9c6fe28ea" providerId="ADAL" clId="{C30FABDF-8FC7-41D6-A3CF-B232F1C88C3F}" dt="2023-12-06T00:40:57.292" v="158" actId="2696"/>
        <pc:sldMkLst>
          <pc:docMk/>
          <pc:sldMk cId="3844258301" sldId="273"/>
        </pc:sldMkLst>
      </pc:sldChg>
      <pc:sldChg chg="delSp modSp mod ord">
        <pc:chgData name="Sushma Jettem" userId="0c6b38da-2f41-48a8-88cb-aea9c6fe28ea" providerId="ADAL" clId="{C30FABDF-8FC7-41D6-A3CF-B232F1C88C3F}" dt="2023-12-06T00:40:00.050" v="155" actId="1076"/>
        <pc:sldMkLst>
          <pc:docMk/>
          <pc:sldMk cId="3558674026" sldId="274"/>
        </pc:sldMkLst>
        <pc:picChg chg="del">
          <ac:chgData name="Sushma Jettem" userId="0c6b38da-2f41-48a8-88cb-aea9c6fe28ea" providerId="ADAL" clId="{C30FABDF-8FC7-41D6-A3CF-B232F1C88C3F}" dt="2023-12-06T00:39:56.751" v="154" actId="478"/>
          <ac:picMkLst>
            <pc:docMk/>
            <pc:sldMk cId="3558674026" sldId="274"/>
            <ac:picMk id="5" creationId="{2E31E52F-588D-2347-31F3-F414435E6450}"/>
          </ac:picMkLst>
        </pc:picChg>
        <pc:picChg chg="mod">
          <ac:chgData name="Sushma Jettem" userId="0c6b38da-2f41-48a8-88cb-aea9c6fe28ea" providerId="ADAL" clId="{C30FABDF-8FC7-41D6-A3CF-B232F1C88C3F}" dt="2023-12-06T00:40:00.050" v="155" actId="1076"/>
          <ac:picMkLst>
            <pc:docMk/>
            <pc:sldMk cId="3558674026" sldId="274"/>
            <ac:picMk id="6" creationId="{D7D76455-834D-40D2-7B80-197C5256B968}"/>
          </ac:picMkLst>
        </pc:picChg>
      </pc:sldChg>
      <pc:sldChg chg="ord">
        <pc:chgData name="Sushma Jettem" userId="0c6b38da-2f41-48a8-88cb-aea9c6fe28ea" providerId="ADAL" clId="{C30FABDF-8FC7-41D6-A3CF-B232F1C88C3F}" dt="2023-12-05T17:31:28.104" v="94"/>
        <pc:sldMkLst>
          <pc:docMk/>
          <pc:sldMk cId="686938025" sldId="275"/>
        </pc:sldMkLst>
      </pc:sldChg>
      <pc:sldChg chg="modSp">
        <pc:chgData name="Sushma Jettem" userId="0c6b38da-2f41-48a8-88cb-aea9c6fe28ea" providerId="ADAL" clId="{C30FABDF-8FC7-41D6-A3CF-B232F1C88C3F}" dt="2023-12-05T19:10:50.321" v="102"/>
        <pc:sldMkLst>
          <pc:docMk/>
          <pc:sldMk cId="1254976064" sldId="277"/>
        </pc:sldMkLst>
        <pc:spChg chg="mod">
          <ac:chgData name="Sushma Jettem" userId="0c6b38da-2f41-48a8-88cb-aea9c6fe28ea" providerId="ADAL" clId="{C30FABDF-8FC7-41D6-A3CF-B232F1C88C3F}" dt="2023-12-05T19:10:50.321" v="102"/>
          <ac:spMkLst>
            <pc:docMk/>
            <pc:sldMk cId="1254976064" sldId="277"/>
            <ac:spMk id="3" creationId="{C927519F-49CA-3F08-63D2-F1037C11BB87}"/>
          </ac:spMkLst>
        </pc:spChg>
      </pc:sldChg>
      <pc:sldChg chg="addSp delSp modSp mod">
        <pc:chgData name="Sushma Jettem" userId="0c6b38da-2f41-48a8-88cb-aea9c6fe28ea" providerId="ADAL" clId="{C30FABDF-8FC7-41D6-A3CF-B232F1C88C3F}" dt="2023-12-05T22:43:47.515" v="112" actId="27636"/>
        <pc:sldMkLst>
          <pc:docMk/>
          <pc:sldMk cId="2483075407" sldId="278"/>
        </pc:sldMkLst>
        <pc:spChg chg="add del mod">
          <ac:chgData name="Sushma Jettem" userId="0c6b38da-2f41-48a8-88cb-aea9c6fe28ea" providerId="ADAL" clId="{C30FABDF-8FC7-41D6-A3CF-B232F1C88C3F}" dt="2023-12-04T19:55:33.458" v="92"/>
          <ac:spMkLst>
            <pc:docMk/>
            <pc:sldMk cId="2483075407" sldId="278"/>
            <ac:spMk id="2" creationId="{D043B160-82BF-7E97-0899-D1C5EAC05823}"/>
          </ac:spMkLst>
        </pc:spChg>
        <pc:spChg chg="add del mod">
          <ac:chgData name="Sushma Jettem" userId="0c6b38da-2f41-48a8-88cb-aea9c6fe28ea" providerId="ADAL" clId="{C30FABDF-8FC7-41D6-A3CF-B232F1C88C3F}" dt="2023-12-05T22:43:37.526" v="108" actId="21"/>
          <ac:spMkLst>
            <pc:docMk/>
            <pc:sldMk cId="2483075407" sldId="278"/>
            <ac:spMk id="3" creationId="{3F23BF25-DFFF-82C8-CBC0-D438CCFEBE32}"/>
          </ac:spMkLst>
        </pc:spChg>
        <pc:spChg chg="mod">
          <ac:chgData name="Sushma Jettem" userId="0c6b38da-2f41-48a8-88cb-aea9c6fe28ea" providerId="ADAL" clId="{C30FABDF-8FC7-41D6-A3CF-B232F1C88C3F}" dt="2023-12-05T22:43:47.515" v="112" actId="27636"/>
          <ac:spMkLst>
            <pc:docMk/>
            <pc:sldMk cId="2483075407" sldId="278"/>
            <ac:spMk id="4" creationId="{370146C8-21FE-6D16-9C6F-1A5AFD7FEE10}"/>
          </ac:spMkLst>
        </pc:spChg>
        <pc:picChg chg="mod">
          <ac:chgData name="Sushma Jettem" userId="0c6b38da-2f41-48a8-88cb-aea9c6fe28ea" providerId="ADAL" clId="{C30FABDF-8FC7-41D6-A3CF-B232F1C88C3F}" dt="2023-12-05T22:43:38.740" v="109" actId="1076"/>
          <ac:picMkLst>
            <pc:docMk/>
            <pc:sldMk cId="2483075407" sldId="278"/>
            <ac:picMk id="6" creationId="{6FFA270A-E438-A976-31FF-AA5749FF7B32}"/>
          </ac:picMkLst>
        </pc:picChg>
      </pc:sldChg>
      <pc:sldChg chg="addSp delSp modSp new mod setBg">
        <pc:chgData name="Sushma Jettem" userId="0c6b38da-2f41-48a8-88cb-aea9c6fe28ea" providerId="ADAL" clId="{C30FABDF-8FC7-41D6-A3CF-B232F1C88C3F}" dt="2023-12-06T00:38:34.030" v="153" actId="21"/>
        <pc:sldMkLst>
          <pc:docMk/>
          <pc:sldMk cId="3025629550" sldId="279"/>
        </pc:sldMkLst>
        <pc:spChg chg="mod">
          <ac:chgData name="Sushma Jettem" userId="0c6b38da-2f41-48a8-88cb-aea9c6fe28ea" providerId="ADAL" clId="{C30FABDF-8FC7-41D6-A3CF-B232F1C88C3F}" dt="2023-12-06T00:38:20.368" v="149" actId="26606"/>
          <ac:spMkLst>
            <pc:docMk/>
            <pc:sldMk cId="3025629550" sldId="279"/>
            <ac:spMk id="2" creationId="{8F300B43-AC00-D579-C3AF-47729FF44CA1}"/>
          </ac:spMkLst>
        </pc:spChg>
        <pc:spChg chg="del mod">
          <ac:chgData name="Sushma Jettem" userId="0c6b38da-2f41-48a8-88cb-aea9c6fe28ea" providerId="ADAL" clId="{C30FABDF-8FC7-41D6-A3CF-B232F1C88C3F}" dt="2023-12-06T00:38:34.030" v="153" actId="21"/>
          <ac:spMkLst>
            <pc:docMk/>
            <pc:sldMk cId="3025629550" sldId="279"/>
            <ac:spMk id="3" creationId="{2C4B4F6C-C8DA-0AFD-2DD2-56D282758785}"/>
          </ac:spMkLst>
        </pc:spChg>
        <pc:spChg chg="add">
          <ac:chgData name="Sushma Jettem" userId="0c6b38da-2f41-48a8-88cb-aea9c6fe28ea" providerId="ADAL" clId="{C30FABDF-8FC7-41D6-A3CF-B232F1C88C3F}" dt="2023-12-06T00:38:20.368" v="149" actId="26606"/>
          <ac:spMkLst>
            <pc:docMk/>
            <pc:sldMk cId="3025629550" sldId="279"/>
            <ac:spMk id="9" creationId="{61FB7DE9-F562-4290-99B7-8C2189D61165}"/>
          </ac:spMkLst>
        </pc:spChg>
        <pc:spChg chg="add">
          <ac:chgData name="Sushma Jettem" userId="0c6b38da-2f41-48a8-88cb-aea9c6fe28ea" providerId="ADAL" clId="{C30FABDF-8FC7-41D6-A3CF-B232F1C88C3F}" dt="2023-12-06T00:38:20.368" v="149" actId="26606"/>
          <ac:spMkLst>
            <pc:docMk/>
            <pc:sldMk cId="3025629550" sldId="279"/>
            <ac:spMk id="11" creationId="{8337CC61-9E93-4D80-9F1C-12CE9A0C07F6}"/>
          </ac:spMkLst>
        </pc:spChg>
        <pc:spChg chg="add">
          <ac:chgData name="Sushma Jettem" userId="0c6b38da-2f41-48a8-88cb-aea9c6fe28ea" providerId="ADAL" clId="{C30FABDF-8FC7-41D6-A3CF-B232F1C88C3F}" dt="2023-12-06T00:38:20.368" v="149" actId="26606"/>
          <ac:spMkLst>
            <pc:docMk/>
            <pc:sldMk cId="3025629550" sldId="279"/>
            <ac:spMk id="13" creationId="{B354F8A8-7D5A-4944-8B6C-36BBF5C0FAFB}"/>
          </ac:spMkLst>
        </pc:spChg>
        <pc:picChg chg="add mod">
          <ac:chgData name="Sushma Jettem" userId="0c6b38da-2f41-48a8-88cb-aea9c6fe28ea" providerId="ADAL" clId="{C30FABDF-8FC7-41D6-A3CF-B232F1C88C3F}" dt="2023-12-06T00:38:28.271" v="152" actId="1076"/>
          <ac:picMkLst>
            <pc:docMk/>
            <pc:sldMk cId="3025629550" sldId="279"/>
            <ac:picMk id="4" creationId="{D6D2EFE1-CFF8-2A0F-19F8-4F477F85D8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12/14/2023</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87488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12/14/2023</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8488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12/14/2023</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9133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12/14/2023</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2603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12/14/2023</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3113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12/14/2023</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434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12/14/2023</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7874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12/14/2023</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7416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12/14/2023</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3623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12/14/2023</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9606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12/14/2023</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5025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12/14/2023</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19034060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ata.sfgov.org/Public-Safety/Police-Department-Incident-Reports-2018-to-Present/wg3w-h783/data" TargetMode="External"/><Relationship Id="rId2" Type="http://schemas.openxmlformats.org/officeDocument/2006/relationships/hyperlink" Target="https://data.sfgov.org/Public-Safety/Police-Department-Incident-Reports-Historical-2003/tmnf-yvry/data"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iquid art">
            <a:extLst>
              <a:ext uri="{FF2B5EF4-FFF2-40B4-BE49-F238E27FC236}">
                <a16:creationId xmlns:a16="http://schemas.microsoft.com/office/drawing/2014/main" id="{CD256236-D4CA-18FB-D373-3F12DE9719B5}"/>
              </a:ext>
            </a:extLst>
          </p:cNvPr>
          <p:cNvPicPr>
            <a:picLocks noChangeAspect="1"/>
          </p:cNvPicPr>
          <p:nvPr/>
        </p:nvPicPr>
        <p:blipFill rotWithShape="1">
          <a:blip r:embed="rId2"/>
          <a:srcRect t="9708" b="9935"/>
          <a:stretch/>
        </p:blipFill>
        <p:spPr>
          <a:xfrm>
            <a:off x="1" y="10"/>
            <a:ext cx="12192000" cy="6857990"/>
          </a:xfrm>
          <a:prstGeom prst="rect">
            <a:avLst/>
          </a:prstGeom>
        </p:spPr>
      </p:pic>
      <p:sp>
        <p:nvSpPr>
          <p:cNvPr id="23" name="Rectangle 22">
            <a:extLst>
              <a:ext uri="{FF2B5EF4-FFF2-40B4-BE49-F238E27FC236}">
                <a16:creationId xmlns:a16="http://schemas.microsoft.com/office/drawing/2014/main" id="{B72D6322-BB79-455D-9295-EC9B9FA9D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2B52B-5EDB-0737-12F7-BF2E27CCBE6F}"/>
              </a:ext>
            </a:extLst>
          </p:cNvPr>
          <p:cNvSpPr>
            <a:spLocks noGrp="1"/>
          </p:cNvSpPr>
          <p:nvPr>
            <p:ph type="ctrTitle"/>
          </p:nvPr>
        </p:nvSpPr>
        <p:spPr>
          <a:xfrm>
            <a:off x="1371600" y="2057400"/>
            <a:ext cx="9486900" cy="1671509"/>
          </a:xfrm>
        </p:spPr>
        <p:txBody>
          <a:bodyPr>
            <a:normAutofit/>
          </a:bodyPr>
          <a:lstStyle/>
          <a:p>
            <a:r>
              <a:rPr lang="en-US">
                <a:solidFill>
                  <a:srgbClr val="FFFFFF"/>
                </a:solidFill>
              </a:rPr>
              <a:t>ADDRESSING THE OPIOID EPIDEMIC</a:t>
            </a:r>
          </a:p>
        </p:txBody>
      </p:sp>
      <p:sp>
        <p:nvSpPr>
          <p:cNvPr id="3" name="Subtitle 2">
            <a:extLst>
              <a:ext uri="{FF2B5EF4-FFF2-40B4-BE49-F238E27FC236}">
                <a16:creationId xmlns:a16="http://schemas.microsoft.com/office/drawing/2014/main" id="{C927519F-49CA-3F08-63D2-F1037C11BB87}"/>
              </a:ext>
            </a:extLst>
          </p:cNvPr>
          <p:cNvSpPr>
            <a:spLocks noGrp="1"/>
          </p:cNvSpPr>
          <p:nvPr>
            <p:ph type="subTitle" idx="1"/>
          </p:nvPr>
        </p:nvSpPr>
        <p:spPr>
          <a:xfrm>
            <a:off x="2138680" y="3814790"/>
            <a:ext cx="8115300" cy="685799"/>
          </a:xfrm>
        </p:spPr>
        <p:txBody>
          <a:bodyPr>
            <a:normAutofit/>
          </a:bodyPr>
          <a:lstStyle/>
          <a:p>
            <a:r>
              <a:rPr lang="en-US" dirty="0">
                <a:solidFill>
                  <a:srgbClr val="FFFFFF"/>
                </a:solidFill>
              </a:rPr>
              <a:t>A National Public Health Challenge</a:t>
            </a:r>
          </a:p>
          <a:p>
            <a:endParaRPr lang="en-US" dirty="0">
              <a:solidFill>
                <a:srgbClr val="FFFFFF"/>
              </a:solidFill>
            </a:endParaRPr>
          </a:p>
        </p:txBody>
      </p:sp>
      <p:sp>
        <p:nvSpPr>
          <p:cNvPr id="5" name="TextBox 4">
            <a:extLst>
              <a:ext uri="{FF2B5EF4-FFF2-40B4-BE49-F238E27FC236}">
                <a16:creationId xmlns:a16="http://schemas.microsoft.com/office/drawing/2014/main" id="{60F0C76A-CB96-D576-1AD7-89A911B32B4D}"/>
              </a:ext>
            </a:extLst>
          </p:cNvPr>
          <p:cNvSpPr txBox="1"/>
          <p:nvPr/>
        </p:nvSpPr>
        <p:spPr>
          <a:xfrm>
            <a:off x="9213448" y="5609516"/>
            <a:ext cx="2882096" cy="1015663"/>
          </a:xfrm>
          <a:prstGeom prst="rect">
            <a:avLst/>
          </a:prstGeom>
          <a:noFill/>
        </p:spPr>
        <p:txBody>
          <a:bodyPr wrap="square" rtlCol="0">
            <a:spAutoFit/>
          </a:bodyPr>
          <a:lstStyle/>
          <a:p>
            <a:pPr algn="ctr"/>
            <a:r>
              <a:rPr lang="en-US" sz="2000" dirty="0">
                <a:solidFill>
                  <a:schemeClr val="bg1"/>
                </a:solidFill>
                <a:latin typeface="Amasis MT Pro Black" panose="02040A04050005020304" pitchFamily="18" charset="0"/>
              </a:rPr>
              <a:t>    Sushma Jettem</a:t>
            </a:r>
          </a:p>
          <a:p>
            <a:pPr algn="ctr"/>
            <a:endParaRPr lang="en-US" sz="2000" dirty="0">
              <a:solidFill>
                <a:schemeClr val="bg1"/>
              </a:solidFill>
              <a:latin typeface="Amasis MT Pro Black" panose="02040A04050005020304" pitchFamily="18" charset="0"/>
            </a:endParaRPr>
          </a:p>
          <a:p>
            <a:pPr algn="ctr"/>
            <a:r>
              <a:rPr lang="en-US" sz="2000" dirty="0">
                <a:solidFill>
                  <a:schemeClr val="bg1"/>
                </a:solidFill>
                <a:latin typeface="Amasis MT Pro Black" panose="02040A04050005020304" pitchFamily="18" charset="0"/>
              </a:rPr>
              <a:t>MC49178</a:t>
            </a:r>
          </a:p>
        </p:txBody>
      </p:sp>
    </p:spTree>
    <p:extLst>
      <p:ext uri="{BB962C8B-B14F-4D97-AF65-F5344CB8AC3E}">
        <p14:creationId xmlns:p14="http://schemas.microsoft.com/office/powerpoint/2010/main" val="21887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BD079-84A2-9249-0B52-A2EF44205838}"/>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Monthly trends over the years.</a:t>
            </a:r>
          </a:p>
        </p:txBody>
      </p:sp>
      <p:pic>
        <p:nvPicPr>
          <p:cNvPr id="4" name="Content Placeholder 3">
            <a:extLst>
              <a:ext uri="{FF2B5EF4-FFF2-40B4-BE49-F238E27FC236}">
                <a16:creationId xmlns:a16="http://schemas.microsoft.com/office/drawing/2014/main" id="{65BE65B1-3F84-8752-89DF-D98EF2933965}"/>
              </a:ext>
            </a:extLst>
          </p:cNvPr>
          <p:cNvPicPr>
            <a:picLocks noGrp="1" noChangeAspect="1"/>
          </p:cNvPicPr>
          <p:nvPr>
            <p:ph idx="1"/>
          </p:nvPr>
        </p:nvPicPr>
        <p:blipFill>
          <a:blip r:embed="rId2"/>
          <a:stretch>
            <a:fillRect/>
          </a:stretch>
        </p:blipFill>
        <p:spPr>
          <a:xfrm>
            <a:off x="4762500" y="698158"/>
            <a:ext cx="7429500" cy="5331940"/>
          </a:xfrm>
          <a:prstGeom prst="rect">
            <a:avLst/>
          </a:prstGeom>
        </p:spPr>
      </p:pic>
    </p:spTree>
    <p:extLst>
      <p:ext uri="{BB962C8B-B14F-4D97-AF65-F5344CB8AC3E}">
        <p14:creationId xmlns:p14="http://schemas.microsoft.com/office/powerpoint/2010/main" val="186308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people with different names&#10;&#10;Description automatically generated with medium confidence">
            <a:extLst>
              <a:ext uri="{FF2B5EF4-FFF2-40B4-BE49-F238E27FC236}">
                <a16:creationId xmlns:a16="http://schemas.microsoft.com/office/drawing/2014/main" id="{BE2C1EEA-AEF9-69CA-9905-4C68EC5E16BC}"/>
              </a:ext>
            </a:extLst>
          </p:cNvPr>
          <p:cNvPicPr>
            <a:picLocks noGrp="1" noChangeAspect="1"/>
          </p:cNvPicPr>
          <p:nvPr>
            <p:ph idx="1"/>
          </p:nvPr>
        </p:nvPicPr>
        <p:blipFill rotWithShape="1">
          <a:blip r:embed="rId2"/>
          <a:srcRect t="13964" b="809"/>
          <a:stretch/>
        </p:blipFill>
        <p:spPr>
          <a:xfrm>
            <a:off x="1" y="10"/>
            <a:ext cx="12192000" cy="6857990"/>
          </a:xfrm>
          <a:prstGeom prst="rect">
            <a:avLst/>
          </a:prstGeom>
        </p:spPr>
      </p:pic>
      <p:sp>
        <p:nvSpPr>
          <p:cNvPr id="29" name="Rectangle 28">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2FDD2-2B00-4871-5D11-2B7F2F497210}"/>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sz="2800" b="1" kern="1200" cap="all" spc="300" baseline="0">
                <a:solidFill>
                  <a:srgbClr val="FFFFFF"/>
                </a:solidFill>
                <a:latin typeface="+mj-lt"/>
                <a:ea typeface="+mj-ea"/>
                <a:cs typeface="+mj-cs"/>
              </a:rPr>
              <a:t>Top 10 districts with the highest number of incidents</a:t>
            </a:r>
            <a:br>
              <a:rPr lang="en-US" sz="2800" b="1" kern="1200" cap="all" spc="300" baseline="0">
                <a:solidFill>
                  <a:srgbClr val="FFFFFF"/>
                </a:solidFill>
                <a:latin typeface="+mj-lt"/>
                <a:ea typeface="+mj-ea"/>
                <a:cs typeface="+mj-cs"/>
              </a:rPr>
            </a:br>
            <a:endParaRPr lang="en-US" sz="2800" kern="1200" cap="all" spc="300" baseline="0">
              <a:solidFill>
                <a:srgbClr val="FFFFFF"/>
              </a:solidFill>
              <a:latin typeface="+mj-lt"/>
              <a:ea typeface="+mj-ea"/>
              <a:cs typeface="+mj-cs"/>
            </a:endParaRPr>
          </a:p>
        </p:txBody>
      </p:sp>
    </p:spTree>
    <p:extLst>
      <p:ext uri="{BB962C8B-B14F-4D97-AF65-F5344CB8AC3E}">
        <p14:creationId xmlns:p14="http://schemas.microsoft.com/office/powerpoint/2010/main" val="158948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showing a line of blue and white&#10;&#10;Description automatically generated with medium confidence">
            <a:extLst>
              <a:ext uri="{FF2B5EF4-FFF2-40B4-BE49-F238E27FC236}">
                <a16:creationId xmlns:a16="http://schemas.microsoft.com/office/drawing/2014/main" id="{E413CAB4-1B56-862A-6482-13105FD565F7}"/>
              </a:ext>
            </a:extLst>
          </p:cNvPr>
          <p:cNvPicPr>
            <a:picLocks noGrp="1" noChangeAspect="1"/>
          </p:cNvPicPr>
          <p:nvPr>
            <p:ph idx="1"/>
          </p:nvPr>
        </p:nvPicPr>
        <p:blipFill rotWithShape="1">
          <a:blip r:embed="rId2"/>
          <a:srcRect t="10359"/>
          <a:stretch/>
        </p:blipFill>
        <p:spPr>
          <a:xfrm>
            <a:off x="1" y="10"/>
            <a:ext cx="12192000" cy="6857990"/>
          </a:xfrm>
          <a:prstGeom prst="rect">
            <a:avLst/>
          </a:prstGeom>
        </p:spPr>
      </p:pic>
      <p:sp>
        <p:nvSpPr>
          <p:cNvPr id="41" name="Rectangle 40">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1E8EE-EC7A-6473-E51B-9CA9B023575D}"/>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sz="2800" b="1" kern="1200" cap="all" spc="300" baseline="0">
                <a:solidFill>
                  <a:srgbClr val="FFFFFF"/>
                </a:solidFill>
                <a:latin typeface="+mj-lt"/>
                <a:ea typeface="+mj-ea"/>
                <a:cs typeface="+mj-cs"/>
              </a:rPr>
              <a:t>Duration between reported and occurred dates</a:t>
            </a:r>
            <a:br>
              <a:rPr lang="en-US" sz="2800" b="1" kern="1200" cap="all" spc="300" baseline="0">
                <a:solidFill>
                  <a:srgbClr val="FFFFFF"/>
                </a:solidFill>
                <a:latin typeface="+mj-lt"/>
                <a:ea typeface="+mj-ea"/>
                <a:cs typeface="+mj-cs"/>
              </a:rPr>
            </a:br>
            <a:endParaRPr lang="en-US" sz="2800" kern="1200" cap="all" spc="300" baseline="0">
              <a:solidFill>
                <a:srgbClr val="FFFFFF"/>
              </a:solidFill>
              <a:latin typeface="+mj-lt"/>
              <a:ea typeface="+mj-ea"/>
              <a:cs typeface="+mj-cs"/>
            </a:endParaRPr>
          </a:p>
        </p:txBody>
      </p:sp>
    </p:spTree>
    <p:extLst>
      <p:ext uri="{BB962C8B-B14F-4D97-AF65-F5344CB8AC3E}">
        <p14:creationId xmlns:p14="http://schemas.microsoft.com/office/powerpoint/2010/main" val="74663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e chart with different colored circles&#10;&#10;Description automatically generated">
            <a:extLst>
              <a:ext uri="{FF2B5EF4-FFF2-40B4-BE49-F238E27FC236}">
                <a16:creationId xmlns:a16="http://schemas.microsoft.com/office/drawing/2014/main" id="{F09A6DDB-3794-9B52-9E62-4BB618EADE16}"/>
              </a:ext>
            </a:extLst>
          </p:cNvPr>
          <p:cNvPicPr>
            <a:picLocks noGrp="1" noChangeAspect="1"/>
          </p:cNvPicPr>
          <p:nvPr>
            <p:ph idx="1"/>
          </p:nvPr>
        </p:nvPicPr>
        <p:blipFill rotWithShape="1">
          <a:blip r:embed="rId2"/>
          <a:srcRect t="4783" b="8008"/>
          <a:stretch/>
        </p:blipFill>
        <p:spPr>
          <a:xfrm>
            <a:off x="1" y="10"/>
            <a:ext cx="12192000" cy="6857990"/>
          </a:xfrm>
          <a:prstGeom prst="rect">
            <a:avLst/>
          </a:prstGeom>
        </p:spPr>
      </p:pic>
      <p:sp>
        <p:nvSpPr>
          <p:cNvPr id="18" name="Rectangle 17">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1A9D3-8D18-8D91-A33C-B9F9E7488A50}"/>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sz="3300" b="1" kern="1200" cap="all" spc="300" baseline="0" dirty="0">
                <a:solidFill>
                  <a:srgbClr val="FFFFFF"/>
                </a:solidFill>
                <a:latin typeface="+mj-lt"/>
                <a:ea typeface="+mj-ea"/>
                <a:cs typeface="+mj-cs"/>
              </a:rPr>
              <a:t>Pie chart of incident categories</a:t>
            </a:r>
            <a:br>
              <a:rPr lang="en-US" sz="3300" b="1" kern="1200" cap="all" spc="300" baseline="0" dirty="0">
                <a:solidFill>
                  <a:srgbClr val="FFFFFF"/>
                </a:solidFill>
                <a:latin typeface="+mj-lt"/>
                <a:ea typeface="+mj-ea"/>
                <a:cs typeface="+mj-cs"/>
              </a:rPr>
            </a:br>
            <a:endParaRPr lang="en-US" sz="3300" kern="1200" cap="all" spc="300" baseline="0" dirty="0">
              <a:solidFill>
                <a:srgbClr val="FFFFFF"/>
              </a:solidFill>
              <a:latin typeface="+mj-lt"/>
              <a:ea typeface="+mj-ea"/>
              <a:cs typeface="+mj-cs"/>
            </a:endParaRPr>
          </a:p>
        </p:txBody>
      </p:sp>
    </p:spTree>
    <p:extLst>
      <p:ext uri="{BB962C8B-B14F-4D97-AF65-F5344CB8AC3E}">
        <p14:creationId xmlns:p14="http://schemas.microsoft.com/office/powerpoint/2010/main" val="374305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CB066-A4E2-9BFA-8A47-79A96E0C5BF3}"/>
              </a:ext>
            </a:extLst>
          </p:cNvPr>
          <p:cNvSpPr>
            <a:spLocks noGrp="1"/>
          </p:cNvSpPr>
          <p:nvPr>
            <p:ph type="title"/>
          </p:nvPr>
        </p:nvSpPr>
        <p:spPr>
          <a:xfrm>
            <a:off x="899412" y="0"/>
            <a:ext cx="3057379" cy="2496066"/>
          </a:xfrm>
        </p:spPr>
        <p:txBody>
          <a:bodyPr vert="horz" lIns="91440" tIns="45720" rIns="91440" bIns="45720" rtlCol="0" anchor="b">
            <a:normAutofit/>
          </a:bodyPr>
          <a:lstStyle/>
          <a:p>
            <a:r>
              <a:rPr lang="en-IN" sz="3600" spc="-150" dirty="0">
                <a:solidFill>
                  <a:schemeClr val="bg1"/>
                </a:solidFill>
                <a:effectLst/>
                <a:ea typeface="Calibri" panose="020F0502020204030204" pitchFamily="34" charset="0"/>
              </a:rPr>
              <a:t>BINARY LOGISTIC REGRESSION MODEL</a:t>
            </a:r>
            <a:endParaRPr lang="en-US" sz="3600" kern="1200" spc="-150" baseline="0" dirty="0">
              <a:solidFill>
                <a:schemeClr val="bg2"/>
              </a:solidFill>
              <a:ea typeface="+mj-ea"/>
              <a:cs typeface="+mj-cs"/>
            </a:endParaRPr>
          </a:p>
        </p:txBody>
      </p:sp>
      <p:sp>
        <p:nvSpPr>
          <p:cNvPr id="3" name="Text Placeholder 2">
            <a:extLst>
              <a:ext uri="{FF2B5EF4-FFF2-40B4-BE49-F238E27FC236}">
                <a16:creationId xmlns:a16="http://schemas.microsoft.com/office/drawing/2014/main" id="{55C89FB9-DE0D-BD3D-8836-BCD6C7EB5E69}"/>
              </a:ext>
            </a:extLst>
          </p:cNvPr>
          <p:cNvSpPr>
            <a:spLocks noGrp="1"/>
          </p:cNvSpPr>
          <p:nvPr>
            <p:ph type="body" idx="1"/>
          </p:nvPr>
        </p:nvSpPr>
        <p:spPr>
          <a:xfrm>
            <a:off x="296562" y="3286897"/>
            <a:ext cx="4263081" cy="2885303"/>
          </a:xfrm>
        </p:spPr>
        <p:txBody>
          <a:bodyPr vert="horz" lIns="91440" tIns="45720" rIns="91440" bIns="45720" rtlCol="0">
            <a:normAutofit lnSpcReduction="10000"/>
          </a:bodyPr>
          <a:lstStyle/>
          <a:p>
            <a:r>
              <a:rPr lang="en-US" sz="2400" i="1" kern="1200" dirty="0">
                <a:solidFill>
                  <a:schemeClr val="bg1"/>
                </a:solidFill>
                <a:latin typeface="+mj-lt"/>
                <a:ea typeface="+mn-ea"/>
                <a:cs typeface="+mn-cs"/>
              </a:rPr>
              <a:t>First, a Binary logistic regression model was used to predict drug-related crimes based on geo-coordinates, achieving a surprisingly high 94% accuracy. Detecting an imbalance in the target class, we addressed it by oversampling using SMOTE for more robust model training.</a:t>
            </a:r>
          </a:p>
        </p:txBody>
      </p:sp>
      <p:pic>
        <p:nvPicPr>
          <p:cNvPr id="4" name="Picture 3" descr="A comparison of a bar graph&#10;&#10;Description automatically generated">
            <a:extLst>
              <a:ext uri="{FF2B5EF4-FFF2-40B4-BE49-F238E27FC236}">
                <a16:creationId xmlns:a16="http://schemas.microsoft.com/office/drawing/2014/main" id="{62952117-1624-7508-9753-D92E476EA10A}"/>
              </a:ext>
            </a:extLst>
          </p:cNvPr>
          <p:cNvPicPr>
            <a:picLocks noChangeAspect="1"/>
          </p:cNvPicPr>
          <p:nvPr/>
        </p:nvPicPr>
        <p:blipFill>
          <a:blip r:embed="rId2"/>
          <a:stretch>
            <a:fillRect/>
          </a:stretch>
        </p:blipFill>
        <p:spPr>
          <a:xfrm>
            <a:off x="4942703" y="778477"/>
            <a:ext cx="7249297" cy="4386648"/>
          </a:xfrm>
          <a:prstGeom prst="rect">
            <a:avLst/>
          </a:prstGeom>
        </p:spPr>
      </p:pic>
    </p:spTree>
    <p:extLst>
      <p:ext uri="{BB962C8B-B14F-4D97-AF65-F5344CB8AC3E}">
        <p14:creationId xmlns:p14="http://schemas.microsoft.com/office/powerpoint/2010/main" val="60054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4751A9-6FF5-406A-929D-078F616E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0F8E72-3E98-4CBE-B300-8F78CBE23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7818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FE103DD-5558-49AD-A5A7-DC04B3B05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64" y="685800"/>
            <a:ext cx="5403836"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8CB89-E8DC-4C69-5897-3129AF7B9400}"/>
              </a:ext>
            </a:extLst>
          </p:cNvPr>
          <p:cNvSpPr>
            <a:spLocks noGrp="1"/>
          </p:cNvSpPr>
          <p:nvPr>
            <p:ph type="title"/>
          </p:nvPr>
        </p:nvSpPr>
        <p:spPr>
          <a:xfrm>
            <a:off x="1198605" y="856815"/>
            <a:ext cx="4038600" cy="1557239"/>
          </a:xfrm>
        </p:spPr>
        <p:txBody>
          <a:bodyPr vert="horz" lIns="91440" tIns="45720" rIns="91440" bIns="45720" rtlCol="0" anchor="b">
            <a:normAutofit/>
          </a:bodyPr>
          <a:lstStyle/>
          <a:p>
            <a:r>
              <a:rPr lang="en-US" sz="3600" kern="1200" cap="all" spc="300" baseline="0" dirty="0">
                <a:solidFill>
                  <a:schemeClr val="tx2"/>
                </a:solidFill>
                <a:latin typeface="+mj-lt"/>
                <a:ea typeface="+mj-ea"/>
                <a:cs typeface="+mj-cs"/>
              </a:rPr>
              <a:t>Area under the curve</a:t>
            </a:r>
          </a:p>
        </p:txBody>
      </p:sp>
      <p:sp>
        <p:nvSpPr>
          <p:cNvPr id="3" name="Text Placeholder 2">
            <a:extLst>
              <a:ext uri="{FF2B5EF4-FFF2-40B4-BE49-F238E27FC236}">
                <a16:creationId xmlns:a16="http://schemas.microsoft.com/office/drawing/2014/main" id="{6ECA3333-D491-8F8D-FF8C-5EB285BC3C17}"/>
              </a:ext>
            </a:extLst>
          </p:cNvPr>
          <p:cNvSpPr>
            <a:spLocks noGrp="1"/>
          </p:cNvSpPr>
          <p:nvPr>
            <p:ph type="body" idx="1"/>
          </p:nvPr>
        </p:nvSpPr>
        <p:spPr>
          <a:xfrm>
            <a:off x="852616" y="2953265"/>
            <a:ext cx="5115697" cy="2879123"/>
          </a:xfrm>
        </p:spPr>
        <p:txBody>
          <a:bodyPr vert="horz" lIns="91440" tIns="45720" rIns="91440" bIns="45720" rtlCol="0">
            <a:normAutofit fontScale="92500"/>
          </a:bodyPr>
          <a:lstStyle/>
          <a:p>
            <a:r>
              <a:rPr lang="en-US" sz="2400" i="1" kern="1200" dirty="0">
                <a:solidFill>
                  <a:schemeClr val="tx2"/>
                </a:solidFill>
                <a:latin typeface="+mj-lt"/>
                <a:ea typeface="+mn-ea"/>
                <a:cs typeface="+mn-cs"/>
              </a:rPr>
              <a:t>To address unequal distribution, oversampling is preferred over under-sampling due to its ability to retain valuable data, with logistic regression finding significance. Synthetic Minority Oversampling Technique (SMOTE) stands out as an effective method, enhancing model generalization by considering characteristics in the vicinity of minority data points.</a:t>
            </a:r>
          </a:p>
        </p:txBody>
      </p:sp>
      <p:pic>
        <p:nvPicPr>
          <p:cNvPr id="5" name="Picture 4" descr="A graph showing a line&#10;&#10;Description automatically generated">
            <a:extLst>
              <a:ext uri="{FF2B5EF4-FFF2-40B4-BE49-F238E27FC236}">
                <a16:creationId xmlns:a16="http://schemas.microsoft.com/office/drawing/2014/main" id="{AB0186AA-5A9D-C3CF-D66D-74C42A553EF7}"/>
              </a:ext>
            </a:extLst>
          </p:cNvPr>
          <p:cNvPicPr>
            <a:picLocks noChangeAspect="1"/>
          </p:cNvPicPr>
          <p:nvPr/>
        </p:nvPicPr>
        <p:blipFill>
          <a:blip r:embed="rId2"/>
          <a:stretch>
            <a:fillRect/>
          </a:stretch>
        </p:blipFill>
        <p:spPr>
          <a:xfrm>
            <a:off x="6832071" y="0"/>
            <a:ext cx="5359929" cy="3270870"/>
          </a:xfrm>
          <a:prstGeom prst="rect">
            <a:avLst/>
          </a:prstGeom>
        </p:spPr>
      </p:pic>
      <p:pic>
        <p:nvPicPr>
          <p:cNvPr id="4" name="Picture 3" descr="A graph showing a line&#10;&#10;Description automatically generated with medium confidence">
            <a:extLst>
              <a:ext uri="{FF2B5EF4-FFF2-40B4-BE49-F238E27FC236}">
                <a16:creationId xmlns:a16="http://schemas.microsoft.com/office/drawing/2014/main" id="{E0941156-2670-F818-E1EB-C3D420DA5FA8}"/>
              </a:ext>
            </a:extLst>
          </p:cNvPr>
          <p:cNvPicPr>
            <a:picLocks noChangeAspect="1"/>
          </p:cNvPicPr>
          <p:nvPr/>
        </p:nvPicPr>
        <p:blipFill>
          <a:blip r:embed="rId3"/>
          <a:stretch>
            <a:fillRect/>
          </a:stretch>
        </p:blipFill>
        <p:spPr>
          <a:xfrm>
            <a:off x="6832071" y="3587130"/>
            <a:ext cx="5359929" cy="3270870"/>
          </a:xfrm>
          <a:prstGeom prst="rect">
            <a:avLst/>
          </a:prstGeom>
        </p:spPr>
      </p:pic>
    </p:spTree>
    <p:extLst>
      <p:ext uri="{BB962C8B-B14F-4D97-AF65-F5344CB8AC3E}">
        <p14:creationId xmlns:p14="http://schemas.microsoft.com/office/powerpoint/2010/main" val="68693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00B43-AC00-D579-C3AF-47729FF44CA1}"/>
              </a:ext>
            </a:extLst>
          </p:cNvPr>
          <p:cNvSpPr>
            <a:spLocks noGrp="1"/>
          </p:cNvSpPr>
          <p:nvPr>
            <p:ph type="title"/>
          </p:nvPr>
        </p:nvSpPr>
        <p:spPr>
          <a:xfrm>
            <a:off x="2057400" y="3687878"/>
            <a:ext cx="8115299" cy="1265404"/>
          </a:xfrm>
        </p:spPr>
        <p:txBody>
          <a:bodyPr vert="horz" lIns="91440" tIns="45720" rIns="91440" bIns="45720" rtlCol="0" anchor="b">
            <a:normAutofit/>
          </a:bodyPr>
          <a:lstStyle/>
          <a:p>
            <a:r>
              <a:rPr lang="en-US" sz="3600" kern="1200" cap="all" spc="300" baseline="0" dirty="0">
                <a:solidFill>
                  <a:schemeClr val="tx2"/>
                </a:solidFill>
                <a:latin typeface="+mj-lt"/>
                <a:ea typeface="+mj-ea"/>
                <a:cs typeface="+mj-cs"/>
              </a:rPr>
              <a:t>Resuls and evaluation.</a:t>
            </a:r>
          </a:p>
        </p:txBody>
      </p:sp>
      <p:pic>
        <p:nvPicPr>
          <p:cNvPr id="4" name="Picture 3">
            <a:extLst>
              <a:ext uri="{FF2B5EF4-FFF2-40B4-BE49-F238E27FC236}">
                <a16:creationId xmlns:a16="http://schemas.microsoft.com/office/drawing/2014/main" id="{D6D2EFE1-CFF8-2A0F-19F8-4F477F85D8FA}"/>
              </a:ext>
            </a:extLst>
          </p:cNvPr>
          <p:cNvPicPr>
            <a:picLocks noChangeAspect="1"/>
          </p:cNvPicPr>
          <p:nvPr/>
        </p:nvPicPr>
        <p:blipFill>
          <a:blip r:embed="rId2"/>
          <a:stretch>
            <a:fillRect/>
          </a:stretch>
        </p:blipFill>
        <p:spPr>
          <a:xfrm>
            <a:off x="1743739" y="1058485"/>
            <a:ext cx="9027042" cy="2820952"/>
          </a:xfrm>
          <a:prstGeom prst="rect">
            <a:avLst/>
          </a:prstGeom>
        </p:spPr>
      </p:pic>
    </p:spTree>
    <p:extLst>
      <p:ext uri="{BB962C8B-B14F-4D97-AF65-F5344CB8AC3E}">
        <p14:creationId xmlns:p14="http://schemas.microsoft.com/office/powerpoint/2010/main" val="302562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678705-CF8E-4B51-B199-74BB431C7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5E17E22-15C6-47B6-B957-58A8838B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076F68F-43D8-4293-8C34-5085FD90B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63" y="685800"/>
            <a:ext cx="1083068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B5CAC9-9A5B-F415-6A04-271C04875998}"/>
              </a:ext>
            </a:extLst>
          </p:cNvPr>
          <p:cNvSpPr>
            <a:spLocks noGrp="1"/>
          </p:cNvSpPr>
          <p:nvPr>
            <p:ph type="title"/>
          </p:nvPr>
        </p:nvSpPr>
        <p:spPr>
          <a:xfrm>
            <a:off x="957134" y="842744"/>
            <a:ext cx="9486900" cy="845139"/>
          </a:xfrm>
        </p:spPr>
        <p:txBody>
          <a:bodyPr vert="horz" lIns="91440" tIns="45720" rIns="91440" bIns="45720" rtlCol="0" anchor="b">
            <a:normAutofit/>
          </a:bodyPr>
          <a:lstStyle/>
          <a:p>
            <a:r>
              <a:rPr lang="en-US" sz="3600" kern="1200" cap="all" spc="300" baseline="0" dirty="0">
                <a:solidFill>
                  <a:schemeClr val="tx2"/>
                </a:solidFill>
                <a:latin typeface="+mj-lt"/>
                <a:ea typeface="+mj-ea"/>
                <a:cs typeface="+mj-cs"/>
              </a:rPr>
              <a:t>Training dataset:</a:t>
            </a:r>
          </a:p>
        </p:txBody>
      </p:sp>
      <p:pic>
        <p:nvPicPr>
          <p:cNvPr id="4" name="Picture 3" descr="A screenshot of a computer">
            <a:extLst>
              <a:ext uri="{FF2B5EF4-FFF2-40B4-BE49-F238E27FC236}">
                <a16:creationId xmlns:a16="http://schemas.microsoft.com/office/drawing/2014/main" id="{0D2F6B1E-174F-F1B3-2419-423EB8CE9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63" y="2103877"/>
            <a:ext cx="5048684" cy="40683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62B0C8F-E2E8-E3BB-AA83-115A5143A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847" y="2103878"/>
            <a:ext cx="5758990" cy="4068322"/>
          </a:xfrm>
          <a:prstGeom prst="rect">
            <a:avLst/>
          </a:prstGeom>
        </p:spPr>
      </p:pic>
    </p:spTree>
    <p:extLst>
      <p:ext uri="{BB962C8B-B14F-4D97-AF65-F5344CB8AC3E}">
        <p14:creationId xmlns:p14="http://schemas.microsoft.com/office/powerpoint/2010/main" val="164775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678705-CF8E-4B51-B199-74BB431C7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E17E22-15C6-47B6-B957-58A8838B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076F68F-43D8-4293-8C34-5085FD90B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63" y="685800"/>
            <a:ext cx="1083068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0F3A0-263A-0BB3-DAE2-8C10C2EC0489}"/>
              </a:ext>
            </a:extLst>
          </p:cNvPr>
          <p:cNvSpPr>
            <a:spLocks noGrp="1"/>
          </p:cNvSpPr>
          <p:nvPr>
            <p:ph type="title"/>
          </p:nvPr>
        </p:nvSpPr>
        <p:spPr>
          <a:xfrm>
            <a:off x="1352550" y="973742"/>
            <a:ext cx="9486900" cy="845139"/>
          </a:xfrm>
        </p:spPr>
        <p:txBody>
          <a:bodyPr vert="horz" lIns="91440" tIns="45720" rIns="91440" bIns="45720" rtlCol="0" anchor="b">
            <a:normAutofit/>
          </a:bodyPr>
          <a:lstStyle/>
          <a:p>
            <a:r>
              <a:rPr lang="en-US" sz="3600" kern="1200" cap="all" spc="300" baseline="0" dirty="0">
                <a:solidFill>
                  <a:schemeClr val="tx2"/>
                </a:solidFill>
                <a:latin typeface="+mj-lt"/>
                <a:ea typeface="+mj-ea"/>
                <a:cs typeface="+mj-cs"/>
              </a:rPr>
              <a:t>Testing dataset:</a:t>
            </a:r>
          </a:p>
        </p:txBody>
      </p:sp>
      <p:pic>
        <p:nvPicPr>
          <p:cNvPr id="5" name="Picture 4" descr="A screenshot of a computer&#10;&#10;Description automatically generated">
            <a:extLst>
              <a:ext uri="{FF2B5EF4-FFF2-40B4-BE49-F238E27FC236}">
                <a16:creationId xmlns:a16="http://schemas.microsoft.com/office/drawing/2014/main" id="{680279B0-194E-8A01-3A12-314E72924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63" y="1947405"/>
            <a:ext cx="4722518" cy="4182761"/>
          </a:xfrm>
          <a:prstGeom prst="rect">
            <a:avLst/>
          </a:prstGeom>
        </p:spPr>
      </p:pic>
      <p:pic>
        <p:nvPicPr>
          <p:cNvPr id="4" name="Picture 3" descr="A screenshot of a computer">
            <a:extLst>
              <a:ext uri="{FF2B5EF4-FFF2-40B4-BE49-F238E27FC236}">
                <a16:creationId xmlns:a16="http://schemas.microsoft.com/office/drawing/2014/main" id="{A31127C7-BAFB-48FB-2A2F-09D5439E9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9" y="1989438"/>
            <a:ext cx="5630377" cy="4182761"/>
          </a:xfrm>
          <a:prstGeom prst="rect">
            <a:avLst/>
          </a:prstGeom>
        </p:spPr>
      </p:pic>
    </p:spTree>
    <p:extLst>
      <p:ext uri="{BB962C8B-B14F-4D97-AF65-F5344CB8AC3E}">
        <p14:creationId xmlns:p14="http://schemas.microsoft.com/office/powerpoint/2010/main" val="384425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B04FF46-309D-4255-918D-090304CFF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F68085-6CA7-41F0-9CD5-155F2FC02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lumOff val="25000"/>
                </a:schemeClr>
              </a:solidFill>
            </a:endParaRPr>
          </a:p>
        </p:txBody>
      </p:sp>
      <p:sp>
        <p:nvSpPr>
          <p:cNvPr id="2" name="Title 1">
            <a:extLst>
              <a:ext uri="{FF2B5EF4-FFF2-40B4-BE49-F238E27FC236}">
                <a16:creationId xmlns:a16="http://schemas.microsoft.com/office/drawing/2014/main" id="{7FEAF06A-F512-CF03-51E4-146F4676F1D7}"/>
              </a:ext>
            </a:extLst>
          </p:cNvPr>
          <p:cNvSpPr>
            <a:spLocks noGrp="1"/>
          </p:cNvSpPr>
          <p:nvPr>
            <p:ph type="title"/>
          </p:nvPr>
        </p:nvSpPr>
        <p:spPr>
          <a:xfrm>
            <a:off x="626109" y="123569"/>
            <a:ext cx="4745809" cy="2619632"/>
          </a:xfrm>
        </p:spPr>
        <p:txBody>
          <a:bodyPr vert="horz" lIns="91440" tIns="45720" rIns="91440" bIns="45720" rtlCol="0" anchor="b">
            <a:normAutofit fontScale="90000"/>
          </a:bodyPr>
          <a:lstStyle/>
          <a:p>
            <a:r>
              <a:rPr lang="en-US" sz="3600" dirty="0">
                <a:solidFill>
                  <a:schemeClr val="bg2"/>
                </a:solidFill>
                <a:effectLst/>
                <a:latin typeface="+mj-lt"/>
                <a:ea typeface="+mj-ea"/>
                <a:cs typeface="+mj-cs"/>
              </a:rPr>
              <a:t>AS I TRAINED DATA WITHOUT OVERSAMPLING</a:t>
            </a:r>
            <a:r>
              <a:rPr lang="en-US" sz="3600" dirty="0">
                <a:solidFill>
                  <a:schemeClr val="bg2"/>
                </a:solidFill>
              </a:rPr>
              <a:t>,</a:t>
            </a:r>
            <a:r>
              <a:rPr lang="en-US" sz="3600" dirty="0">
                <a:solidFill>
                  <a:schemeClr val="bg2"/>
                </a:solidFill>
                <a:effectLst/>
                <a:latin typeface="+mj-lt"/>
                <a:ea typeface="+mj-ea"/>
                <a:cs typeface="+mj-cs"/>
              </a:rPr>
              <a:t> GOT BETTER RESULTS:</a:t>
            </a:r>
            <a:br>
              <a:rPr lang="en-US" sz="3600" dirty="0">
                <a:solidFill>
                  <a:schemeClr val="bg2"/>
                </a:solidFill>
                <a:effectLst/>
                <a:latin typeface="+mj-lt"/>
                <a:ea typeface="+mj-ea"/>
                <a:cs typeface="+mj-cs"/>
              </a:rPr>
            </a:br>
            <a:endParaRPr lang="en-US" sz="3600" kern="1200" spc="300" baseline="0" dirty="0">
              <a:solidFill>
                <a:schemeClr val="bg2"/>
              </a:solidFill>
              <a:latin typeface="+mj-lt"/>
              <a:ea typeface="+mj-ea"/>
              <a:cs typeface="+mj-cs"/>
            </a:endParaRPr>
          </a:p>
        </p:txBody>
      </p:sp>
      <p:sp>
        <p:nvSpPr>
          <p:cNvPr id="3" name="Text Placeholder 2">
            <a:extLst>
              <a:ext uri="{FF2B5EF4-FFF2-40B4-BE49-F238E27FC236}">
                <a16:creationId xmlns:a16="http://schemas.microsoft.com/office/drawing/2014/main" id="{5D6A7F16-AA57-CC0A-41AE-192A3924EF5E}"/>
              </a:ext>
            </a:extLst>
          </p:cNvPr>
          <p:cNvSpPr>
            <a:spLocks noGrp="1"/>
          </p:cNvSpPr>
          <p:nvPr>
            <p:ph type="body" idx="1"/>
          </p:nvPr>
        </p:nvSpPr>
        <p:spPr>
          <a:xfrm>
            <a:off x="271787" y="3200400"/>
            <a:ext cx="5412321" cy="2619632"/>
          </a:xfrm>
        </p:spPr>
        <p:txBody>
          <a:bodyPr vert="horz" lIns="91440" tIns="45720" rIns="91440" bIns="45720" rtlCol="0">
            <a:normAutofit/>
          </a:bodyPr>
          <a:lstStyle/>
          <a:p>
            <a:r>
              <a:rPr lang="en-US" sz="2400" i="1" kern="1200" dirty="0">
                <a:solidFill>
                  <a:schemeClr val="bg1"/>
                </a:solidFill>
                <a:ea typeface="+mn-ea"/>
                <a:cs typeface="+mn-cs"/>
              </a:rPr>
              <a:t>The classifier demonstrates a tendency to correctly identify positive examples more often than it misclassifies negative examples but struggles to effectively distinguish between positive and negative examples, with potential influence from class imbalance in the data.</a:t>
            </a:r>
          </a:p>
        </p:txBody>
      </p:sp>
      <p:pic>
        <p:nvPicPr>
          <p:cNvPr id="6" name="Picture 5" descr="A graph of a logistic regression&#10;&#10;Description automatically generated with medium confidence">
            <a:extLst>
              <a:ext uri="{FF2B5EF4-FFF2-40B4-BE49-F238E27FC236}">
                <a16:creationId xmlns:a16="http://schemas.microsoft.com/office/drawing/2014/main" id="{D7D76455-834D-40D2-7B80-197C5256B968}"/>
              </a:ext>
            </a:extLst>
          </p:cNvPr>
          <p:cNvPicPr>
            <a:picLocks noChangeAspect="1"/>
          </p:cNvPicPr>
          <p:nvPr/>
        </p:nvPicPr>
        <p:blipFill>
          <a:blip r:embed="rId2"/>
          <a:stretch>
            <a:fillRect/>
          </a:stretch>
        </p:blipFill>
        <p:spPr>
          <a:xfrm>
            <a:off x="6096000" y="1871330"/>
            <a:ext cx="6096000" cy="3712852"/>
          </a:xfrm>
          <a:prstGeom prst="rect">
            <a:avLst/>
          </a:prstGeom>
        </p:spPr>
      </p:pic>
    </p:spTree>
    <p:extLst>
      <p:ext uri="{BB962C8B-B14F-4D97-AF65-F5344CB8AC3E}">
        <p14:creationId xmlns:p14="http://schemas.microsoft.com/office/powerpoint/2010/main" val="355867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BF409-B4D6-33D4-5729-C26532DAE7DF}"/>
              </a:ext>
            </a:extLst>
          </p:cNvPr>
          <p:cNvSpPr>
            <a:spLocks noGrp="1"/>
          </p:cNvSpPr>
          <p:nvPr>
            <p:ph type="title"/>
          </p:nvPr>
        </p:nvSpPr>
        <p:spPr>
          <a:xfrm>
            <a:off x="4762500" y="942449"/>
            <a:ext cx="6096000" cy="936840"/>
          </a:xfrm>
        </p:spPr>
        <p:txBody>
          <a:bodyPr>
            <a:normAutofit/>
          </a:bodyPr>
          <a:lstStyle/>
          <a:p>
            <a:pPr algn="ctr"/>
            <a:r>
              <a:rPr lang="en-US" b="1" dirty="0"/>
              <a:t>INTRODUCTION</a:t>
            </a:r>
          </a:p>
        </p:txBody>
      </p:sp>
      <p:pic>
        <p:nvPicPr>
          <p:cNvPr id="28" name="Picture 27" descr="Close-up unopened pill packets">
            <a:extLst>
              <a:ext uri="{FF2B5EF4-FFF2-40B4-BE49-F238E27FC236}">
                <a16:creationId xmlns:a16="http://schemas.microsoft.com/office/drawing/2014/main" id="{549B23C5-C15C-787C-EA9E-DF92FE2B8AC2}"/>
              </a:ext>
            </a:extLst>
          </p:cNvPr>
          <p:cNvPicPr>
            <a:picLocks noChangeAspect="1"/>
          </p:cNvPicPr>
          <p:nvPr/>
        </p:nvPicPr>
        <p:blipFill rotWithShape="1">
          <a:blip r:embed="rId2"/>
          <a:srcRect l="36771" r="30719"/>
          <a:stretch/>
        </p:blipFill>
        <p:spPr>
          <a:xfrm>
            <a:off x="1" y="10"/>
            <a:ext cx="3390899" cy="6857990"/>
          </a:xfrm>
          <a:prstGeom prst="rect">
            <a:avLst/>
          </a:prstGeom>
        </p:spPr>
      </p:pic>
      <p:sp>
        <p:nvSpPr>
          <p:cNvPr id="3" name="Content Placeholder 2">
            <a:extLst>
              <a:ext uri="{FF2B5EF4-FFF2-40B4-BE49-F238E27FC236}">
                <a16:creationId xmlns:a16="http://schemas.microsoft.com/office/drawing/2014/main" id="{961B9948-AF7B-859C-A54A-7E74E2AF7991}"/>
              </a:ext>
            </a:extLst>
          </p:cNvPr>
          <p:cNvSpPr>
            <a:spLocks noGrp="1"/>
          </p:cNvSpPr>
          <p:nvPr>
            <p:ph idx="1"/>
          </p:nvPr>
        </p:nvSpPr>
        <p:spPr>
          <a:xfrm>
            <a:off x="4672977" y="2135938"/>
            <a:ext cx="6247233" cy="3535585"/>
          </a:xfrm>
        </p:spPr>
        <p:txBody>
          <a:bodyPr>
            <a:normAutofit/>
          </a:bodyPr>
          <a:lstStyle/>
          <a:p>
            <a:pPr>
              <a:lnSpc>
                <a:spcPct val="90000"/>
              </a:lnSpc>
            </a:pPr>
            <a:r>
              <a:rPr lang="en-US" sz="1700"/>
              <a:t>Opiates, like heroin, derived from natural sources, are illegal substances.</a:t>
            </a:r>
          </a:p>
          <a:p>
            <a:pPr>
              <a:lnSpc>
                <a:spcPct val="90000"/>
              </a:lnSpc>
            </a:pPr>
            <a:r>
              <a:rPr lang="en-US" sz="1700"/>
              <a:t>Conversely, synthetic versions known as opioids are legally available, often prescribed for pain relief despite a heightened risk of addiction and overdose, contributing to a national epidemic of opioid-related deaths. </a:t>
            </a:r>
          </a:p>
          <a:p>
            <a:pPr>
              <a:lnSpc>
                <a:spcPct val="90000"/>
              </a:lnSpc>
            </a:pPr>
            <a:r>
              <a:rPr lang="en-US" sz="1700"/>
              <a:t>San Francisco, known for pioneering progressive public health initiatives such as the early adoption of medical cannabis and needle exchange programs, continues its innovative approach. </a:t>
            </a:r>
          </a:p>
          <a:p>
            <a:pPr>
              <a:lnSpc>
                <a:spcPct val="90000"/>
              </a:lnSpc>
            </a:pPr>
            <a:r>
              <a:rPr lang="en-US" sz="1700"/>
              <a:t>California’s recent legislation empowers San Francisco to establish groundbreaking solutions, showcasing a commitment to addressing public health challenges with forward-thinking strategies.</a:t>
            </a:r>
          </a:p>
        </p:txBody>
      </p:sp>
    </p:spTree>
    <p:extLst>
      <p:ext uri="{BB962C8B-B14F-4D97-AF65-F5344CB8AC3E}">
        <p14:creationId xmlns:p14="http://schemas.microsoft.com/office/powerpoint/2010/main" val="396136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iquid art">
            <a:extLst>
              <a:ext uri="{FF2B5EF4-FFF2-40B4-BE49-F238E27FC236}">
                <a16:creationId xmlns:a16="http://schemas.microsoft.com/office/drawing/2014/main" id="{CD256236-D4CA-18FB-D373-3F12DE9719B5}"/>
              </a:ext>
            </a:extLst>
          </p:cNvPr>
          <p:cNvPicPr>
            <a:picLocks noChangeAspect="1"/>
          </p:cNvPicPr>
          <p:nvPr/>
        </p:nvPicPr>
        <p:blipFill rotWithShape="1">
          <a:blip r:embed="rId2"/>
          <a:srcRect t="9708" b="9935"/>
          <a:stretch/>
        </p:blipFill>
        <p:spPr>
          <a:xfrm>
            <a:off x="1" y="10"/>
            <a:ext cx="12192000" cy="6857990"/>
          </a:xfrm>
          <a:prstGeom prst="rect">
            <a:avLst/>
          </a:prstGeom>
        </p:spPr>
      </p:pic>
      <p:sp>
        <p:nvSpPr>
          <p:cNvPr id="23" name="Rectangle 22">
            <a:extLst>
              <a:ext uri="{FF2B5EF4-FFF2-40B4-BE49-F238E27FC236}">
                <a16:creationId xmlns:a16="http://schemas.microsoft.com/office/drawing/2014/main" id="{B72D6322-BB79-455D-9295-EC9B9FA9D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2B52B-5EDB-0737-12F7-BF2E27CCBE6F}"/>
              </a:ext>
            </a:extLst>
          </p:cNvPr>
          <p:cNvSpPr>
            <a:spLocks noGrp="1"/>
          </p:cNvSpPr>
          <p:nvPr>
            <p:ph type="ctrTitle"/>
          </p:nvPr>
        </p:nvSpPr>
        <p:spPr>
          <a:xfrm>
            <a:off x="1167596" y="232820"/>
            <a:ext cx="9486900" cy="1671509"/>
          </a:xfrm>
        </p:spPr>
        <p:txBody>
          <a:bodyPr>
            <a:normAutofit/>
          </a:bodyPr>
          <a:lstStyle/>
          <a:p>
            <a:r>
              <a:rPr lang="en-US" dirty="0">
                <a:solidFill>
                  <a:srgbClr val="FFFFFF"/>
                </a:solidFill>
              </a:rPr>
              <a:t>CONCLUSION:</a:t>
            </a:r>
          </a:p>
        </p:txBody>
      </p:sp>
      <p:sp>
        <p:nvSpPr>
          <p:cNvPr id="3" name="Subtitle 2">
            <a:extLst>
              <a:ext uri="{FF2B5EF4-FFF2-40B4-BE49-F238E27FC236}">
                <a16:creationId xmlns:a16="http://schemas.microsoft.com/office/drawing/2014/main" id="{C927519F-49CA-3F08-63D2-F1037C11BB87}"/>
              </a:ext>
            </a:extLst>
          </p:cNvPr>
          <p:cNvSpPr>
            <a:spLocks noGrp="1"/>
          </p:cNvSpPr>
          <p:nvPr>
            <p:ph type="subTitle" idx="1"/>
          </p:nvPr>
        </p:nvSpPr>
        <p:spPr>
          <a:xfrm>
            <a:off x="767080" y="2137140"/>
            <a:ext cx="11243688" cy="3448114"/>
          </a:xfrm>
        </p:spPr>
        <p:txBody>
          <a:bodyPr>
            <a:noAutofit/>
          </a:bodyPr>
          <a:lstStyle/>
          <a:p>
            <a:pPr algn="just"/>
            <a:r>
              <a:rPr lang="en-US" sz="2800" dirty="0">
                <a:solidFill>
                  <a:srgbClr val="FFFFFF"/>
                </a:solidFill>
              </a:rPr>
              <a:t>In conclusion, the study on addressing the opioid epidemic in San Francisco has provided valuable insights. Through advanced analytics and machine learning, I identified high-risk areas, proposed Safe Injection Site locations, and predicted crime likelihood. Recognizing the limitations of Binary Logistic Regression, I transitioned to multi-class models like Random Forest and </a:t>
            </a:r>
            <a:r>
              <a:rPr lang="en-US" sz="2800" dirty="0" err="1">
                <a:solidFill>
                  <a:srgbClr val="FFFFFF"/>
                </a:solidFill>
              </a:rPr>
              <a:t>XGBoost</a:t>
            </a:r>
            <a:r>
              <a:rPr lang="en-US" sz="2800" dirty="0">
                <a:solidFill>
                  <a:srgbClr val="FFFFFF"/>
                </a:solidFill>
              </a:rPr>
              <a:t>, with </a:t>
            </a:r>
            <a:r>
              <a:rPr lang="en-US" sz="2800" dirty="0" err="1">
                <a:solidFill>
                  <a:srgbClr val="FFFFFF"/>
                </a:solidFill>
              </a:rPr>
              <a:t>XGBoost</a:t>
            </a:r>
            <a:r>
              <a:rPr lang="en-US" sz="2800" dirty="0">
                <a:solidFill>
                  <a:srgbClr val="FFFFFF"/>
                </a:solidFill>
              </a:rPr>
              <a:t> proving most effective. These findings underscore the importance of nuanced approaches in resource allocation to effectively combat the opioid crisis.</a:t>
            </a:r>
          </a:p>
        </p:txBody>
      </p:sp>
    </p:spTree>
    <p:extLst>
      <p:ext uri="{BB962C8B-B14F-4D97-AF65-F5344CB8AC3E}">
        <p14:creationId xmlns:p14="http://schemas.microsoft.com/office/powerpoint/2010/main" val="125497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noe on water during sunset">
            <a:extLst>
              <a:ext uri="{FF2B5EF4-FFF2-40B4-BE49-F238E27FC236}">
                <a16:creationId xmlns:a16="http://schemas.microsoft.com/office/drawing/2014/main" id="{6FFA270A-E438-A976-31FF-AA5749FF7B32}"/>
              </a:ext>
            </a:extLst>
          </p:cNvPr>
          <p:cNvPicPr>
            <a:picLocks noChangeAspect="1"/>
          </p:cNvPicPr>
          <p:nvPr/>
        </p:nvPicPr>
        <p:blipFill rotWithShape="1">
          <a:blip r:embed="rId2"/>
          <a:srcRect t="15730"/>
          <a:stretch/>
        </p:blipFill>
        <p:spPr>
          <a:xfrm>
            <a:off x="0" y="-340232"/>
            <a:ext cx="12192000" cy="6857990"/>
          </a:xfrm>
          <a:prstGeom prst="rect">
            <a:avLst/>
          </a:prstGeom>
        </p:spPr>
      </p:pic>
      <p:sp>
        <p:nvSpPr>
          <p:cNvPr id="12" name="Rectangle 11">
            <a:extLst>
              <a:ext uri="{FF2B5EF4-FFF2-40B4-BE49-F238E27FC236}">
                <a16:creationId xmlns:a16="http://schemas.microsoft.com/office/drawing/2014/main" id="{ADB75148-2791-4D20-8938-D7554D86B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0343"/>
            <a:ext cx="12192000" cy="1937657"/>
          </a:xfrm>
          <a:prstGeom prst="rect">
            <a:avLst/>
          </a:prstGeom>
          <a:gradFill>
            <a:gsLst>
              <a:gs pos="47000">
                <a:srgbClr val="000000">
                  <a:alpha val="18000"/>
                </a:srgbClr>
              </a:gs>
              <a:gs pos="0">
                <a:schemeClr val="tx1">
                  <a:alpha val="0"/>
                </a:schemeClr>
              </a:gs>
              <a:gs pos="100000">
                <a:srgbClr val="000000">
                  <a:alpha val="3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70146C8-21FE-6D16-9C6F-1A5AFD7FEE10}"/>
              </a:ext>
            </a:extLst>
          </p:cNvPr>
          <p:cNvSpPr>
            <a:spLocks noGrp="1"/>
          </p:cNvSpPr>
          <p:nvPr>
            <p:ph type="title"/>
          </p:nvPr>
        </p:nvSpPr>
        <p:spPr>
          <a:xfrm>
            <a:off x="4899230" y="1515677"/>
            <a:ext cx="2869626" cy="685800"/>
          </a:xfrm>
        </p:spPr>
        <p:txBody>
          <a:bodyPr vert="horz" lIns="91440" tIns="45720" rIns="91440" bIns="45720" rtlCol="0" anchor="ctr">
            <a:normAutofit fontScale="90000"/>
          </a:bodyPr>
          <a:lstStyle/>
          <a:p>
            <a:r>
              <a:rPr lang="en-US" sz="3200" kern="1200" cap="all" spc="300" baseline="0" dirty="0">
                <a:solidFill>
                  <a:srgbClr val="FFFFFF"/>
                </a:solidFill>
                <a:latin typeface="+mj-lt"/>
                <a:ea typeface="+mj-ea"/>
                <a:cs typeface="+mj-cs"/>
              </a:rPr>
              <a:t>THANK YOU. </a:t>
            </a:r>
          </a:p>
        </p:txBody>
      </p:sp>
    </p:spTree>
    <p:extLst>
      <p:ext uri="{BB962C8B-B14F-4D97-AF65-F5344CB8AC3E}">
        <p14:creationId xmlns:p14="http://schemas.microsoft.com/office/powerpoint/2010/main" val="248307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D88A92C-0BD1-4D13-9480-9CA5056B1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850E0BE-0A13-43E4-9007-A06960852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1"/>
            <a:ext cx="6118275"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3F130-A1E4-BF8F-4EEF-4E40149371AD}"/>
              </a:ext>
            </a:extLst>
          </p:cNvPr>
          <p:cNvSpPr>
            <a:spLocks noGrp="1"/>
          </p:cNvSpPr>
          <p:nvPr>
            <p:ph type="title"/>
          </p:nvPr>
        </p:nvSpPr>
        <p:spPr>
          <a:xfrm>
            <a:off x="1050389" y="914881"/>
            <a:ext cx="5212188" cy="964407"/>
          </a:xfrm>
        </p:spPr>
        <p:txBody>
          <a:bodyPr>
            <a:normAutofit/>
          </a:bodyPr>
          <a:lstStyle/>
          <a:p>
            <a:pPr algn="ctr"/>
            <a:r>
              <a:rPr lang="en-US" dirty="0"/>
              <a:t>Data set/INFO</a:t>
            </a:r>
          </a:p>
        </p:txBody>
      </p:sp>
      <p:sp>
        <p:nvSpPr>
          <p:cNvPr id="17" name="Content Placeholder 2">
            <a:extLst>
              <a:ext uri="{FF2B5EF4-FFF2-40B4-BE49-F238E27FC236}">
                <a16:creationId xmlns:a16="http://schemas.microsoft.com/office/drawing/2014/main" id="{7B8E478C-6B8B-F645-6483-5E4904119491}"/>
              </a:ext>
            </a:extLst>
          </p:cNvPr>
          <p:cNvSpPr>
            <a:spLocks noGrp="1"/>
          </p:cNvSpPr>
          <p:nvPr>
            <p:ph idx="1"/>
          </p:nvPr>
        </p:nvSpPr>
        <p:spPr>
          <a:xfrm>
            <a:off x="1218040" y="2146570"/>
            <a:ext cx="5118965" cy="3754499"/>
          </a:xfrm>
        </p:spPr>
        <p:txBody>
          <a:bodyPr>
            <a:normAutofit fontScale="92500"/>
          </a:bodyPr>
          <a:lstStyle/>
          <a:p>
            <a:pPr>
              <a:lnSpc>
                <a:spcPct val="90000"/>
              </a:lnSpc>
            </a:pPr>
            <a:r>
              <a:rPr lang="en-US" sz="2000" dirty="0"/>
              <a:t>2129525 Rows and 35 Columns</a:t>
            </a:r>
          </a:p>
          <a:p>
            <a:pPr>
              <a:lnSpc>
                <a:spcPct val="90000"/>
              </a:lnSpc>
            </a:pPr>
            <a:r>
              <a:rPr lang="en-US" sz="2000" dirty="0"/>
              <a:t>Data Size: 220 MB</a:t>
            </a:r>
          </a:p>
          <a:p>
            <a:pPr>
              <a:lnSpc>
                <a:spcPct val="90000"/>
              </a:lnSpc>
            </a:pPr>
            <a:r>
              <a:rPr lang="en-US" sz="2000" dirty="0"/>
              <a:t>Data Sources:</a:t>
            </a:r>
          </a:p>
          <a:p>
            <a:pPr marL="342900" marR="0" lvl="0" indent="-342900">
              <a:lnSpc>
                <a:spcPct val="90000"/>
              </a:lnSpc>
              <a:spcBef>
                <a:spcPts val="300"/>
              </a:spcBef>
              <a:spcAft>
                <a:spcPts val="800"/>
              </a:spcAft>
              <a:buFont typeface="Symbol" panose="05050102010706020507" pitchFamily="18" charset="2"/>
              <a:buChar char=""/>
            </a:pPr>
            <a:r>
              <a:rPr lang="en-IN" sz="2000" u="sng" dirty="0">
                <a:effectLst/>
                <a:latin typeface="Segoe UI" panose="020B0502040204020203" pitchFamily="34" charset="0"/>
                <a:ea typeface="Calibri" panose="020F0502020204030204" pitchFamily="34" charset="0"/>
                <a:cs typeface="Times New Roman" panose="02020603050405020304" pitchFamily="18" charset="0"/>
                <a:hlinkClick r:id="rId2"/>
              </a:rPr>
              <a:t>https://data.sfgov.org/Public-Safety/Police-Department-Incident-Reports-Historical-2003/tmnf-yvry/data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300"/>
              </a:spcBef>
              <a:spcAft>
                <a:spcPts val="800"/>
              </a:spcAft>
              <a:buFont typeface="Symbol" panose="05050102010706020507" pitchFamily="18" charset="2"/>
              <a:buChar char=""/>
            </a:pPr>
            <a:r>
              <a:rPr lang="en-IN" sz="2000" u="sng" dirty="0">
                <a:effectLst/>
                <a:latin typeface="Segoe UI" panose="020B0502040204020203" pitchFamily="34" charset="0"/>
                <a:ea typeface="Calibri" panose="020F0502020204030204" pitchFamily="34" charset="0"/>
                <a:cs typeface="Times New Roman" panose="02020603050405020304" pitchFamily="18" charset="0"/>
                <a:hlinkClick r:id="rId3"/>
              </a:rPr>
              <a:t>https://data.sfgov.org/Public-Safety/Police-Department-Incident-Reports-2018-to-Present/wg3w-h783/data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sz="2000" dirty="0"/>
              <a:t>Period: Jan 2003 – May 2018</a:t>
            </a:r>
          </a:p>
          <a:p>
            <a:pPr>
              <a:lnSpc>
                <a:spcPct val="90000"/>
              </a:lnSpc>
            </a:pPr>
            <a:r>
              <a:rPr lang="en-US" sz="2000" dirty="0"/>
              <a:t>Target Variable: Category</a:t>
            </a:r>
          </a:p>
        </p:txBody>
      </p:sp>
      <p:pic>
        <p:nvPicPr>
          <p:cNvPr id="16" name="Picture 15" descr="Programming data on computer monitor">
            <a:extLst>
              <a:ext uri="{FF2B5EF4-FFF2-40B4-BE49-F238E27FC236}">
                <a16:creationId xmlns:a16="http://schemas.microsoft.com/office/drawing/2014/main" id="{13196252-CC27-0299-ED1C-1C916D84EE1C}"/>
              </a:ext>
            </a:extLst>
          </p:cNvPr>
          <p:cNvPicPr>
            <a:picLocks noChangeAspect="1"/>
          </p:cNvPicPr>
          <p:nvPr/>
        </p:nvPicPr>
        <p:blipFill rotWithShape="1">
          <a:blip r:embed="rId4"/>
          <a:srcRect l="34249" r="19767" b="-1"/>
          <a:stretch/>
        </p:blipFill>
        <p:spPr>
          <a:xfrm>
            <a:off x="7467600" y="10"/>
            <a:ext cx="4724400" cy="6857988"/>
          </a:xfrm>
          <a:prstGeom prst="rect">
            <a:avLst/>
          </a:prstGeom>
        </p:spPr>
      </p:pic>
    </p:spTree>
    <p:extLst>
      <p:ext uri="{BB962C8B-B14F-4D97-AF65-F5344CB8AC3E}">
        <p14:creationId xmlns:p14="http://schemas.microsoft.com/office/powerpoint/2010/main" val="176793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06CD2-9532-773F-5A84-977B3C54F8DF}"/>
              </a:ext>
            </a:extLst>
          </p:cNvPr>
          <p:cNvSpPr>
            <a:spLocks noGrp="1"/>
          </p:cNvSpPr>
          <p:nvPr>
            <p:ph type="title"/>
          </p:nvPr>
        </p:nvSpPr>
        <p:spPr>
          <a:xfrm>
            <a:off x="1395045" y="947223"/>
            <a:ext cx="9394874" cy="928467"/>
          </a:xfrm>
        </p:spPr>
        <p:txBody>
          <a:bodyPr anchor="ctr">
            <a:normAutofit/>
          </a:bodyPr>
          <a:lstStyle/>
          <a:p>
            <a:pPr algn="ctr"/>
            <a:r>
              <a:rPr lang="en-US" sz="3000"/>
              <a:t>The most common types of descriptions for drugs</a:t>
            </a:r>
          </a:p>
        </p:txBody>
      </p:sp>
      <p:pic>
        <p:nvPicPr>
          <p:cNvPr id="4" name="Content Placeholder 3" descr="A white background with black text&#10;&#10;Description automatically generated">
            <a:extLst>
              <a:ext uri="{FF2B5EF4-FFF2-40B4-BE49-F238E27FC236}">
                <a16:creationId xmlns:a16="http://schemas.microsoft.com/office/drawing/2014/main" id="{F3A37271-FC0A-0660-4B55-61DF8DFFA914}"/>
              </a:ext>
            </a:extLst>
          </p:cNvPr>
          <p:cNvPicPr>
            <a:picLocks noChangeAspect="1"/>
          </p:cNvPicPr>
          <p:nvPr/>
        </p:nvPicPr>
        <p:blipFill>
          <a:blip r:embed="rId2"/>
          <a:stretch>
            <a:fillRect/>
          </a:stretch>
        </p:blipFill>
        <p:spPr>
          <a:xfrm>
            <a:off x="6454755" y="2511706"/>
            <a:ext cx="4159229" cy="2881150"/>
          </a:xfrm>
          <a:prstGeom prst="rect">
            <a:avLst/>
          </a:prstGeom>
        </p:spPr>
      </p:pic>
      <p:pic>
        <p:nvPicPr>
          <p:cNvPr id="5" name="Picture 4" descr="A graph showing the number of people in the same direction&#10;&#10;Description automatically generated with medium confidence">
            <a:extLst>
              <a:ext uri="{FF2B5EF4-FFF2-40B4-BE49-F238E27FC236}">
                <a16:creationId xmlns:a16="http://schemas.microsoft.com/office/drawing/2014/main" id="{F461EAEE-C1BC-263A-D2BC-84CFB21F540E}"/>
              </a:ext>
            </a:extLst>
          </p:cNvPr>
          <p:cNvPicPr>
            <a:picLocks noChangeAspect="1"/>
          </p:cNvPicPr>
          <p:nvPr/>
        </p:nvPicPr>
        <p:blipFill>
          <a:blip r:embed="rId3"/>
          <a:stretch>
            <a:fillRect/>
          </a:stretch>
        </p:blipFill>
        <p:spPr>
          <a:xfrm>
            <a:off x="1395045" y="2511706"/>
            <a:ext cx="4603665" cy="3065752"/>
          </a:xfrm>
          <a:prstGeom prst="rect">
            <a:avLst/>
          </a:prstGeom>
        </p:spPr>
      </p:pic>
      <p:sp>
        <p:nvSpPr>
          <p:cNvPr id="8" name="TextBox 7">
            <a:extLst>
              <a:ext uri="{FF2B5EF4-FFF2-40B4-BE49-F238E27FC236}">
                <a16:creationId xmlns:a16="http://schemas.microsoft.com/office/drawing/2014/main" id="{3E45A2D4-0DBC-ACE8-867F-0C9B7C252DDE}"/>
              </a:ext>
            </a:extLst>
          </p:cNvPr>
          <p:cNvSpPr txBox="1"/>
          <p:nvPr/>
        </p:nvSpPr>
        <p:spPr>
          <a:xfrm>
            <a:off x="2533960" y="5818191"/>
            <a:ext cx="2325833" cy="524503"/>
          </a:xfrm>
          <a:prstGeom prst="rect">
            <a:avLst/>
          </a:prstGeom>
          <a:noFill/>
        </p:spPr>
        <p:txBody>
          <a:bodyPr wrap="square" rtlCol="0">
            <a:spAutoFit/>
          </a:bodyPr>
          <a:lstStyle/>
          <a:p>
            <a:pPr defTabSz="713232">
              <a:spcAft>
                <a:spcPts val="600"/>
              </a:spcAft>
            </a:pPr>
            <a:r>
              <a:rPr lang="en-US" sz="1404" kern="1200" dirty="0">
                <a:solidFill>
                  <a:schemeClr val="tx1"/>
                </a:solidFill>
                <a:latin typeface="+mn-lt"/>
                <a:ea typeface="+mn-ea"/>
                <a:cs typeface="+mn-cs"/>
              </a:rPr>
              <a:t>Different Categories of Crimes and Their Reports.</a:t>
            </a:r>
            <a:endParaRPr lang="en-US" dirty="0"/>
          </a:p>
        </p:txBody>
      </p:sp>
      <p:sp>
        <p:nvSpPr>
          <p:cNvPr id="9" name="TextBox 8">
            <a:extLst>
              <a:ext uri="{FF2B5EF4-FFF2-40B4-BE49-F238E27FC236}">
                <a16:creationId xmlns:a16="http://schemas.microsoft.com/office/drawing/2014/main" id="{B4513B5F-D6BA-FC44-BDE6-B6BA45DE5BF7}"/>
              </a:ext>
            </a:extLst>
          </p:cNvPr>
          <p:cNvSpPr txBox="1"/>
          <p:nvPr/>
        </p:nvSpPr>
        <p:spPr>
          <a:xfrm>
            <a:off x="7516576" y="5987925"/>
            <a:ext cx="1824183" cy="308418"/>
          </a:xfrm>
          <a:prstGeom prst="rect">
            <a:avLst/>
          </a:prstGeom>
          <a:noFill/>
        </p:spPr>
        <p:txBody>
          <a:bodyPr wrap="square" rtlCol="0">
            <a:spAutoFit/>
          </a:bodyPr>
          <a:lstStyle/>
          <a:p>
            <a:pPr defTabSz="713232">
              <a:spcAft>
                <a:spcPts val="600"/>
              </a:spcAft>
            </a:pPr>
            <a:r>
              <a:rPr lang="en-US" sz="1404" kern="1200">
                <a:solidFill>
                  <a:schemeClr val="tx1"/>
                </a:solidFill>
                <a:latin typeface="+mn-lt"/>
                <a:ea typeface="+mn-ea"/>
                <a:cs typeface="+mn-cs"/>
              </a:rPr>
              <a:t>Focusing on Drugs.</a:t>
            </a:r>
            <a:endParaRPr lang="en-US"/>
          </a:p>
        </p:txBody>
      </p:sp>
    </p:spTree>
    <p:extLst>
      <p:ext uri="{BB962C8B-B14F-4D97-AF65-F5344CB8AC3E}">
        <p14:creationId xmlns:p14="http://schemas.microsoft.com/office/powerpoint/2010/main" val="163864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678705-CF8E-4B51-B199-74BB431C7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E17E22-15C6-47B6-B957-58A8838B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3076F68F-43D8-4293-8C34-5085FD90B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63" y="685800"/>
            <a:ext cx="1083068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A06D84F0-98FD-91BC-5450-92E4CB4E7201}"/>
              </a:ext>
            </a:extLst>
          </p:cNvPr>
          <p:cNvSpPr>
            <a:spLocks noGrp="1"/>
          </p:cNvSpPr>
          <p:nvPr>
            <p:ph type="title"/>
          </p:nvPr>
        </p:nvSpPr>
        <p:spPr>
          <a:xfrm>
            <a:off x="1364053" y="5063831"/>
            <a:ext cx="9486900" cy="845139"/>
          </a:xfrm>
        </p:spPr>
        <p:txBody>
          <a:bodyPr vert="horz" lIns="91440" tIns="45720" rIns="91440" bIns="45720" rtlCol="0" anchor="b">
            <a:normAutofit/>
          </a:bodyPr>
          <a:lstStyle/>
          <a:p>
            <a:pPr algn="ctr"/>
            <a:r>
              <a:rPr lang="en-US" sz="3600" kern="1200" cap="all" spc="300" baseline="0" dirty="0">
                <a:solidFill>
                  <a:schemeClr val="tx2"/>
                </a:solidFill>
                <a:latin typeface="+mj-lt"/>
                <a:ea typeface="+mj-ea"/>
                <a:cs typeface="+mj-cs"/>
              </a:rPr>
              <a:t>Normalized cluster maps.</a:t>
            </a:r>
          </a:p>
        </p:txBody>
      </p:sp>
      <p:pic>
        <p:nvPicPr>
          <p:cNvPr id="4" name="Picture 3" descr="A data visualization of a number of thefts&#10;&#10;Description automatically generated">
            <a:extLst>
              <a:ext uri="{FF2B5EF4-FFF2-40B4-BE49-F238E27FC236}">
                <a16:creationId xmlns:a16="http://schemas.microsoft.com/office/drawing/2014/main" id="{D37F3269-0126-84E3-43C1-33D598C941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92162" y="685799"/>
            <a:ext cx="5403837" cy="4232192"/>
          </a:xfrm>
          <a:prstGeom prst="rect">
            <a:avLst/>
          </a:prstGeom>
          <a:noFill/>
        </p:spPr>
      </p:pic>
      <p:pic>
        <p:nvPicPr>
          <p:cNvPr id="5" name="Picture 4" descr="A close-up of a graph&#10;&#10;Description automatically generated">
            <a:extLst>
              <a:ext uri="{FF2B5EF4-FFF2-40B4-BE49-F238E27FC236}">
                <a16:creationId xmlns:a16="http://schemas.microsoft.com/office/drawing/2014/main" id="{A6283505-651A-E55C-2195-622321774C32}"/>
              </a:ext>
            </a:extLst>
          </p:cNvPr>
          <p:cNvPicPr>
            <a:picLocks noChangeAspect="1"/>
          </p:cNvPicPr>
          <p:nvPr/>
        </p:nvPicPr>
        <p:blipFill>
          <a:blip r:embed="rId3"/>
          <a:stretch>
            <a:fillRect/>
          </a:stretch>
        </p:blipFill>
        <p:spPr>
          <a:xfrm>
            <a:off x="6524368" y="685799"/>
            <a:ext cx="4975469" cy="4232192"/>
          </a:xfrm>
          <a:prstGeom prst="rect">
            <a:avLst/>
          </a:prstGeom>
        </p:spPr>
      </p:pic>
    </p:spTree>
    <p:extLst>
      <p:ext uri="{BB962C8B-B14F-4D97-AF65-F5344CB8AC3E}">
        <p14:creationId xmlns:p14="http://schemas.microsoft.com/office/powerpoint/2010/main" val="424270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4463B-89E6-D340-D74F-098480550A76}"/>
              </a:ext>
            </a:extLst>
          </p:cNvPr>
          <p:cNvSpPr>
            <a:spLocks noGrp="1"/>
          </p:cNvSpPr>
          <p:nvPr>
            <p:ph type="title"/>
          </p:nvPr>
        </p:nvSpPr>
        <p:spPr>
          <a:xfrm>
            <a:off x="698528" y="685800"/>
            <a:ext cx="3378172" cy="5486400"/>
          </a:xfrm>
        </p:spPr>
        <p:txBody>
          <a:bodyPr anchor="ctr">
            <a:normAutofit/>
          </a:bodyPr>
          <a:lstStyle/>
          <a:p>
            <a:pPr algn="ctr"/>
            <a:r>
              <a:rPr lang="en-US" dirty="0"/>
              <a:t>TIME SERIES ANALYSIS.</a:t>
            </a:r>
          </a:p>
        </p:txBody>
      </p:sp>
      <p:pic>
        <p:nvPicPr>
          <p:cNvPr id="5" name="Picture 4" descr="A graph showing different colored lines&#10;&#10;Description automatically generated">
            <a:extLst>
              <a:ext uri="{FF2B5EF4-FFF2-40B4-BE49-F238E27FC236}">
                <a16:creationId xmlns:a16="http://schemas.microsoft.com/office/drawing/2014/main" id="{BBAED872-4CCE-DAE5-A8C1-67E0BD2B49F9}"/>
              </a:ext>
            </a:extLst>
          </p:cNvPr>
          <p:cNvPicPr>
            <a:picLocks noChangeAspect="1"/>
          </p:cNvPicPr>
          <p:nvPr/>
        </p:nvPicPr>
        <p:blipFill>
          <a:blip r:embed="rId2"/>
          <a:stretch>
            <a:fillRect/>
          </a:stretch>
        </p:blipFill>
        <p:spPr>
          <a:xfrm>
            <a:off x="3967664" y="2430162"/>
            <a:ext cx="8224336" cy="2889361"/>
          </a:xfrm>
          <a:prstGeom prst="rect">
            <a:avLst/>
          </a:prstGeom>
        </p:spPr>
      </p:pic>
      <p:sp>
        <p:nvSpPr>
          <p:cNvPr id="6" name="TextBox 5">
            <a:extLst>
              <a:ext uri="{FF2B5EF4-FFF2-40B4-BE49-F238E27FC236}">
                <a16:creationId xmlns:a16="http://schemas.microsoft.com/office/drawing/2014/main" id="{34B2B431-4199-50AA-35BC-0C0756F42489}"/>
              </a:ext>
            </a:extLst>
          </p:cNvPr>
          <p:cNvSpPr txBox="1"/>
          <p:nvPr/>
        </p:nvSpPr>
        <p:spPr>
          <a:xfrm>
            <a:off x="6561438" y="1173892"/>
            <a:ext cx="3830594" cy="369332"/>
          </a:xfrm>
          <a:prstGeom prst="rect">
            <a:avLst/>
          </a:prstGeom>
          <a:noFill/>
        </p:spPr>
        <p:txBody>
          <a:bodyPr wrap="square" rtlCol="0">
            <a:spAutoFit/>
          </a:bodyPr>
          <a:lstStyle/>
          <a:p>
            <a:r>
              <a:rPr lang="en-US" dirty="0"/>
              <a:t>Examining opioid patterns over time.</a:t>
            </a:r>
          </a:p>
        </p:txBody>
      </p:sp>
    </p:spTree>
    <p:extLst>
      <p:ext uri="{BB962C8B-B14F-4D97-AF65-F5344CB8AC3E}">
        <p14:creationId xmlns:p14="http://schemas.microsoft.com/office/powerpoint/2010/main" val="298589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D2096-3E78-1175-BD77-ECA037799DA5}"/>
              </a:ext>
            </a:extLst>
          </p:cNvPr>
          <p:cNvSpPr>
            <a:spLocks noGrp="1"/>
          </p:cNvSpPr>
          <p:nvPr>
            <p:ph type="title"/>
          </p:nvPr>
        </p:nvSpPr>
        <p:spPr>
          <a:xfrm>
            <a:off x="698528" y="685800"/>
            <a:ext cx="3378172" cy="5486400"/>
          </a:xfrm>
        </p:spPr>
        <p:txBody>
          <a:bodyPr anchor="ctr">
            <a:normAutofit/>
          </a:bodyPr>
          <a:lstStyle/>
          <a:p>
            <a:pPr algn="ctr"/>
            <a:r>
              <a:rPr lang="en-US" sz="3000"/>
              <a:t>Normalized distribution of opioid trends.</a:t>
            </a:r>
          </a:p>
        </p:txBody>
      </p:sp>
      <p:sp>
        <p:nvSpPr>
          <p:cNvPr id="8" name="Content Placeholder 7">
            <a:extLst>
              <a:ext uri="{FF2B5EF4-FFF2-40B4-BE49-F238E27FC236}">
                <a16:creationId xmlns:a16="http://schemas.microsoft.com/office/drawing/2014/main" id="{E64E1342-4AEF-6966-795D-64E47E1AE197}"/>
              </a:ext>
            </a:extLst>
          </p:cNvPr>
          <p:cNvSpPr>
            <a:spLocks noGrp="1"/>
          </p:cNvSpPr>
          <p:nvPr>
            <p:ph idx="1"/>
          </p:nvPr>
        </p:nvSpPr>
        <p:spPr>
          <a:xfrm>
            <a:off x="5334936" y="4561367"/>
            <a:ext cx="6265185" cy="1727237"/>
          </a:xfrm>
        </p:spPr>
        <p:txBody>
          <a:bodyPr>
            <a:normAutofit/>
          </a:bodyPr>
          <a:lstStyle/>
          <a:p>
            <a:pPr algn="ctr"/>
            <a:endParaRPr lang="en-US"/>
          </a:p>
        </p:txBody>
      </p:sp>
      <p:pic>
        <p:nvPicPr>
          <p:cNvPr id="6" name="Picture 5" descr="A graph showing the number of data&#10;&#10;Description automatically generated with medium confidence">
            <a:extLst>
              <a:ext uri="{FF2B5EF4-FFF2-40B4-BE49-F238E27FC236}">
                <a16:creationId xmlns:a16="http://schemas.microsoft.com/office/drawing/2014/main" id="{0C0F4DAE-BFCD-0D28-C7F2-4063C5300825}"/>
              </a:ext>
            </a:extLst>
          </p:cNvPr>
          <p:cNvPicPr>
            <a:picLocks noChangeAspect="1"/>
          </p:cNvPicPr>
          <p:nvPr/>
        </p:nvPicPr>
        <p:blipFill>
          <a:blip r:embed="rId2"/>
          <a:stretch>
            <a:fillRect/>
          </a:stretch>
        </p:blipFill>
        <p:spPr>
          <a:xfrm>
            <a:off x="4337223" y="1759212"/>
            <a:ext cx="7854778" cy="4529392"/>
          </a:xfrm>
          <a:prstGeom prst="rect">
            <a:avLst/>
          </a:prstGeom>
        </p:spPr>
      </p:pic>
      <p:sp>
        <p:nvSpPr>
          <p:cNvPr id="7" name="TextBox 6">
            <a:extLst>
              <a:ext uri="{FF2B5EF4-FFF2-40B4-BE49-F238E27FC236}">
                <a16:creationId xmlns:a16="http://schemas.microsoft.com/office/drawing/2014/main" id="{FD02FD6B-43C6-7BAC-788D-7BA0066955E7}"/>
              </a:ext>
            </a:extLst>
          </p:cNvPr>
          <p:cNvSpPr txBox="1"/>
          <p:nvPr/>
        </p:nvSpPr>
        <p:spPr>
          <a:xfrm>
            <a:off x="5334937" y="370702"/>
            <a:ext cx="6265184" cy="646331"/>
          </a:xfrm>
          <a:prstGeom prst="rect">
            <a:avLst/>
          </a:prstGeom>
          <a:noFill/>
        </p:spPr>
        <p:txBody>
          <a:bodyPr wrap="square" rtlCol="0">
            <a:spAutoFit/>
          </a:bodyPr>
          <a:lstStyle/>
          <a:p>
            <a:r>
              <a:rPr lang="en-US" dirty="0">
                <a:solidFill>
                  <a:schemeClr val="tx1">
                    <a:lumMod val="95000"/>
                    <a:lumOff val="5000"/>
                  </a:schemeClr>
                </a:solidFill>
                <a:effectLst/>
              </a:rPr>
              <a:t>over this time, the number of crack-related incidents decreased. idents decreased.</a:t>
            </a:r>
            <a:endParaRPr lang="en-US" dirty="0">
              <a:solidFill>
                <a:schemeClr val="tx1">
                  <a:lumMod val="95000"/>
                  <a:lumOff val="5000"/>
                </a:schemeClr>
              </a:solidFill>
            </a:endParaRPr>
          </a:p>
        </p:txBody>
      </p:sp>
    </p:spTree>
    <p:extLst>
      <p:ext uri="{BB962C8B-B14F-4D97-AF65-F5344CB8AC3E}">
        <p14:creationId xmlns:p14="http://schemas.microsoft.com/office/powerpoint/2010/main" val="176177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A4CF3DC-1236-72F0-8C23-A79804488C41}"/>
              </a:ext>
            </a:extLst>
          </p:cNvPr>
          <p:cNvPicPr>
            <a:picLocks noGrp="1" noChangeAspect="1"/>
          </p:cNvPicPr>
          <p:nvPr>
            <p:ph idx="1"/>
          </p:nvPr>
        </p:nvPicPr>
        <p:blipFill rotWithShape="1">
          <a:blip r:embed="rId2"/>
          <a:srcRect t="12229" b="223"/>
          <a:stretch/>
        </p:blipFill>
        <p:spPr>
          <a:xfrm>
            <a:off x="1" y="10"/>
            <a:ext cx="12192000" cy="6857990"/>
          </a:xfrm>
          <a:prstGeom prst="rect">
            <a:avLst/>
          </a:prstGeom>
        </p:spPr>
      </p:pic>
      <p:sp>
        <p:nvSpPr>
          <p:cNvPr id="18" name="Rectangle 17">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F0CE7-6C77-3C5B-66B8-5157CB4567AF}"/>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kern="1200" cap="all" spc="300" baseline="0" dirty="0">
                <a:solidFill>
                  <a:srgbClr val="FFFFFF"/>
                </a:solidFill>
                <a:latin typeface="+mj-lt"/>
                <a:ea typeface="+mj-ea"/>
                <a:cs typeface="+mj-cs"/>
              </a:rPr>
              <a:t>Count Plot of Incidents per year.</a:t>
            </a:r>
          </a:p>
        </p:txBody>
      </p:sp>
    </p:spTree>
    <p:extLst>
      <p:ext uri="{BB962C8B-B14F-4D97-AF65-F5344CB8AC3E}">
        <p14:creationId xmlns:p14="http://schemas.microsoft.com/office/powerpoint/2010/main" val="150953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B37AB3F-C302-F549-C897-E5C62F3BFFF3}"/>
              </a:ext>
            </a:extLst>
          </p:cNvPr>
          <p:cNvPicPr>
            <a:picLocks noGrp="1" noChangeAspect="1"/>
          </p:cNvPicPr>
          <p:nvPr>
            <p:ph idx="1"/>
          </p:nvPr>
        </p:nvPicPr>
        <p:blipFill rotWithShape="1">
          <a:blip r:embed="rId2"/>
          <a:srcRect t="9639"/>
          <a:stretch/>
        </p:blipFill>
        <p:spPr>
          <a:xfrm>
            <a:off x="0" y="10"/>
            <a:ext cx="12192000" cy="6857990"/>
          </a:xfrm>
          <a:prstGeom prst="rect">
            <a:avLst/>
          </a:prstGeom>
        </p:spPr>
      </p:pic>
      <p:sp>
        <p:nvSpPr>
          <p:cNvPr id="11" name="Rectangle 10">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BA7CD-BB71-2AAD-413B-4BEECAA6F1B5}"/>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kern="1200" cap="all" spc="300" baseline="0" dirty="0">
                <a:solidFill>
                  <a:srgbClr val="FFFFFF"/>
                </a:solidFill>
                <a:latin typeface="+mj-lt"/>
                <a:ea typeface="+mj-ea"/>
                <a:cs typeface="+mj-cs"/>
              </a:rPr>
              <a:t>Day-wise distribution of incidents.</a:t>
            </a:r>
          </a:p>
        </p:txBody>
      </p:sp>
    </p:spTree>
    <p:extLst>
      <p:ext uri="{BB962C8B-B14F-4D97-AF65-F5344CB8AC3E}">
        <p14:creationId xmlns:p14="http://schemas.microsoft.com/office/powerpoint/2010/main" val="1724493005"/>
      </p:ext>
    </p:extLst>
  </p:cSld>
  <p:clrMapOvr>
    <a:masterClrMapping/>
  </p:clrMapOvr>
</p:sld>
</file>

<file path=ppt/theme/theme1.xml><?xml version="1.0" encoding="utf-8"?>
<a:theme xmlns:a="http://schemas.openxmlformats.org/drawingml/2006/main" name="ClassicFrame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9717</TotalTime>
  <Words>522</Words>
  <Application>Microsoft Office PowerPoint</Application>
  <PresentationFormat>Widescreen</PresentationFormat>
  <Paragraphs>44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Amasis MT Pro Black</vt:lpstr>
      <vt:lpstr>Arial</vt:lpstr>
      <vt:lpstr>Calibri</vt:lpstr>
      <vt:lpstr>Gill Sans MT</vt:lpstr>
      <vt:lpstr>Goudy Old Style</vt:lpstr>
      <vt:lpstr>Segoe UI</vt:lpstr>
      <vt:lpstr>Symbol</vt:lpstr>
      <vt:lpstr>ClassicFrameVTI</vt:lpstr>
      <vt:lpstr>ADDRESSING THE OPIOID EPIDEMIC</vt:lpstr>
      <vt:lpstr>INTRODUCTION</vt:lpstr>
      <vt:lpstr>Data set/INFO</vt:lpstr>
      <vt:lpstr>The most common types of descriptions for drugs</vt:lpstr>
      <vt:lpstr>Normalized cluster maps.</vt:lpstr>
      <vt:lpstr>TIME SERIES ANALYSIS.</vt:lpstr>
      <vt:lpstr>Normalized distribution of opioid trends.</vt:lpstr>
      <vt:lpstr>Count Plot of Incidents per year.</vt:lpstr>
      <vt:lpstr>Day-wise distribution of incidents.</vt:lpstr>
      <vt:lpstr>Monthly trends over the years.</vt:lpstr>
      <vt:lpstr>Top 10 districts with the highest number of incidents </vt:lpstr>
      <vt:lpstr>Duration between reported and occurred dates </vt:lpstr>
      <vt:lpstr>Pie chart of incident categories </vt:lpstr>
      <vt:lpstr>BINARY LOGISTIC REGRESSION MODEL</vt:lpstr>
      <vt:lpstr>Area under the curve</vt:lpstr>
      <vt:lpstr>Resuls and evaluation.</vt:lpstr>
      <vt:lpstr>Training dataset:</vt:lpstr>
      <vt:lpstr>Testing dataset:</vt:lpstr>
      <vt:lpstr>AS I TRAINED DATA WITHOUT OVERSAMPLING, GOT BETTER RESULTS: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THE OPIOID EPIDEMIC</dc:title>
  <dc:creator>Sushma Jettem</dc:creator>
  <cp:lastModifiedBy>Sushma Jettem</cp:lastModifiedBy>
  <cp:revision>1</cp:revision>
  <dcterms:created xsi:type="dcterms:W3CDTF">2023-11-30T01:04:43Z</dcterms:created>
  <dcterms:modified xsi:type="dcterms:W3CDTF">2023-12-16T01:21:56Z</dcterms:modified>
</cp:coreProperties>
</file>