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2" r:id="rId4"/>
    <p:sldId id="263" r:id="rId5"/>
    <p:sldId id="265" r:id="rId6"/>
    <p:sldId id="266" r:id="rId7"/>
    <p:sldId id="267" r:id="rId8"/>
    <p:sldId id="269" r:id="rId9"/>
    <p:sldId id="270" r:id="rId10"/>
    <p:sldId id="271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heesoo37/120-years-of-olympic-history-athletes-and-results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OLYMPIC DATA ANALYSIS &amp; PREDECTIONS</a:t>
            </a:r>
            <a:endParaRPr lang="en-US"/>
          </a:p>
        </p:txBody>
      </p:sp>
      <p:pic>
        <p:nvPicPr>
          <p:cNvPr id="6" name="Content Placeholder 5" descr="olympic pic"/>
          <p:cNvPicPr>
            <a:picLocks noChangeAspect="1"/>
          </p:cNvPicPr>
          <p:nvPr>
            <p:ph idx="1"/>
          </p:nvPr>
        </p:nvPicPr>
        <p:blipFill>
          <a:blip r:embed="rId1">
            <a:alphaModFix amt="67000"/>
          </a:blip>
          <a:stretch>
            <a:fillRect/>
          </a:stretch>
        </p:blipFill>
        <p:spPr>
          <a:xfrm>
            <a:off x="3961765" y="1825625"/>
            <a:ext cx="426783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0" y="5659120"/>
            <a:ext cx="4064000" cy="11988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Subject: Data 606(Capstone Project)</a:t>
            </a: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Professor: </a:t>
            </a:r>
            <a:r>
              <a:rPr lang="en-US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Chaojie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Wang</a:t>
            </a: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Presentor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Ranga Swamy Reddy Kappeta</a:t>
            </a: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57030" y="22675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 Accuracy</a:t>
            </a:r>
            <a:endParaRPr lang="en-IN" altLang="en-US"/>
          </a:p>
        </p:txBody>
      </p:sp>
      <p:graphicFrame>
        <p:nvGraphicFramePr>
          <p:cNvPr id="13" name="Content Placeholder 12"/>
          <p:cNvGraphicFramePr/>
          <p:nvPr>
            <p:ph idx="1"/>
          </p:nvPr>
        </p:nvGraphicFramePr>
        <p:xfrm>
          <a:off x="1565275" y="1692275"/>
          <a:ext cx="9886315" cy="287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85"/>
                <a:gridCol w="4323080"/>
                <a:gridCol w="4572000"/>
                <a:gridCol w="222250"/>
              </a:tblGrid>
              <a:tr h="48133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0.34066901408450706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Logistic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0.3488849765258216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Decision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0.352406103286385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SVC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0.3444835680751174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KNeighbors</a:t>
                      </a:r>
                      <a:r>
                        <a:rPr lang="en-IN" altLang="en-US"/>
                        <a:t> (KNN)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0.3559272300469484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Web Page</a:t>
            </a:r>
            <a:endParaRPr lang="en-IN" altLang="en-US"/>
          </a:p>
        </p:txBody>
      </p:sp>
      <p:pic>
        <p:nvPicPr>
          <p:cNvPr id="9" name="Content Placeholder 8" descr="Screenshot 2023-11-14 1857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8460"/>
            <a:ext cx="1097280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Web Page</a:t>
            </a:r>
            <a:endParaRPr lang="en-IN" altLang="en-US"/>
          </a:p>
        </p:txBody>
      </p:sp>
      <p:pic>
        <p:nvPicPr>
          <p:cNvPr id="6" name="Content Placeholder 5" descr="Screenshot 2023-11-14 1853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36725"/>
            <a:ext cx="10972800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600"/>
              <a:t>In conclusion, the analysis of the Olympic dataset has offered a comprehensive understanding of the dynamics within the world of sports and competitions. Through thorough data exploration and cleaning, we ensured the reliability of our insights. Visualization played a crucial role in presenting trends, relationships, and distributions effectively.</a:t>
            </a:r>
            <a:endParaRPr lang="en-US" sz="2600"/>
          </a:p>
          <a:p>
            <a:r>
              <a:rPr lang="en-US" sz="2600"/>
              <a:t>Overall, this analysis encapsulates the essence of Olympic data, combining statistical with insightful visualizations. It serves as a foundation for deeper inquiries and continued exploration into the rich tapestry of Olympic history and achievements.</a:t>
            </a:r>
            <a:endParaRPr lang="en-US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12215" y="1882140"/>
            <a:ext cx="2850515" cy="63436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sz="2000"/>
              <a:t>01. Introduction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333875" y="1882140"/>
            <a:ext cx="2776855" cy="63373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sz="2000"/>
              <a:t>02</a:t>
            </a:r>
            <a:r>
              <a:rPr lang="en-US"/>
              <a:t>. </a:t>
            </a:r>
            <a:r>
              <a:rPr lang="en-US" sz="2000"/>
              <a:t>Data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7242810" y="1882140"/>
            <a:ext cx="3264535" cy="63373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/>
              <a:t>03. Data Encoding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212215" y="4130675"/>
            <a:ext cx="2805430" cy="54546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/>
              <a:t>04. Modeling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333875" y="4130675"/>
            <a:ext cx="2673350" cy="54546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/>
              <a:t>05. Prediction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42810" y="4130675"/>
            <a:ext cx="3264535" cy="54546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/>
              <a:t>06. Web Page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212215" y="2858135"/>
            <a:ext cx="3121025" cy="3683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8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Introduction to the project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333240" y="2867660"/>
            <a:ext cx="2909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Data cleaning , Data Visualizations are done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2810" y="2867660"/>
            <a:ext cx="2702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Data is classified into simpler terms for model training</a:t>
            </a:r>
            <a:endParaRPr lang="en-US" dirty="0"/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212215" y="5003800"/>
            <a:ext cx="1873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Data is split and trained with the models</a:t>
            </a:r>
            <a:endParaRPr lang="en-US" dirty="0"/>
          </a:p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062730" y="5116830"/>
            <a:ext cx="2585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Suitable model is considered and predicted</a:t>
            </a:r>
            <a:endParaRPr lang="en-US" dirty="0"/>
          </a:p>
          <a:p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242810" y="5192395"/>
            <a:ext cx="359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Creating web page by using Streamlit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Introduction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softEdge rad="711200"/>
          </a:effectLst>
        </p:spPr>
        <p:txBody>
          <a:bodyPr/>
          <a:p>
            <a:r>
              <a:rPr lang="en-US" sz="2000"/>
              <a:t>Analyzing data relating to the Olympic Games is part of database likely contains data on individuals, events, nations, and medals earned during different Olympic Games editions.</a:t>
            </a:r>
            <a:endParaRPr lang="en-US" sz="2000"/>
          </a:p>
          <a:p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Medal Tally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Overall Analysis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Country</a:t>
            </a:r>
            <a:r>
              <a:rPr lang="en-IN" altLang="en-US" sz="2000"/>
              <a:t> </a:t>
            </a:r>
            <a:r>
              <a:rPr lang="en-US" sz="2000"/>
              <a:t>wise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Athletes Analysis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Dataset</a:t>
            </a:r>
            <a:endParaRPr lang="en-IN" altLang="en-US"/>
          </a:p>
        </p:txBody>
      </p:sp>
      <p:pic>
        <p:nvPicPr>
          <p:cNvPr id="4" name="Content Placeholder 3" descr="o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5430" y="3571875"/>
            <a:ext cx="8564880" cy="1981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36065" y="1838325"/>
            <a:ext cx="8564245" cy="2668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US" dirty="0">
                <a:sym typeface="+mn-ea"/>
              </a:rPr>
              <a:t>This data is referred from Kaggle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>
                <a:sym typeface="+mn-ea"/>
                <a:hlinkClick r:id="rId2" action="ppaction://hlinkfile"/>
              </a:rPr>
              <a:t>https://www.kaggle.com/datasets/heesoo37/120-years-of-olympic-history-athletes-and-results</a:t>
            </a:r>
            <a:endParaRPr lang="en-US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Data Size(</a:t>
            </a:r>
            <a:r>
              <a:rPr lang="en-IN" alt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39.5mb</a:t>
            </a:r>
            <a:r>
              <a:rPr 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)</a:t>
            </a:r>
            <a:endParaRPr lang="en-US" b="0" i="0" dirty="0">
              <a:solidFill>
                <a:srgbClr val="1F2328"/>
              </a:solidFill>
              <a:effectLst/>
              <a:latin typeface="+mj-lt"/>
              <a:cs typeface="+mj-lt"/>
            </a:endParaRP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Data shape (</a:t>
            </a:r>
            <a:r>
              <a:rPr lang="en-IN" alt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271116</a:t>
            </a:r>
            <a:r>
              <a:rPr 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 rows </a:t>
            </a:r>
            <a:r>
              <a:rPr lang="en-IN" alt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x15</a:t>
            </a:r>
            <a:r>
              <a:rPr 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 </a:t>
            </a:r>
            <a:r>
              <a:rPr lang="en-US" dirty="0" err="1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colums</a:t>
            </a:r>
            <a:r>
              <a:rPr lang="en-IN" altLang="en-US" dirty="0" err="1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 , 230 rows x 3 columns</a:t>
            </a:r>
            <a:r>
              <a:rPr lang="en-US" dirty="0">
                <a:solidFill>
                  <a:srgbClr val="1F2328"/>
                </a:solidFill>
                <a:effectLst/>
                <a:latin typeface="+mj-lt"/>
                <a:cs typeface="+mj-lt"/>
                <a:sym typeface="+mn-ea"/>
              </a:rPr>
              <a:t>)</a:t>
            </a:r>
            <a:endParaRPr lang="en-US" dirty="0">
              <a:solidFill>
                <a:srgbClr val="1F2328"/>
              </a:solidFill>
              <a:effectLst/>
              <a:latin typeface="+mj-lt"/>
              <a:cs typeface="+mj-lt"/>
              <a:sym typeface="+mn-ea"/>
            </a:endParaRPr>
          </a:p>
          <a:p>
            <a:pPr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Cleaning process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600"/>
              <a:t>Identify missing values and decide how to handle them. Options include removing rows, filling in missing values, or using advanced imputation techniques.</a:t>
            </a:r>
            <a:endParaRPr lang="en-US" sz="2600"/>
          </a:p>
          <a:p>
            <a:pPr algn="just"/>
            <a:r>
              <a:rPr lang="en-US" sz="2600"/>
              <a:t>Us</a:t>
            </a:r>
            <a:r>
              <a:rPr lang="en-IN" altLang="en-US" sz="2600"/>
              <a:t>ing</a:t>
            </a:r>
            <a:r>
              <a:rPr lang="en-US" sz="2600"/>
              <a:t> simple visuals to represent key steps</a:t>
            </a:r>
            <a:r>
              <a:rPr lang="en-IN" altLang="en-US" sz="2600"/>
              <a:t> like</a:t>
            </a:r>
            <a:r>
              <a:rPr lang="en-US" sz="2600"/>
              <a:t> Inspection, Handling Missing Data, Dealing with Duplicates, Addressing Inconsistent Data, Handling Outliers, Standardizing and Normalizing, Text Cleaning, Consistent Naming Conventions, Data Validation.</a:t>
            </a:r>
            <a:endParaRPr lang="en-US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Visualization</a:t>
            </a:r>
            <a:endParaRPr lang="en-IN" altLang="en-US"/>
          </a:p>
        </p:txBody>
      </p:sp>
      <p:pic>
        <p:nvPicPr>
          <p:cNvPr id="6" name="Content Placeholder 5" descr="O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358515" y="1331595"/>
            <a:ext cx="4099560" cy="3145790"/>
          </a:xfrm>
          <a:prstGeom prst="rect">
            <a:avLst/>
          </a:prstGeom>
        </p:spPr>
      </p:pic>
      <p:pic>
        <p:nvPicPr>
          <p:cNvPr id="8" name="Content Placeholder 7" descr="Screenshot 2023-11-14 1746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417955"/>
            <a:ext cx="3280410" cy="3145155"/>
          </a:xfrm>
          <a:prstGeom prst="rect">
            <a:avLst/>
          </a:prstGeom>
        </p:spPr>
      </p:pic>
      <p:pic>
        <p:nvPicPr>
          <p:cNvPr id="9" name="Picture 8" descr="Screenshot 2023-11-14 1746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1417955"/>
            <a:ext cx="4632960" cy="4724400"/>
          </a:xfrm>
          <a:prstGeom prst="rect">
            <a:avLst/>
          </a:prstGeom>
        </p:spPr>
      </p:pic>
      <p:pic>
        <p:nvPicPr>
          <p:cNvPr id="10" name="Picture 9" descr="Screenshot 2023-11-14 1747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" y="4389755"/>
            <a:ext cx="6222365" cy="2468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Encoding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600"/>
              <a:t>When dealing with categorical variables like "Sex" or "Team," encoding is often applied to convert these non-numeric values into a format that machine learning algorithms can understand</a:t>
            </a:r>
            <a:endParaRPr lang="en-US" sz="2600"/>
          </a:p>
          <a:p>
            <a:pPr algn="just"/>
            <a:r>
              <a:rPr lang="en-US" sz="2600"/>
              <a:t>One-</a:t>
            </a:r>
            <a:r>
              <a:rPr lang="en-IN" altLang="en-US" sz="2600"/>
              <a:t>h</a:t>
            </a:r>
            <a:r>
              <a:rPr lang="en-US" sz="2600"/>
              <a:t>ot </a:t>
            </a:r>
            <a:r>
              <a:rPr lang="en-IN" altLang="en-US" sz="2600"/>
              <a:t>e</a:t>
            </a:r>
            <a:r>
              <a:rPr lang="en-US" sz="2600"/>
              <a:t>ncoding for </a:t>
            </a:r>
            <a:r>
              <a:rPr lang="en-IN" altLang="en-US" sz="2600"/>
              <a:t>sex</a:t>
            </a:r>
            <a:r>
              <a:rPr lang="en-US" sz="2600"/>
              <a:t> </a:t>
            </a:r>
            <a:r>
              <a:rPr lang="en-IN" altLang="en-US" sz="2600"/>
              <a:t>c</a:t>
            </a:r>
            <a:r>
              <a:rPr lang="en-US" sz="2600"/>
              <a:t>reating binary columns for each </a:t>
            </a:r>
            <a:r>
              <a:rPr lang="en-IN" altLang="en-US" sz="2600"/>
              <a:t>sex </a:t>
            </a:r>
            <a:r>
              <a:rPr lang="en-US" sz="2600"/>
              <a:t>M could be encoded as 0 and F as 1.</a:t>
            </a:r>
            <a:endParaRPr lang="en-US" sz="2600"/>
          </a:p>
          <a:p>
            <a:pPr algn="just"/>
            <a:r>
              <a:rPr lang="en-US" sz="2600"/>
              <a:t> It allows you to represent categorical information in a way that maintains the integrity of the data for analysis and model training.</a:t>
            </a:r>
            <a:endParaRPr lang="en-US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Modeling &amp; Evaluation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just"/>
            <a:r>
              <a:rPr lang="en-US" sz="2000"/>
              <a:t>Data Splitting into training and testing sets to train the model on one subset and evaluate its performance on another.</a:t>
            </a:r>
            <a:endParaRPr lang="en-US" sz="2000"/>
          </a:p>
          <a:p>
            <a:pPr algn="just"/>
            <a:r>
              <a:rPr lang="en-US" sz="2000" dirty="0">
                <a:sym typeface="+mn-ea"/>
              </a:rPr>
              <a:t>To predict and use the actual accuracy </a:t>
            </a:r>
            <a:r>
              <a:rPr lang="en-IN" altLang="en-US" sz="2000" dirty="0">
                <a:sym typeface="+mn-ea"/>
              </a:rPr>
              <a:t>I</a:t>
            </a:r>
            <a:r>
              <a:rPr lang="en-US" sz="2000" dirty="0">
                <a:sym typeface="+mn-ea"/>
              </a:rPr>
              <a:t> used 5 models</a:t>
            </a:r>
            <a:r>
              <a:rPr lang="en-IN" altLang="en-US" sz="2000" dirty="0">
                <a:sym typeface="+mn-ea"/>
              </a:rPr>
              <a:t>.</a:t>
            </a:r>
            <a:endParaRPr lang="en-IN" altLang="en-US" sz="2000" dirty="0">
              <a:sym typeface="+mn-ea"/>
            </a:endParaRPr>
          </a:p>
          <a:p>
            <a:pPr algn="just"/>
            <a:r>
              <a:rPr lang="en-IN" altLang="en-US" sz="2000" dirty="0">
                <a:sym typeface="+mn-ea"/>
              </a:rPr>
              <a:t>To find the Accuracy, Precision, F1 Score by using machine learning models.</a:t>
            </a:r>
            <a:endParaRPr lang="en-IN" altLang="en-US" sz="2000" dirty="0">
              <a:sym typeface="+mn-ea"/>
            </a:endParaRPr>
          </a:p>
          <a:p>
            <a:pPr algn="just"/>
            <a:r>
              <a:rPr lang="en-US" sz="2000" dirty="0">
                <a:sym typeface="+mn-ea"/>
              </a:rPr>
              <a:t>Using a pipeline in machine learning streamlines and simplifies the process of model training and evaluation. By chaining together multiple data processing steps into a single workflow, it not only makes the process more manageable but also reduces the risk of errors.</a:t>
            </a:r>
            <a:endParaRPr lang="en-US" sz="2000" dirty="0">
              <a:sym typeface="+mn-ea"/>
            </a:endParaRPr>
          </a:p>
          <a:p>
            <a:pPr algn="just"/>
            <a:endParaRPr lang="en-IN" altLang="en-US" sz="2000" dirty="0">
              <a:sym typeface="+mn-ea"/>
            </a:endParaRPr>
          </a:p>
        </p:txBody>
      </p:sp>
      <p:pic>
        <p:nvPicPr>
          <p:cNvPr id="9" name="Content Placeholder 8" descr="Screenshot 2023-11-14 18045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9650" y="1600200"/>
            <a:ext cx="5384800" cy="2327275"/>
          </a:xfrm>
          <a:prstGeom prst="rect">
            <a:avLst/>
          </a:prstGeom>
        </p:spPr>
      </p:pic>
      <p:pic>
        <p:nvPicPr>
          <p:cNvPr id="10" name="Picture 9" descr="Screenshot 2023-11-14 1805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268470"/>
            <a:ext cx="5385435" cy="845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Modeling &amp; Evaluation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AutoNum type="arabicPeriod"/>
            </a:pPr>
            <a:r>
              <a:rPr lang="en-US" sz="2600"/>
              <a:t>RandomForest</a:t>
            </a:r>
            <a:endParaRPr lang="en-IN" altLang="en-US" sz="2600"/>
          </a:p>
          <a:p>
            <a:pPr marL="457200" indent="-457200" algn="just">
              <a:buAutoNum type="arabicPeriod"/>
            </a:pPr>
            <a:r>
              <a:rPr lang="en-IN" altLang="en-US" sz="2600"/>
              <a:t>LogisticRegression</a:t>
            </a:r>
            <a:endParaRPr lang="en-IN" altLang="en-US" sz="2600"/>
          </a:p>
          <a:p>
            <a:pPr marL="457200" indent="-457200" algn="just">
              <a:buAutoNum type="arabicPeriod"/>
            </a:pPr>
            <a:r>
              <a:rPr lang="en-IN" altLang="en-US" sz="2600"/>
              <a:t>DecisionTreeClassifier</a:t>
            </a:r>
            <a:endParaRPr lang="en-IN" altLang="en-US" sz="2600"/>
          </a:p>
          <a:p>
            <a:pPr marL="457200" indent="-457200" algn="just">
              <a:buAutoNum type="arabicPeriod"/>
            </a:pPr>
            <a:r>
              <a:rPr lang="en-IN" altLang="en-US" sz="2600"/>
              <a:t>Support Vector Classifier (SVC)</a:t>
            </a:r>
            <a:endParaRPr lang="en-IN" altLang="en-US" sz="2600"/>
          </a:p>
          <a:p>
            <a:pPr marL="457200" indent="-457200" algn="just">
              <a:buAutoNum type="arabicPeriod"/>
            </a:pPr>
            <a:r>
              <a:rPr lang="en-IN" altLang="en-US" sz="2600"/>
              <a:t>KNeighbors (K-Nearest Neighbors)</a:t>
            </a:r>
            <a:endParaRPr lang="en-IN" altLang="en-US" sz="2600"/>
          </a:p>
          <a:p>
            <a:pPr marL="0" indent="0" algn="just">
              <a:buNone/>
            </a:pPr>
            <a:endParaRPr lang="en-IN" alt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3273</Words>
  <Application>WPS Presentation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-apple-system</vt:lpstr>
      <vt:lpstr>Segoe Print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DATA ANALYSIS &amp; PREDECTIONS</dc:title>
  <dc:creator/>
  <cp:lastModifiedBy>ravir</cp:lastModifiedBy>
  <cp:revision>2</cp:revision>
  <dcterms:created xsi:type="dcterms:W3CDTF">2023-11-15T00:05:34Z</dcterms:created>
  <dcterms:modified xsi:type="dcterms:W3CDTF">2023-11-15T01:37:33Z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5FD57B9F6C2F4060B715CB51CD65174D_11</vt:lpwstr>
  </property>
  <property fmtid="{D5CDD505-2E9C-101B-9397-08002B2CF9AE}" pid="3" name="KSOProductBuildVer">
    <vt:lpwstr>1033-12.2.0.13266</vt:lpwstr>
  </property>
</Properties>
</file>