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4"/>
  </p:normalViewPr>
  <p:slideViewPr>
    <p:cSldViewPr snapToGrid="0">
      <p:cViewPr varScale="1">
        <p:scale>
          <a:sx n="109" d="100"/>
          <a:sy n="109" d="100"/>
        </p:scale>
        <p:origin x="7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3">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3" name="Title 2">
            <a:extLst>
              <a:ext uri="{FF2B5EF4-FFF2-40B4-BE49-F238E27FC236}">
                <a16:creationId xmlns:a16="http://schemas.microsoft.com/office/drawing/2014/main" id="{B1EB1886-D6E6-11E7-F26C-A97737DDB391}"/>
              </a:ext>
            </a:extLst>
          </p:cNvPr>
          <p:cNvSpPr>
            <a:spLocks noGrp="1"/>
          </p:cNvSpPr>
          <p:nvPr>
            <p:ph type="ctrTitle"/>
          </p:nvPr>
        </p:nvSpPr>
        <p:spPr>
          <a:xfrm>
            <a:off x="311700" y="703754"/>
            <a:ext cx="8520600" cy="2102751"/>
          </a:xfrm>
        </p:spPr>
        <p:txBody>
          <a:bodyPr/>
          <a:lstStyle/>
          <a:p>
            <a:r>
              <a:rPr lang="en-US" sz="3600" b="1" dirty="0">
                <a:latin typeface="Calibri" panose="020F0502020204030204" pitchFamily="34" charset="0"/>
                <a:ea typeface="Calibri" panose="020F0502020204030204" pitchFamily="34" charset="0"/>
                <a:cs typeface="Calibri" panose="020F0502020204030204" pitchFamily="34" charset="0"/>
              </a:rPr>
              <a:t>Integration of Deep Learning Techniques for Enhanced Patient Diagnostics in Healthcare: Chest X-Rays</a:t>
            </a:r>
          </a:p>
        </p:txBody>
      </p:sp>
      <p:sp>
        <p:nvSpPr>
          <p:cNvPr id="5" name="Subtitle 4">
            <a:extLst>
              <a:ext uri="{FF2B5EF4-FFF2-40B4-BE49-F238E27FC236}">
                <a16:creationId xmlns:a16="http://schemas.microsoft.com/office/drawing/2014/main" id="{74021643-9A4E-DF43-6A06-8E7C3EE56B2D}"/>
              </a:ext>
            </a:extLst>
          </p:cNvPr>
          <p:cNvSpPr>
            <a:spLocks noGrp="1"/>
          </p:cNvSpPr>
          <p:nvPr>
            <p:ph type="subTitle" idx="1"/>
          </p:nvPr>
        </p:nvSpPr>
        <p:spPr>
          <a:xfrm>
            <a:off x="311700" y="3369212"/>
            <a:ext cx="4260299" cy="1519311"/>
          </a:xfrm>
        </p:spPr>
        <p:txBody>
          <a:bodyPr/>
          <a:lstStyle/>
          <a:p>
            <a:pPr algn="l"/>
            <a:r>
              <a:rPr lang="en-US" sz="1800" b="1" dirty="0">
                <a:latin typeface="Calibri" panose="020F0502020204030204" pitchFamily="34" charset="0"/>
                <a:ea typeface="Calibri" panose="020F0502020204030204" pitchFamily="34" charset="0"/>
                <a:cs typeface="Calibri" panose="020F0502020204030204" pitchFamily="34" charset="0"/>
              </a:rPr>
              <a:t>Data 606: Capstone Project</a:t>
            </a:r>
          </a:p>
          <a:p>
            <a:pPr algn="l"/>
            <a:r>
              <a:rPr lang="en-US" sz="1800" b="1" dirty="0">
                <a:latin typeface="Calibri" panose="020F0502020204030204" pitchFamily="34" charset="0"/>
                <a:ea typeface="Calibri" panose="020F0502020204030204" pitchFamily="34" charset="0"/>
                <a:cs typeface="Calibri" panose="020F0502020204030204" pitchFamily="34" charset="0"/>
              </a:rPr>
              <a:t>Professor: </a:t>
            </a:r>
            <a:r>
              <a:rPr lang="en-US" sz="1800" b="1" dirty="0" err="1">
                <a:latin typeface="Calibri" panose="020F0502020204030204" pitchFamily="34" charset="0"/>
                <a:ea typeface="Calibri" panose="020F0502020204030204" pitchFamily="34" charset="0"/>
                <a:cs typeface="Calibri" panose="020F0502020204030204" pitchFamily="34" charset="0"/>
              </a:rPr>
              <a:t>Dr.Chaojie</a:t>
            </a:r>
            <a:r>
              <a:rPr lang="en-US" sz="1800" b="1" dirty="0">
                <a:latin typeface="Calibri" panose="020F0502020204030204" pitchFamily="34" charset="0"/>
                <a:ea typeface="Calibri" panose="020F0502020204030204" pitchFamily="34" charset="0"/>
                <a:cs typeface="Calibri" panose="020F0502020204030204" pitchFamily="34" charset="0"/>
              </a:rPr>
              <a:t> Wang </a:t>
            </a:r>
          </a:p>
          <a:p>
            <a:pPr algn="l"/>
            <a:r>
              <a:rPr lang="en-US" sz="1800" b="1" dirty="0">
                <a:latin typeface="Calibri" panose="020F0502020204030204" pitchFamily="34" charset="0"/>
                <a:ea typeface="Calibri" panose="020F0502020204030204" pitchFamily="34" charset="0"/>
                <a:cs typeface="Calibri" panose="020F0502020204030204" pitchFamily="34" charset="0"/>
              </a:rPr>
              <a:t>Name: Harmankaranjit Singh Lohiya</a:t>
            </a:r>
          </a:p>
          <a:p>
            <a:pPr algn="l"/>
            <a:r>
              <a:rPr lang="en-US" sz="1800" b="1" dirty="0">
                <a:latin typeface="Calibri" panose="020F0502020204030204" pitchFamily="34" charset="0"/>
                <a:ea typeface="Calibri" panose="020F0502020204030204" pitchFamily="34" charset="0"/>
                <a:cs typeface="Calibri" panose="020F0502020204030204" pitchFamily="34" charset="0"/>
              </a:rPr>
              <a:t>ID: QO38890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7F96-6112-ABD9-6A4A-2C2F0B698F53}"/>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ML Model:</a:t>
            </a:r>
          </a:p>
        </p:txBody>
      </p:sp>
      <p:sp>
        <p:nvSpPr>
          <p:cNvPr id="3" name="Text Placeholder 2">
            <a:extLst>
              <a:ext uri="{FF2B5EF4-FFF2-40B4-BE49-F238E27FC236}">
                <a16:creationId xmlns:a16="http://schemas.microsoft.com/office/drawing/2014/main" id="{8E01AD47-6292-86E2-2B61-CFC19DC70211}"/>
              </a:ext>
            </a:extLst>
          </p:cNvPr>
          <p:cNvSpPr>
            <a:spLocks noGrp="1"/>
          </p:cNvSpPr>
          <p:nvPr>
            <p:ph type="body" idx="1"/>
          </p:nvPr>
        </p:nvSpPr>
        <p:spPr/>
        <p:txBody>
          <a:bodyPr/>
          <a:lstStyle/>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graph of a graph of a training and training&#10;&#10;Description automatically generated with medium confidence">
            <a:extLst>
              <a:ext uri="{FF2B5EF4-FFF2-40B4-BE49-F238E27FC236}">
                <a16:creationId xmlns:a16="http://schemas.microsoft.com/office/drawing/2014/main" id="{8483E1B4-639E-3E61-43CD-137856017829}"/>
              </a:ext>
            </a:extLst>
          </p:cNvPr>
          <p:cNvPicPr>
            <a:picLocks noChangeAspect="1"/>
          </p:cNvPicPr>
          <p:nvPr/>
        </p:nvPicPr>
        <p:blipFill>
          <a:blip r:embed="rId2"/>
          <a:stretch>
            <a:fillRect/>
          </a:stretch>
        </p:blipFill>
        <p:spPr>
          <a:xfrm>
            <a:off x="1167998" y="1451464"/>
            <a:ext cx="6435590" cy="2958371"/>
          </a:xfrm>
          <a:prstGeom prst="rect">
            <a:avLst/>
          </a:prstGeom>
        </p:spPr>
      </p:pic>
    </p:spTree>
    <p:extLst>
      <p:ext uri="{BB962C8B-B14F-4D97-AF65-F5344CB8AC3E}">
        <p14:creationId xmlns:p14="http://schemas.microsoft.com/office/powerpoint/2010/main" val="150101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DF44-9D46-5CDB-3FBF-12CAB6080965}"/>
              </a:ext>
            </a:extLst>
          </p:cNvPr>
          <p:cNvSpPr>
            <a:spLocks noGrp="1"/>
          </p:cNvSpPr>
          <p:nvPr>
            <p:ph type="title"/>
          </p:nvPr>
        </p:nvSpPr>
        <p:spPr/>
        <p:txBody>
          <a:bodyPr/>
          <a:lstStyle/>
          <a:p>
            <a:r>
              <a:rPr lang="en-IN" dirty="0"/>
              <a:t>ML Model: Confusion Matrix</a:t>
            </a:r>
          </a:p>
        </p:txBody>
      </p:sp>
      <p:sp>
        <p:nvSpPr>
          <p:cNvPr id="3" name="Text Placeholder 2">
            <a:extLst>
              <a:ext uri="{FF2B5EF4-FFF2-40B4-BE49-F238E27FC236}">
                <a16:creationId xmlns:a16="http://schemas.microsoft.com/office/drawing/2014/main" id="{D694229C-57D0-1EC7-3714-6EE0ABB52895}"/>
              </a:ext>
            </a:extLst>
          </p:cNvPr>
          <p:cNvSpPr>
            <a:spLocks noGrp="1"/>
          </p:cNvSpPr>
          <p:nvPr>
            <p:ph type="body" idx="1"/>
          </p:nvPr>
        </p:nvSpPr>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Confusion Matrix provides a summary of the model's performance by showing the number of true positives, true negatives, false positives, and false negatives.</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True Negative (TN): 46</a:t>
            </a:r>
          </a:p>
          <a:p>
            <a:r>
              <a:rPr lang="en-IN" sz="2000" dirty="0">
                <a:latin typeface="Calibri" panose="020F0502020204030204" pitchFamily="34" charset="0"/>
                <a:ea typeface="Calibri" panose="020F0502020204030204" pitchFamily="34" charset="0"/>
                <a:cs typeface="Calibri" panose="020F0502020204030204" pitchFamily="34" charset="0"/>
              </a:rPr>
              <a:t>False Positive (FP): 10</a:t>
            </a:r>
          </a:p>
          <a:p>
            <a:r>
              <a:rPr lang="en-IN" sz="2000" dirty="0">
                <a:latin typeface="Calibri" panose="020F0502020204030204" pitchFamily="34" charset="0"/>
                <a:ea typeface="Calibri" panose="020F0502020204030204" pitchFamily="34" charset="0"/>
                <a:cs typeface="Calibri" panose="020F0502020204030204" pitchFamily="34" charset="0"/>
              </a:rPr>
              <a:t>False Negative (FN): 1</a:t>
            </a:r>
          </a:p>
          <a:p>
            <a:r>
              <a:rPr lang="en-IN" sz="2000" dirty="0">
                <a:latin typeface="Calibri" panose="020F0502020204030204" pitchFamily="34" charset="0"/>
                <a:ea typeface="Calibri" panose="020F0502020204030204" pitchFamily="34" charset="0"/>
                <a:cs typeface="Calibri" panose="020F0502020204030204" pitchFamily="34" charset="0"/>
              </a:rPr>
              <a:t>True Positive (TP): 106</a:t>
            </a:r>
          </a:p>
        </p:txBody>
      </p:sp>
      <p:pic>
        <p:nvPicPr>
          <p:cNvPr id="5" name="Picture 4" descr="A graph with numbers and labels&#10;&#10;Description automatically generated">
            <a:extLst>
              <a:ext uri="{FF2B5EF4-FFF2-40B4-BE49-F238E27FC236}">
                <a16:creationId xmlns:a16="http://schemas.microsoft.com/office/drawing/2014/main" id="{5ADA2A38-B450-F5AE-2958-F6F02685DA7E}"/>
              </a:ext>
            </a:extLst>
          </p:cNvPr>
          <p:cNvPicPr>
            <a:picLocks noChangeAspect="1"/>
          </p:cNvPicPr>
          <p:nvPr/>
        </p:nvPicPr>
        <p:blipFill>
          <a:blip r:embed="rId2"/>
          <a:stretch>
            <a:fillRect/>
          </a:stretch>
        </p:blipFill>
        <p:spPr>
          <a:xfrm>
            <a:off x="4860603" y="2215663"/>
            <a:ext cx="2313918" cy="2787470"/>
          </a:xfrm>
          <a:prstGeom prst="rect">
            <a:avLst/>
          </a:prstGeom>
        </p:spPr>
      </p:pic>
    </p:spTree>
    <p:extLst>
      <p:ext uri="{BB962C8B-B14F-4D97-AF65-F5344CB8AC3E}">
        <p14:creationId xmlns:p14="http://schemas.microsoft.com/office/powerpoint/2010/main" val="176627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564B-22A1-E09B-07CC-6338F9B99733}"/>
              </a:ext>
            </a:extLst>
          </p:cNvPr>
          <p:cNvSpPr>
            <a:spLocks noGrp="1"/>
          </p:cNvSpPr>
          <p:nvPr>
            <p:ph type="title"/>
          </p:nvPr>
        </p:nvSpPr>
        <p:spPr/>
        <p:txBody>
          <a:bodyPr/>
          <a:lstStyle/>
          <a:p>
            <a:r>
              <a:rPr lang="en-IN" dirty="0"/>
              <a:t>ML Model: Prediction Bar Graph</a:t>
            </a:r>
          </a:p>
        </p:txBody>
      </p:sp>
      <p:sp>
        <p:nvSpPr>
          <p:cNvPr id="3" name="Text Placeholder 2">
            <a:extLst>
              <a:ext uri="{FF2B5EF4-FFF2-40B4-BE49-F238E27FC236}">
                <a16:creationId xmlns:a16="http://schemas.microsoft.com/office/drawing/2014/main" id="{B5485CD1-71B9-6C96-5A5B-B6C3B2978AB1}"/>
              </a:ext>
            </a:extLst>
          </p:cNvPr>
          <p:cNvSpPr>
            <a:spLocks noGrp="1"/>
          </p:cNvSpPr>
          <p:nvPr>
            <p:ph type="body" idx="1"/>
          </p:nvPr>
        </p:nvSpPr>
        <p:spPr/>
        <p:txBody>
          <a:bodyPr/>
          <a:lstStyle/>
          <a:p>
            <a:endParaRPr lang="en-IN"/>
          </a:p>
        </p:txBody>
      </p:sp>
      <p:pic>
        <p:nvPicPr>
          <p:cNvPr id="5" name="Picture 4" descr="A blue and orange rectangular bars&#10;&#10;Description automatically generated">
            <a:extLst>
              <a:ext uri="{FF2B5EF4-FFF2-40B4-BE49-F238E27FC236}">
                <a16:creationId xmlns:a16="http://schemas.microsoft.com/office/drawing/2014/main" id="{FCF48D4D-F49E-A0A9-88C3-4654A65F8839}"/>
              </a:ext>
            </a:extLst>
          </p:cNvPr>
          <p:cNvPicPr>
            <a:picLocks noChangeAspect="1"/>
          </p:cNvPicPr>
          <p:nvPr/>
        </p:nvPicPr>
        <p:blipFill>
          <a:blip r:embed="rId2"/>
          <a:stretch>
            <a:fillRect/>
          </a:stretch>
        </p:blipFill>
        <p:spPr>
          <a:xfrm>
            <a:off x="1939070" y="1286745"/>
            <a:ext cx="5082980" cy="3596952"/>
          </a:xfrm>
          <a:prstGeom prst="rect">
            <a:avLst/>
          </a:prstGeom>
        </p:spPr>
      </p:pic>
    </p:spTree>
    <p:extLst>
      <p:ext uri="{BB962C8B-B14F-4D97-AF65-F5344CB8AC3E}">
        <p14:creationId xmlns:p14="http://schemas.microsoft.com/office/powerpoint/2010/main" val="133690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220F5-5E5A-2A35-C797-30784AA956F7}"/>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Lessons Learned:</a:t>
            </a:r>
          </a:p>
        </p:txBody>
      </p:sp>
      <p:sp>
        <p:nvSpPr>
          <p:cNvPr id="3" name="Text Placeholder 2">
            <a:extLst>
              <a:ext uri="{FF2B5EF4-FFF2-40B4-BE49-F238E27FC236}">
                <a16:creationId xmlns:a16="http://schemas.microsoft.com/office/drawing/2014/main" id="{F6A32876-0395-0418-47F5-4370EE1861DC}"/>
              </a:ext>
            </a:extLst>
          </p:cNvPr>
          <p:cNvSpPr>
            <a:spLocks noGrp="1"/>
          </p:cNvSpPr>
          <p:nvPr>
            <p:ph type="body" idx="1"/>
          </p:nvPr>
        </p:nvSpPr>
        <p:spPr>
          <a:xfrm>
            <a:off x="86617" y="1320923"/>
            <a:ext cx="8520600" cy="3416400"/>
          </a:xfrm>
        </p:spPr>
        <p:txBody>
          <a:bodyPr/>
          <a:lstStyle/>
          <a:p>
            <a:r>
              <a:rPr lang="en-US" dirty="0"/>
              <a:t> </a:t>
            </a:r>
            <a:r>
              <a:rPr lang="en-US" sz="2400" dirty="0">
                <a:latin typeface="Calibri" panose="020F0502020204030204" pitchFamily="34" charset="0"/>
                <a:ea typeface="Calibri" panose="020F0502020204030204" pitchFamily="34" charset="0"/>
                <a:cs typeface="Calibri" panose="020F0502020204030204" pitchFamily="34" charset="0"/>
              </a:rPr>
              <a:t>We have emphasized the importance of data quality and preprocessing in determining how well deep learning model function.</a:t>
            </a:r>
          </a:p>
          <a:p>
            <a:r>
              <a:rPr lang="en-US" sz="2400" dirty="0">
                <a:latin typeface="Calibri" panose="020F0502020204030204" pitchFamily="34" charset="0"/>
                <a:ea typeface="Calibri" panose="020F0502020204030204" pitchFamily="34" charset="0"/>
                <a:cs typeface="Calibri" panose="020F0502020204030204" pitchFamily="34" charset="0"/>
              </a:rPr>
              <a:t> The significance of model evaluation to receive a whole picture of the model's performance, including precision, recall, and F1 score in addition to measures like accuracy.  </a:t>
            </a:r>
          </a:p>
          <a:p>
            <a:r>
              <a:rPr lang="en-US" sz="2400" dirty="0">
                <a:latin typeface="Calibri" panose="020F0502020204030204" pitchFamily="34" charset="0"/>
                <a:ea typeface="Calibri" panose="020F0502020204030204" pitchFamily="34" charset="0"/>
                <a:cs typeface="Calibri" panose="020F0502020204030204" pitchFamily="34" charset="0"/>
              </a:rPr>
              <a:t>Deep learning's promise and skills to revolutionize medical diagnosis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3846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0501C-19D1-8404-6E21-928DE1D37B71}"/>
              </a:ext>
            </a:extLst>
          </p:cNvPr>
          <p:cNvSpPr>
            <a:spLocks noGrp="1"/>
          </p:cNvSpPr>
          <p:nvPr>
            <p:ph type="title"/>
          </p:nvPr>
        </p:nvSpPr>
        <p:spPr/>
        <p:txBody>
          <a:bodyPr/>
          <a:lstStyle/>
          <a:p>
            <a:pPr algn="ctr"/>
            <a:r>
              <a:rPr lang="en-IN" sz="4000" dirty="0">
                <a:latin typeface="Calibri" panose="020F0502020204030204" pitchFamily="34" charset="0"/>
                <a:ea typeface="Calibri" panose="020F0502020204030204" pitchFamily="34" charset="0"/>
                <a:cs typeface="Calibri" panose="020F0502020204030204" pitchFamily="34" charset="0"/>
              </a:rPr>
              <a:t>Web Application </a:t>
            </a:r>
          </a:p>
        </p:txBody>
      </p:sp>
      <p:sp>
        <p:nvSpPr>
          <p:cNvPr id="3" name="Text Placeholder 2">
            <a:extLst>
              <a:ext uri="{FF2B5EF4-FFF2-40B4-BE49-F238E27FC236}">
                <a16:creationId xmlns:a16="http://schemas.microsoft.com/office/drawing/2014/main" id="{35D5DFB3-C0A8-0513-F8F9-D7E64E7324EC}"/>
              </a:ext>
            </a:extLst>
          </p:cNvPr>
          <p:cNvSpPr>
            <a:spLocks noGrp="1"/>
          </p:cNvSpPr>
          <p:nvPr>
            <p:ph type="body" idx="1"/>
          </p:nvPr>
        </p:nvSpPr>
        <p:spPr>
          <a:xfrm>
            <a:off x="0" y="2376000"/>
            <a:ext cx="8520600" cy="1183125"/>
          </a:xfrm>
        </p:spPr>
        <p:txBody>
          <a:bodyPr/>
          <a:lstStyle/>
          <a:p>
            <a:pPr marL="114300" indent="0" algn="ctr">
              <a:buNone/>
            </a:pPr>
            <a:r>
              <a:rPr lang="en-IN" sz="3600" dirty="0">
                <a:latin typeface="Calibri" panose="020F0502020204030204" pitchFamily="34" charset="0"/>
                <a:ea typeface="Calibri" panose="020F0502020204030204" pitchFamily="34" charset="0"/>
                <a:cs typeface="Calibri" panose="020F0502020204030204" pitchFamily="34" charset="0"/>
              </a:rPr>
              <a:t>STREAMLIT</a:t>
            </a:r>
          </a:p>
        </p:txBody>
      </p:sp>
    </p:spTree>
    <p:extLst>
      <p:ext uri="{BB962C8B-B14F-4D97-AF65-F5344CB8AC3E}">
        <p14:creationId xmlns:p14="http://schemas.microsoft.com/office/powerpoint/2010/main" val="3792540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A133-0ECF-CF71-5EA7-C986D370B538}"/>
              </a:ext>
            </a:extLst>
          </p:cNvPr>
          <p:cNvSpPr>
            <a:spLocks noGrp="1"/>
          </p:cNvSpPr>
          <p:nvPr>
            <p:ph type="title"/>
          </p:nvPr>
        </p:nvSpPr>
        <p:spPr>
          <a:xfrm>
            <a:off x="2696174" y="2285400"/>
            <a:ext cx="8520600" cy="572700"/>
          </a:xfrm>
        </p:spPr>
        <p:txBody>
          <a:bodyPr/>
          <a:lstStyle/>
          <a:p>
            <a:r>
              <a:rPr lang="en-IN" sz="4800" dirty="0"/>
              <a:t>Thank you!</a:t>
            </a:r>
          </a:p>
        </p:txBody>
      </p:sp>
      <p:sp>
        <p:nvSpPr>
          <p:cNvPr id="3" name="Text Placeholder 2">
            <a:extLst>
              <a:ext uri="{FF2B5EF4-FFF2-40B4-BE49-F238E27FC236}">
                <a16:creationId xmlns:a16="http://schemas.microsoft.com/office/drawing/2014/main" id="{50A1DB16-D893-0DFB-0900-D24FCE099648}"/>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087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CF89B-CC0A-A1E4-C3B5-261228F14A27}"/>
              </a:ext>
            </a:extLst>
          </p:cNvPr>
          <p:cNvSpPr>
            <a:spLocks noGrp="1"/>
          </p:cNvSpPr>
          <p:nvPr>
            <p:ph type="title"/>
          </p:nvPr>
        </p:nvSpPr>
        <p:spPr/>
        <p:txBody>
          <a:bodyPr/>
          <a:lstStyle/>
          <a:p>
            <a:r>
              <a:rPr lang="en-IN" sz="4400" dirty="0">
                <a:latin typeface="Calibri" panose="020F0502020204030204" pitchFamily="34" charset="0"/>
                <a:ea typeface="Calibri" panose="020F0502020204030204" pitchFamily="34" charset="0"/>
                <a:cs typeface="Calibri" panose="020F0502020204030204" pitchFamily="34" charset="0"/>
              </a:rPr>
              <a:t>Introduction &amp; Objective:</a:t>
            </a:r>
          </a:p>
        </p:txBody>
      </p:sp>
      <p:sp>
        <p:nvSpPr>
          <p:cNvPr id="3" name="Text Placeholder 2">
            <a:extLst>
              <a:ext uri="{FF2B5EF4-FFF2-40B4-BE49-F238E27FC236}">
                <a16:creationId xmlns:a16="http://schemas.microsoft.com/office/drawing/2014/main" id="{A9BAC656-44B7-DB59-B772-548499486342}"/>
              </a:ext>
            </a:extLst>
          </p:cNvPr>
          <p:cNvSpPr>
            <a:spLocks noGrp="1"/>
          </p:cNvSpPr>
          <p:nvPr>
            <p:ph type="body" idx="1"/>
          </p:nvPr>
        </p:nvSpPr>
        <p:spPr>
          <a:xfrm>
            <a:off x="178057" y="1795150"/>
            <a:ext cx="8520600" cy="2298548"/>
          </a:xfrm>
        </p:spPr>
        <p:txBody>
          <a:bodyPr/>
          <a:lstStyle/>
          <a:p>
            <a:r>
              <a:rPr lang="en-IN" sz="2400" dirty="0">
                <a:latin typeface="Calibri" panose="020F0502020204030204" pitchFamily="34" charset="0"/>
                <a:ea typeface="Calibri" panose="020F0502020204030204" pitchFamily="34" charset="0"/>
                <a:cs typeface="Calibri" panose="020F0502020204030204" pitchFamily="34" charset="0"/>
              </a:rPr>
              <a:t>Evolution of Medical Diagnostics </a:t>
            </a:r>
          </a:p>
          <a:p>
            <a:r>
              <a:rPr lang="en-IN" sz="2400" dirty="0">
                <a:latin typeface="Calibri" panose="020F0502020204030204" pitchFamily="34" charset="0"/>
                <a:ea typeface="Calibri" panose="020F0502020204030204" pitchFamily="34" charset="0"/>
                <a:cs typeface="Calibri" panose="020F0502020204030204" pitchFamily="34" charset="0"/>
              </a:rPr>
              <a:t>Life &amp; Death situation </a:t>
            </a:r>
          </a:p>
          <a:p>
            <a:r>
              <a:rPr lang="en-IN" sz="2400" dirty="0">
                <a:latin typeface="Calibri" panose="020F0502020204030204" pitchFamily="34" charset="0"/>
                <a:ea typeface="Calibri" panose="020F0502020204030204" pitchFamily="34" charset="0"/>
                <a:cs typeface="Calibri" panose="020F0502020204030204" pitchFamily="34" charset="0"/>
              </a:rPr>
              <a:t>Role of Deep Learning in Medical Sciences </a:t>
            </a:r>
          </a:p>
          <a:p>
            <a:r>
              <a:rPr lang="en-IN" sz="2400" dirty="0">
                <a:latin typeface="Calibri" panose="020F0502020204030204" pitchFamily="34" charset="0"/>
                <a:ea typeface="Calibri" panose="020F0502020204030204" pitchFamily="34" charset="0"/>
                <a:cs typeface="Calibri" panose="020F0502020204030204" pitchFamily="34" charset="0"/>
              </a:rPr>
              <a:t>Enhanced Diagnosis of Deep Learning model CNN’s to improve the accuracy and Speed of diagnosis </a:t>
            </a:r>
          </a:p>
          <a:p>
            <a:endParaRPr lang="en-IN" dirty="0"/>
          </a:p>
        </p:txBody>
      </p:sp>
    </p:spTree>
    <p:extLst>
      <p:ext uri="{BB962C8B-B14F-4D97-AF65-F5344CB8AC3E}">
        <p14:creationId xmlns:p14="http://schemas.microsoft.com/office/powerpoint/2010/main" val="32635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164F-15F1-19EF-1CCD-AAC842A350F3}"/>
              </a:ext>
            </a:extLst>
          </p:cNvPr>
          <p:cNvSpPr>
            <a:spLocks noGrp="1"/>
          </p:cNvSpPr>
          <p:nvPr>
            <p:ph type="title"/>
          </p:nvPr>
        </p:nvSpPr>
        <p:spPr/>
        <p:txBody>
          <a:bodyPr/>
          <a:lstStyle/>
          <a:p>
            <a:r>
              <a:rPr lang="en-IN" sz="3200" dirty="0">
                <a:latin typeface="Calibri" panose="020F0502020204030204" pitchFamily="34" charset="0"/>
                <a:ea typeface="Calibri" panose="020F0502020204030204" pitchFamily="34" charset="0"/>
                <a:cs typeface="Calibri" panose="020F0502020204030204" pitchFamily="34" charset="0"/>
              </a:rPr>
              <a:t>Why Deep Learning Models?</a:t>
            </a:r>
          </a:p>
        </p:txBody>
      </p:sp>
      <p:sp>
        <p:nvSpPr>
          <p:cNvPr id="3" name="Text Placeholder 2">
            <a:extLst>
              <a:ext uri="{FF2B5EF4-FFF2-40B4-BE49-F238E27FC236}">
                <a16:creationId xmlns:a16="http://schemas.microsoft.com/office/drawing/2014/main" id="{72D9540B-9F34-3766-6680-470EE2434049}"/>
              </a:ext>
            </a:extLst>
          </p:cNvPr>
          <p:cNvSpPr>
            <a:spLocks noGrp="1"/>
          </p:cNvSpPr>
          <p:nvPr>
            <p:ph type="body" idx="1"/>
          </p:nvPr>
        </p:nvSpPr>
        <p:spPr>
          <a:xfrm>
            <a:off x="135854" y="1306856"/>
            <a:ext cx="8520600" cy="3286246"/>
          </a:xfrm>
        </p:spPr>
        <p:txBody>
          <a:bodyPr/>
          <a:lstStyle/>
          <a:p>
            <a:endParaRPr lang="en-US" dirty="0"/>
          </a:p>
          <a:p>
            <a:r>
              <a:rPr lang="en-US" sz="2200" dirty="0">
                <a:latin typeface="Calibri" panose="020F0502020204030204" pitchFamily="34" charset="0"/>
                <a:ea typeface="Calibri" panose="020F0502020204030204" pitchFamily="34" charset="0"/>
                <a:cs typeface="Calibri" panose="020F0502020204030204" pitchFamily="34" charset="0"/>
              </a:rPr>
              <a:t>Enhancing healthcare diagnostics using deep learning, especially CNNs, for precise, effective, and rapid disorder identification.</a:t>
            </a:r>
          </a:p>
          <a:p>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US" sz="2200" dirty="0">
                <a:latin typeface="Calibri" panose="020F0502020204030204" pitchFamily="34" charset="0"/>
                <a:ea typeface="Calibri" panose="020F0502020204030204" pitchFamily="34" charset="0"/>
                <a:cs typeface="Calibri" panose="020F0502020204030204" pitchFamily="34" charset="0"/>
              </a:rPr>
              <a:t>In healthcare, precise assessment is crucial. Conventional methods rely on experts, but AI, especially deep learning, offers automated, accurate diagnosis, revolutionizing healthcare outcomes and reducing costs significantly.</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563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80A1-DADE-D257-9D94-E49D536F3AB8}"/>
              </a:ext>
            </a:extLst>
          </p:cNvPr>
          <p:cNvSpPr>
            <a:spLocks noGrp="1"/>
          </p:cNvSpPr>
          <p:nvPr>
            <p:ph type="title"/>
          </p:nvPr>
        </p:nvSpPr>
        <p:spPr/>
        <p:txBody>
          <a:bodyPr/>
          <a:lstStyle/>
          <a:p>
            <a:r>
              <a:rPr lang="en-IN" sz="3200" dirty="0">
                <a:latin typeface="Calibri" panose="020F0502020204030204" pitchFamily="34" charset="0"/>
                <a:ea typeface="Calibri" panose="020F0502020204030204" pitchFamily="34" charset="0"/>
                <a:cs typeface="Calibri" panose="020F0502020204030204" pitchFamily="34" charset="0"/>
              </a:rPr>
              <a:t>Research Questions: </a:t>
            </a:r>
          </a:p>
        </p:txBody>
      </p:sp>
      <p:sp>
        <p:nvSpPr>
          <p:cNvPr id="3" name="Text Placeholder 2">
            <a:extLst>
              <a:ext uri="{FF2B5EF4-FFF2-40B4-BE49-F238E27FC236}">
                <a16:creationId xmlns:a16="http://schemas.microsoft.com/office/drawing/2014/main" id="{65E84DA7-8E96-7DF4-B749-6E1603743AE2}"/>
              </a:ext>
            </a:extLst>
          </p:cNvPr>
          <p:cNvSpPr>
            <a:spLocks noGrp="1"/>
          </p:cNvSpPr>
          <p:nvPr>
            <p:ph type="body" idx="1"/>
          </p:nvPr>
        </p:nvSpPr>
        <p:spPr>
          <a:xfrm>
            <a:off x="70339" y="1406770"/>
            <a:ext cx="8520600" cy="3453619"/>
          </a:xfrm>
        </p:spPr>
        <p:txBody>
          <a:bodyPr/>
          <a:lstStyle/>
          <a:p>
            <a:r>
              <a:rPr lang="en-US" dirty="0"/>
              <a:t>What can be done to improve the precision and effectiveness of illness detection from medical images using deep learning techniques, particularly CNNs?</a:t>
            </a:r>
          </a:p>
          <a:p>
            <a:r>
              <a:rPr lang="en-US" dirty="0"/>
              <a:t>What current issues in medical diagnostics need to be addressed, and how may deep learning help?</a:t>
            </a:r>
          </a:p>
          <a:p>
            <a:r>
              <a:rPr lang="en-US" dirty="0"/>
              <a:t>What steps can we take to make sure that healthcare practitioners can understand and justify the predictions that deep learning models make and How can we do it with the current system?</a:t>
            </a:r>
          </a:p>
          <a:p>
            <a:r>
              <a:rPr lang="en-US" dirty="0"/>
              <a:t>How will integrating deep learning techniques affect the whole healthcare system, particularly in terms of patient outcomes and treatment effectiveness?</a:t>
            </a:r>
            <a:endParaRPr lang="en-IN" dirty="0"/>
          </a:p>
        </p:txBody>
      </p:sp>
    </p:spTree>
    <p:extLst>
      <p:ext uri="{BB962C8B-B14F-4D97-AF65-F5344CB8AC3E}">
        <p14:creationId xmlns:p14="http://schemas.microsoft.com/office/powerpoint/2010/main" val="290717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329F8-1AFC-2358-6E45-D6A5D168C994}"/>
              </a:ext>
            </a:extLst>
          </p:cNvPr>
          <p:cNvSpPr>
            <a:spLocks noGrp="1"/>
          </p:cNvSpPr>
          <p:nvPr>
            <p:ph type="title"/>
          </p:nvPr>
        </p:nvSpPr>
        <p:spPr/>
        <p:txBody>
          <a:bodyPr/>
          <a:lstStyle/>
          <a:p>
            <a:r>
              <a:rPr lang="en-IN" sz="3600" dirty="0">
                <a:latin typeface="Calibri" panose="020F0502020204030204" pitchFamily="34" charset="0"/>
                <a:ea typeface="Calibri" panose="020F0502020204030204" pitchFamily="34" charset="0"/>
                <a:cs typeface="Calibri" panose="020F0502020204030204" pitchFamily="34" charset="0"/>
              </a:rPr>
              <a:t>Data: </a:t>
            </a:r>
          </a:p>
        </p:txBody>
      </p:sp>
      <p:sp>
        <p:nvSpPr>
          <p:cNvPr id="3" name="Text Placeholder 2">
            <a:extLst>
              <a:ext uri="{FF2B5EF4-FFF2-40B4-BE49-F238E27FC236}">
                <a16:creationId xmlns:a16="http://schemas.microsoft.com/office/drawing/2014/main" id="{B6196770-EC87-8124-2BD3-AB12E70F8E75}"/>
              </a:ext>
            </a:extLst>
          </p:cNvPr>
          <p:cNvSpPr>
            <a:spLocks noGrp="1"/>
          </p:cNvSpPr>
          <p:nvPr>
            <p:ph type="body" idx="1"/>
          </p:nvPr>
        </p:nvSpPr>
        <p:spPr>
          <a:xfrm>
            <a:off x="142888" y="1651513"/>
            <a:ext cx="8520600" cy="3124467"/>
          </a:xfrm>
        </p:spPr>
        <p:txBody>
          <a:bodyPr/>
          <a:lstStyle/>
          <a:p>
            <a:r>
              <a:rPr lang="en-IN" sz="2400" dirty="0">
                <a:latin typeface="Calibri" panose="020F0502020204030204" pitchFamily="34" charset="0"/>
                <a:ea typeface="Calibri" panose="020F0502020204030204" pitchFamily="34" charset="0"/>
                <a:cs typeface="Calibri" panose="020F0502020204030204" pitchFamily="34" charset="0"/>
              </a:rPr>
              <a:t>Data Source: Kaggle </a:t>
            </a:r>
          </a:p>
          <a:p>
            <a:r>
              <a:rPr lang="en-IN" sz="2400" dirty="0">
                <a:latin typeface="Calibri" panose="020F0502020204030204" pitchFamily="34" charset="0"/>
                <a:ea typeface="Calibri" panose="020F0502020204030204" pitchFamily="34" charset="0"/>
                <a:cs typeface="Calibri" panose="020F0502020204030204" pitchFamily="34" charset="0"/>
              </a:rPr>
              <a:t>Data Size: 2GB</a:t>
            </a:r>
          </a:p>
          <a:p>
            <a:r>
              <a:rPr lang="en-IN" sz="2400" dirty="0" err="1">
                <a:latin typeface="Calibri" panose="020F0502020204030204" pitchFamily="34" charset="0"/>
                <a:ea typeface="Calibri" panose="020F0502020204030204" pitchFamily="34" charset="0"/>
                <a:cs typeface="Calibri" panose="020F0502020204030204" pitchFamily="34" charset="0"/>
              </a:rPr>
              <a:t>DataSet</a:t>
            </a:r>
            <a:r>
              <a:rPr lang="en-IN" sz="2400" dirty="0">
                <a:latin typeface="Calibri" panose="020F0502020204030204" pitchFamily="34" charset="0"/>
                <a:ea typeface="Calibri" panose="020F0502020204030204" pitchFamily="34" charset="0"/>
                <a:cs typeface="Calibri" panose="020F0502020204030204" pitchFamily="34" charset="0"/>
              </a:rPr>
              <a:t> Format : Image- JPEG,PNG Etc,.</a:t>
            </a:r>
          </a:p>
          <a:p>
            <a:r>
              <a:rPr lang="en-IN" sz="2400" dirty="0">
                <a:latin typeface="Calibri" panose="020F0502020204030204" pitchFamily="34" charset="0"/>
                <a:ea typeface="Calibri" panose="020F0502020204030204" pitchFamily="34" charset="0"/>
                <a:cs typeface="Calibri" panose="020F0502020204030204" pitchFamily="34" charset="0"/>
              </a:rPr>
              <a:t>Data </a:t>
            </a:r>
            <a:r>
              <a:rPr lang="en-IN" sz="2400" dirty="0" err="1">
                <a:latin typeface="Calibri" panose="020F0502020204030204" pitchFamily="34" charset="0"/>
                <a:ea typeface="Calibri" panose="020F0502020204030204" pitchFamily="34" charset="0"/>
                <a:cs typeface="Calibri" panose="020F0502020204030204" pitchFamily="34" charset="0"/>
              </a:rPr>
              <a:t>TimeFrame</a:t>
            </a:r>
            <a:r>
              <a:rPr lang="en-IN" sz="2400" dirty="0">
                <a:latin typeface="Calibri" panose="020F0502020204030204" pitchFamily="34" charset="0"/>
                <a:ea typeface="Calibri" panose="020F0502020204030204" pitchFamily="34" charset="0"/>
                <a:cs typeface="Calibri" panose="020F0502020204030204" pitchFamily="34" charset="0"/>
              </a:rPr>
              <a:t>: 10 years (2010-2020).</a:t>
            </a:r>
          </a:p>
          <a:p>
            <a:r>
              <a:rPr lang="en-IN" sz="2400" dirty="0">
                <a:latin typeface="Calibri" panose="020F0502020204030204" pitchFamily="34" charset="0"/>
                <a:ea typeface="Calibri" panose="020F0502020204030204" pitchFamily="34" charset="0"/>
                <a:cs typeface="Calibri" panose="020F0502020204030204" pitchFamily="34" charset="0"/>
              </a:rPr>
              <a:t>Data Category Division : Normal and Pneumonia Images </a:t>
            </a:r>
          </a:p>
        </p:txBody>
      </p:sp>
    </p:spTree>
    <p:extLst>
      <p:ext uri="{BB962C8B-B14F-4D97-AF65-F5344CB8AC3E}">
        <p14:creationId xmlns:p14="http://schemas.microsoft.com/office/powerpoint/2010/main" val="336863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714F-E256-0739-B943-D31D9E844136}"/>
              </a:ext>
            </a:extLst>
          </p:cNvPr>
          <p:cNvSpPr>
            <a:spLocks noGrp="1"/>
          </p:cNvSpPr>
          <p:nvPr>
            <p:ph type="title"/>
          </p:nvPr>
        </p:nvSpPr>
        <p:spPr/>
        <p:txBody>
          <a:bodyPr/>
          <a:lstStyle/>
          <a:p>
            <a:r>
              <a:rPr lang="en-IN" dirty="0"/>
              <a:t>EDA: </a:t>
            </a:r>
          </a:p>
        </p:txBody>
      </p:sp>
      <p:sp>
        <p:nvSpPr>
          <p:cNvPr id="3" name="Text Placeholder 2">
            <a:extLst>
              <a:ext uri="{FF2B5EF4-FFF2-40B4-BE49-F238E27FC236}">
                <a16:creationId xmlns:a16="http://schemas.microsoft.com/office/drawing/2014/main" id="{9CBF796B-664A-F473-B7DB-9811A1932744}"/>
              </a:ext>
            </a:extLst>
          </p:cNvPr>
          <p:cNvSpPr>
            <a:spLocks noGrp="1"/>
          </p:cNvSpPr>
          <p:nvPr>
            <p:ph type="body" idx="1"/>
          </p:nvPr>
        </p:nvSpPr>
        <p:spPr/>
        <p:txBody>
          <a:bodyPr/>
          <a:lstStyle/>
          <a:p>
            <a:r>
              <a:rPr lang="en-IN" dirty="0"/>
              <a:t>Normal Lung X-Ray</a:t>
            </a:r>
          </a:p>
          <a:p>
            <a:r>
              <a:rPr lang="en-IN" dirty="0"/>
              <a:t>Pneumonia Lung X-Ray </a:t>
            </a:r>
          </a:p>
        </p:txBody>
      </p:sp>
      <p:pic>
        <p:nvPicPr>
          <p:cNvPr id="5" name="Picture 4" descr="A close-up of x-ray images of the chest&#10;&#10;Description automatically generated">
            <a:extLst>
              <a:ext uri="{FF2B5EF4-FFF2-40B4-BE49-F238E27FC236}">
                <a16:creationId xmlns:a16="http://schemas.microsoft.com/office/drawing/2014/main" id="{19B7C134-D534-CDB0-D972-404F66403D68}"/>
              </a:ext>
            </a:extLst>
          </p:cNvPr>
          <p:cNvPicPr>
            <a:picLocks noChangeAspect="1"/>
          </p:cNvPicPr>
          <p:nvPr/>
        </p:nvPicPr>
        <p:blipFill>
          <a:blip r:embed="rId2"/>
          <a:stretch>
            <a:fillRect/>
          </a:stretch>
        </p:blipFill>
        <p:spPr>
          <a:xfrm>
            <a:off x="1484323" y="2125008"/>
            <a:ext cx="6175353" cy="2368742"/>
          </a:xfrm>
          <a:prstGeom prst="rect">
            <a:avLst/>
          </a:prstGeom>
        </p:spPr>
      </p:pic>
    </p:spTree>
    <p:extLst>
      <p:ext uri="{BB962C8B-B14F-4D97-AF65-F5344CB8AC3E}">
        <p14:creationId xmlns:p14="http://schemas.microsoft.com/office/powerpoint/2010/main" val="267308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745-BB11-85A0-0DC1-57507B567096}"/>
              </a:ext>
            </a:extLst>
          </p:cNvPr>
          <p:cNvSpPr>
            <a:spLocks noGrp="1"/>
          </p:cNvSpPr>
          <p:nvPr>
            <p:ph type="title"/>
          </p:nvPr>
        </p:nvSpPr>
        <p:spPr/>
        <p:txBody>
          <a:bodyPr/>
          <a:lstStyle/>
          <a:p>
            <a:r>
              <a:rPr lang="en-IN" dirty="0"/>
              <a:t>EDA:</a:t>
            </a:r>
          </a:p>
        </p:txBody>
      </p:sp>
      <p:sp>
        <p:nvSpPr>
          <p:cNvPr id="3" name="Text Placeholder 2">
            <a:extLst>
              <a:ext uri="{FF2B5EF4-FFF2-40B4-BE49-F238E27FC236}">
                <a16:creationId xmlns:a16="http://schemas.microsoft.com/office/drawing/2014/main" id="{A570FD30-E02A-B8E5-900C-DE6C1829E126}"/>
              </a:ext>
            </a:extLst>
          </p:cNvPr>
          <p:cNvSpPr>
            <a:spLocks noGrp="1"/>
          </p:cNvSpPr>
          <p:nvPr>
            <p:ph type="body" idx="1"/>
          </p:nvPr>
        </p:nvSpPr>
        <p:spPr/>
        <p:txBody>
          <a:bodyPr/>
          <a:lstStyle/>
          <a:p>
            <a:endParaRPr lang="en-IN" dirty="0"/>
          </a:p>
        </p:txBody>
      </p:sp>
      <p:pic>
        <p:nvPicPr>
          <p:cNvPr id="5" name="Picture 4" descr="A graph of a number of data&#10;&#10;Description automatically generated with medium confidence">
            <a:extLst>
              <a:ext uri="{FF2B5EF4-FFF2-40B4-BE49-F238E27FC236}">
                <a16:creationId xmlns:a16="http://schemas.microsoft.com/office/drawing/2014/main" id="{CDF1589B-E1CA-413B-F8BA-B39D90BB4720}"/>
              </a:ext>
            </a:extLst>
          </p:cNvPr>
          <p:cNvPicPr>
            <a:picLocks noChangeAspect="1"/>
          </p:cNvPicPr>
          <p:nvPr/>
        </p:nvPicPr>
        <p:blipFill>
          <a:blip r:embed="rId2"/>
          <a:stretch>
            <a:fillRect/>
          </a:stretch>
        </p:blipFill>
        <p:spPr>
          <a:xfrm>
            <a:off x="1344071" y="1304036"/>
            <a:ext cx="6287045" cy="3724286"/>
          </a:xfrm>
          <a:prstGeom prst="rect">
            <a:avLst/>
          </a:prstGeom>
        </p:spPr>
      </p:pic>
    </p:spTree>
    <p:extLst>
      <p:ext uri="{BB962C8B-B14F-4D97-AF65-F5344CB8AC3E}">
        <p14:creationId xmlns:p14="http://schemas.microsoft.com/office/powerpoint/2010/main" val="236672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5428-9F7B-5B3C-EB7A-96D8D677BC61}"/>
              </a:ext>
            </a:extLst>
          </p:cNvPr>
          <p:cNvSpPr>
            <a:spLocks noGrp="1"/>
          </p:cNvSpPr>
          <p:nvPr>
            <p:ph type="title"/>
          </p:nvPr>
        </p:nvSpPr>
        <p:spPr>
          <a:xfrm>
            <a:off x="311700" y="938138"/>
            <a:ext cx="8520600" cy="572700"/>
          </a:xfrm>
        </p:spPr>
        <p:txBody>
          <a:bodyPr/>
          <a:lstStyle/>
          <a:p>
            <a:r>
              <a:rPr lang="en-IN" sz="3600" dirty="0">
                <a:latin typeface="Calibri" panose="020F0502020204030204" pitchFamily="34" charset="0"/>
                <a:ea typeface="Calibri" panose="020F0502020204030204" pitchFamily="34" charset="0"/>
                <a:cs typeface="Calibri" panose="020F0502020204030204" pitchFamily="34" charset="0"/>
              </a:rPr>
              <a:t>ML Model: CNN </a:t>
            </a:r>
          </a:p>
        </p:txBody>
      </p:sp>
      <p:sp>
        <p:nvSpPr>
          <p:cNvPr id="3" name="Text Placeholder 2">
            <a:extLst>
              <a:ext uri="{FF2B5EF4-FFF2-40B4-BE49-F238E27FC236}">
                <a16:creationId xmlns:a16="http://schemas.microsoft.com/office/drawing/2014/main" id="{0C4354F9-3E20-8D96-6CC0-3E3CA4E00DFB}"/>
              </a:ext>
            </a:extLst>
          </p:cNvPr>
          <p:cNvSpPr>
            <a:spLocks noGrp="1"/>
          </p:cNvSpPr>
          <p:nvPr>
            <p:ph type="body" idx="1"/>
          </p:nvPr>
        </p:nvSpPr>
        <p:spPr>
          <a:xfrm>
            <a:off x="58481" y="1855495"/>
            <a:ext cx="8520600" cy="2843113"/>
          </a:xfrm>
        </p:spPr>
        <p:txBody>
          <a:bodyPr/>
          <a:lstStyle/>
          <a:p>
            <a:r>
              <a:rPr lang="en-US" sz="2800" dirty="0">
                <a:latin typeface="Calibri" panose="020F0502020204030204" pitchFamily="34" charset="0"/>
                <a:ea typeface="Calibri" panose="020F0502020204030204" pitchFamily="34" charset="0"/>
                <a:cs typeface="Calibri" panose="020F0502020204030204" pitchFamily="34" charset="0"/>
              </a:rPr>
              <a:t>Convolutional neural network with </a:t>
            </a:r>
            <a:r>
              <a:rPr lang="en-US" sz="2800" dirty="0" err="1">
                <a:latin typeface="Calibri" panose="020F0502020204030204" pitchFamily="34" charset="0"/>
                <a:ea typeface="Calibri" panose="020F0502020204030204" pitchFamily="34" charset="0"/>
                <a:cs typeface="Calibri" panose="020F0502020204030204" pitchFamily="34" charset="0"/>
              </a:rPr>
              <a:t>Keras</a:t>
            </a:r>
            <a:r>
              <a:rPr lang="en-US" sz="2800" dirty="0">
                <a:latin typeface="Calibri" panose="020F0502020204030204" pitchFamily="34" charset="0"/>
                <a:ea typeface="Calibri" panose="020F0502020204030204" pitchFamily="34" charset="0"/>
                <a:cs typeface="Calibri" panose="020F0502020204030204" pitchFamily="34" charset="0"/>
              </a:rPr>
              <a:t> API</a:t>
            </a:r>
          </a:p>
          <a:p>
            <a:r>
              <a:rPr lang="en-US" sz="2800" dirty="0">
                <a:latin typeface="Calibri" panose="020F0502020204030204" pitchFamily="34" charset="0"/>
                <a:ea typeface="Calibri" panose="020F0502020204030204" pitchFamily="34" charset="0"/>
                <a:cs typeface="Calibri" panose="020F0502020204030204" pitchFamily="34" charset="0"/>
              </a:rPr>
              <a:t>CNN excels in chest X-ray classification, leveraging hierarchical structure for precise feature extraction, enhancing diagnostics.</a:t>
            </a:r>
          </a:p>
          <a:p>
            <a:r>
              <a:rPr lang="en-US" sz="2800" dirty="0">
                <a:latin typeface="Calibri" panose="020F0502020204030204" pitchFamily="34" charset="0"/>
                <a:ea typeface="Calibri" panose="020F0502020204030204" pitchFamily="34" charset="0"/>
                <a:cs typeface="Calibri" panose="020F0502020204030204" pitchFamily="34" charset="0"/>
              </a:rPr>
              <a:t>We split the data in 80-20 Ratio.</a:t>
            </a:r>
          </a:p>
          <a:p>
            <a:endParaRPr lang="en-IN" dirty="0"/>
          </a:p>
        </p:txBody>
      </p:sp>
    </p:spTree>
    <p:extLst>
      <p:ext uri="{BB962C8B-B14F-4D97-AF65-F5344CB8AC3E}">
        <p14:creationId xmlns:p14="http://schemas.microsoft.com/office/powerpoint/2010/main" val="282221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A349-D39F-0F43-6739-F412F5B8AF88}"/>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ML Model:</a:t>
            </a:r>
          </a:p>
        </p:txBody>
      </p:sp>
      <p:sp>
        <p:nvSpPr>
          <p:cNvPr id="3" name="Text Placeholder 2">
            <a:extLst>
              <a:ext uri="{FF2B5EF4-FFF2-40B4-BE49-F238E27FC236}">
                <a16:creationId xmlns:a16="http://schemas.microsoft.com/office/drawing/2014/main" id="{D2CA6DC0-20C3-B34F-F22E-FE4F9943BECB}"/>
              </a:ext>
            </a:extLst>
          </p:cNvPr>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Precision represents the accuracy of the positive predictions.</a:t>
            </a:r>
          </a:p>
          <a:p>
            <a:r>
              <a:rPr lang="en-US" dirty="0">
                <a:latin typeface="Calibri" panose="020F0502020204030204" pitchFamily="34" charset="0"/>
                <a:ea typeface="Calibri" panose="020F0502020204030204" pitchFamily="34" charset="0"/>
                <a:cs typeface="Calibri" panose="020F0502020204030204" pitchFamily="34" charset="0"/>
              </a:rPr>
              <a:t>Recall (sensitivity) represents the ability to correctly identify positive instances.</a:t>
            </a:r>
          </a:p>
          <a:p>
            <a:r>
              <a:rPr lang="en-US" dirty="0">
                <a:latin typeface="Calibri" panose="020F0502020204030204" pitchFamily="34" charset="0"/>
                <a:ea typeface="Calibri" panose="020F0502020204030204" pitchFamily="34" charset="0"/>
                <a:cs typeface="Calibri" panose="020F0502020204030204" pitchFamily="34" charset="0"/>
              </a:rPr>
              <a:t>F1-score is the harmonic mean of precision and recall.</a:t>
            </a:r>
          </a:p>
          <a:p>
            <a:r>
              <a:rPr lang="en-US" dirty="0">
                <a:latin typeface="Calibri" panose="020F0502020204030204" pitchFamily="34" charset="0"/>
                <a:ea typeface="Calibri" panose="020F0502020204030204" pitchFamily="34" charset="0"/>
                <a:cs typeface="Calibri" panose="020F0502020204030204" pitchFamily="34" charset="0"/>
              </a:rPr>
              <a:t>Support helps us understand the distributions of classes in the dataset and also model performance of each class.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screenshot of a computer&#10;&#10;Description automatically generated">
            <a:extLst>
              <a:ext uri="{FF2B5EF4-FFF2-40B4-BE49-F238E27FC236}">
                <a16:creationId xmlns:a16="http://schemas.microsoft.com/office/drawing/2014/main" id="{3471328A-4840-6215-13CA-7A768AD23914}"/>
              </a:ext>
            </a:extLst>
          </p:cNvPr>
          <p:cNvPicPr>
            <a:picLocks noChangeAspect="1"/>
          </p:cNvPicPr>
          <p:nvPr/>
        </p:nvPicPr>
        <p:blipFill>
          <a:blip r:embed="rId2"/>
          <a:stretch>
            <a:fillRect/>
          </a:stretch>
        </p:blipFill>
        <p:spPr>
          <a:xfrm>
            <a:off x="3346474" y="3075750"/>
            <a:ext cx="5027007" cy="1563100"/>
          </a:xfrm>
          <a:prstGeom prst="rect">
            <a:avLst/>
          </a:prstGeom>
        </p:spPr>
      </p:pic>
      <p:sp>
        <p:nvSpPr>
          <p:cNvPr id="6" name="Rectangle 1">
            <a:extLst>
              <a:ext uri="{FF2B5EF4-FFF2-40B4-BE49-F238E27FC236}">
                <a16:creationId xmlns:a16="http://schemas.microsoft.com/office/drawing/2014/main" id="{501D7A82-F725-052F-25FD-370295AC0B0F}"/>
              </a:ext>
            </a:extLst>
          </p:cNvPr>
          <p:cNvSpPr>
            <a:spLocks noChangeArrowheads="1"/>
          </p:cNvSpPr>
          <p:nvPr/>
        </p:nvSpPr>
        <p:spPr bwMode="auto">
          <a:xfrm>
            <a:off x="0" y="-33010"/>
            <a:ext cx="184731" cy="52322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152292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MBC presentation template" id="{AB65D83E-2400-6B44-80B6-570C4D1979AE}" vid="{575BF1C9-A2EC-6C4D-85BC-EA12E69D25D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6ED8954222B1C429A59F0EC15EF7AA8" ma:contentTypeVersion="2" ma:contentTypeDescription="Create a new document." ma:contentTypeScope="" ma:versionID="0c04c478d00626cb60d5207571fc9a62">
  <xsd:schema xmlns:xsd="http://www.w3.org/2001/XMLSchema" xmlns:xs="http://www.w3.org/2001/XMLSchema" xmlns:p="http://schemas.microsoft.com/office/2006/metadata/properties" xmlns:ns2="3d49952c-a256-405f-b031-e3a3291e2b23" targetNamespace="http://schemas.microsoft.com/office/2006/metadata/properties" ma:root="true" ma:fieldsID="da85d3e70fb42f120a5f8157befa9dfc" ns2:_="">
    <xsd:import namespace="3d49952c-a256-405f-b031-e3a3291e2b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9952c-a256-405f-b031-e3a3291e2b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2477F5-ACFC-4ED1-ACC1-C27FFFF64374}">
  <ds:schemaRefs>
    <ds:schemaRef ds:uri="http://schemas.microsoft.com/sharepoint/v3/contenttype/forms"/>
  </ds:schemaRefs>
</ds:datastoreItem>
</file>

<file path=customXml/itemProps2.xml><?xml version="1.0" encoding="utf-8"?>
<ds:datastoreItem xmlns:ds="http://schemas.openxmlformats.org/officeDocument/2006/customXml" ds:itemID="{21041599-BA9E-401A-A3A4-229E012A71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49952c-a256-405f-b031-e3a3291e2b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7D5036-224F-4702-A7D6-45C6253E8B4D}">
  <ds:schemaRef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purl.org/dc/terms/"/>
    <ds:schemaRef ds:uri="http://purl.org/dc/dcmitype/"/>
    <ds:schemaRef ds:uri="http://www.w3.org/XML/1998/namespace"/>
    <ds:schemaRef ds:uri="http://schemas.openxmlformats.org/package/2006/metadata/core-properties"/>
    <ds:schemaRef ds:uri="3d49952c-a256-405f-b031-e3a3291e2b23"/>
  </ds:schemaRefs>
</ds:datastoreItem>
</file>

<file path=docProps/app.xml><?xml version="1.0" encoding="utf-8"?>
<Properties xmlns="http://schemas.openxmlformats.org/officeDocument/2006/extended-properties" xmlns:vt="http://schemas.openxmlformats.org/officeDocument/2006/docPropsVTypes">
  <Template>UMBC presentation template</Template>
  <TotalTime>2080</TotalTime>
  <Words>497</Words>
  <Application>Microsoft Office PowerPoint</Application>
  <PresentationFormat>On-screen Show (16:9)</PresentationFormat>
  <Paragraphs>55</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Söhne</vt:lpstr>
      <vt:lpstr>Simple Light</vt:lpstr>
      <vt:lpstr>Integration of Deep Learning Techniques for Enhanced Patient Diagnostics in Healthcare: Chest X-Rays</vt:lpstr>
      <vt:lpstr>Introduction &amp; Objective:</vt:lpstr>
      <vt:lpstr>Why Deep Learning Models?</vt:lpstr>
      <vt:lpstr>Research Questions: </vt:lpstr>
      <vt:lpstr>Data: </vt:lpstr>
      <vt:lpstr>EDA: </vt:lpstr>
      <vt:lpstr>EDA:</vt:lpstr>
      <vt:lpstr>ML Model: CNN </vt:lpstr>
      <vt:lpstr>ML Model:</vt:lpstr>
      <vt:lpstr>ML Model:</vt:lpstr>
      <vt:lpstr>ML Model: Confusion Matrix</vt:lpstr>
      <vt:lpstr>ML Model: Prediction Bar Graph</vt:lpstr>
      <vt:lpstr>Lessons Learned:</vt:lpstr>
      <vt:lpstr>Web Application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of Deep Learning Techniques for Enhanced Patient Diagnostics in Healthcare: Chest X-Rays</dc:title>
  <dc:creator>Harmankaranjitsingh Lohiya</dc:creator>
  <cp:lastModifiedBy>Harmankaranjitsingh Lohiya</cp:lastModifiedBy>
  <cp:revision>10</cp:revision>
  <cp:lastPrinted>2022-12-06T17:26:06Z</cp:lastPrinted>
  <dcterms:created xsi:type="dcterms:W3CDTF">2023-11-18T01:16:18Z</dcterms:created>
  <dcterms:modified xsi:type="dcterms:W3CDTF">2023-12-06T01:32:20Z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0x01010066ED8954222B1C429A59F0EC15EF7AA8</vt:lpwstr>
  </property>
</Properties>
</file>