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6"/>
  </p:notesMasterIdLst>
  <p:sldIdLst>
    <p:sldId id="256" r:id="rId2"/>
    <p:sldId id="257" r:id="rId3"/>
    <p:sldId id="258" r:id="rId4"/>
    <p:sldId id="259" r:id="rId5"/>
    <p:sldId id="260" r:id="rId6"/>
    <p:sldId id="290" r:id="rId7"/>
    <p:sldId id="261" r:id="rId8"/>
    <p:sldId id="274" r:id="rId9"/>
    <p:sldId id="262" r:id="rId10"/>
    <p:sldId id="283" r:id="rId11"/>
    <p:sldId id="284" r:id="rId12"/>
    <p:sldId id="265" r:id="rId13"/>
    <p:sldId id="285" r:id="rId14"/>
    <p:sldId id="286" r:id="rId15"/>
    <p:sldId id="266" r:id="rId16"/>
    <p:sldId id="268" r:id="rId17"/>
    <p:sldId id="287" r:id="rId18"/>
    <p:sldId id="288" r:id="rId19"/>
    <p:sldId id="289" r:id="rId20"/>
    <p:sldId id="271" r:id="rId21"/>
    <p:sldId id="272" r:id="rId22"/>
    <p:sldId id="291" r:id="rId23"/>
    <p:sldId id="273" r:id="rId24"/>
    <p:sldId id="282"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Garamond" panose="02020404030301010803" pitchFamily="18" charset="0"/>
      <p:regular r:id="rId31"/>
      <p:bold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A4C22-73EF-4630-8D19-1AB3C7B792D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2CF165-EA90-483B-AABE-1DE8FA16D53A}">
      <dgm:prSet/>
      <dgm:spPr/>
      <dgm:t>
        <a:bodyPr/>
        <a:lstStyle/>
        <a:p>
          <a:pPr>
            <a:lnSpc>
              <a:spcPct val="100000"/>
            </a:lnSpc>
          </a:pPr>
          <a:r>
            <a:rPr lang="en-US"/>
            <a:t>Heart Disease is a deadly disease that claims millions of lives each year, and early detection is critical for successful treatment. </a:t>
          </a:r>
        </a:p>
      </dgm:t>
    </dgm:pt>
    <dgm:pt modelId="{BB8C3DFB-E2F7-427D-AF32-2A5E53AD8027}" type="parTrans" cxnId="{80610A7C-36D5-454F-B4A9-4531EA20530E}">
      <dgm:prSet/>
      <dgm:spPr/>
      <dgm:t>
        <a:bodyPr/>
        <a:lstStyle/>
        <a:p>
          <a:endParaRPr lang="en-US"/>
        </a:p>
      </dgm:t>
    </dgm:pt>
    <dgm:pt modelId="{8AC33893-52E4-4D78-A4FC-DE7D0787A61F}" type="sibTrans" cxnId="{80610A7C-36D5-454F-B4A9-4531EA20530E}">
      <dgm:prSet/>
      <dgm:spPr/>
      <dgm:t>
        <a:bodyPr/>
        <a:lstStyle/>
        <a:p>
          <a:endParaRPr lang="en-US"/>
        </a:p>
      </dgm:t>
    </dgm:pt>
    <dgm:pt modelId="{0706CB61-EE96-4889-BCD6-82C69D0DC71D}">
      <dgm:prSet/>
      <dgm:spPr/>
      <dgm:t>
        <a:bodyPr/>
        <a:lstStyle/>
        <a:p>
          <a:pPr>
            <a:lnSpc>
              <a:spcPct val="100000"/>
            </a:lnSpc>
          </a:pPr>
          <a:r>
            <a:rPr lang="en-US"/>
            <a:t>In this project, I aim to develop a machine learning model that can accurately detect heart disease considering the columns in dataset.</a:t>
          </a:r>
        </a:p>
      </dgm:t>
    </dgm:pt>
    <dgm:pt modelId="{3934DCA1-0E2E-4FD8-8B1A-A727F06AD576}" type="parTrans" cxnId="{6BAD2968-3B55-494F-A030-61971FF2ED23}">
      <dgm:prSet/>
      <dgm:spPr/>
      <dgm:t>
        <a:bodyPr/>
        <a:lstStyle/>
        <a:p>
          <a:endParaRPr lang="en-US"/>
        </a:p>
      </dgm:t>
    </dgm:pt>
    <dgm:pt modelId="{D697C651-D9B3-4E2E-9008-4552BF2B362F}" type="sibTrans" cxnId="{6BAD2968-3B55-494F-A030-61971FF2ED23}">
      <dgm:prSet/>
      <dgm:spPr/>
      <dgm:t>
        <a:bodyPr/>
        <a:lstStyle/>
        <a:p>
          <a:endParaRPr lang="en-US"/>
        </a:p>
      </dgm:t>
    </dgm:pt>
    <dgm:pt modelId="{1847AED9-B6CE-4089-B0BC-E1E9CB6700A4}">
      <dgm:prSet/>
      <dgm:spPr/>
      <dgm:t>
        <a:bodyPr/>
        <a:lstStyle/>
        <a:p>
          <a:pPr>
            <a:lnSpc>
              <a:spcPct val="100000"/>
            </a:lnSpc>
          </a:pPr>
          <a:r>
            <a:rPr lang="en-US"/>
            <a:t>By leveraging advanced techniques in deep learning, I hope to create a tool that can help doctors make more informed decisions and improve patient outcomes. </a:t>
          </a:r>
        </a:p>
      </dgm:t>
    </dgm:pt>
    <dgm:pt modelId="{1777B618-E864-46FC-AE84-A43D55DE454E}" type="parTrans" cxnId="{9AA076C0-3C2A-447E-AADC-388B610D4987}">
      <dgm:prSet/>
      <dgm:spPr/>
      <dgm:t>
        <a:bodyPr/>
        <a:lstStyle/>
        <a:p>
          <a:endParaRPr lang="en-US"/>
        </a:p>
      </dgm:t>
    </dgm:pt>
    <dgm:pt modelId="{EF2A4009-E7BC-4BBD-9527-DA434FE47B03}" type="sibTrans" cxnId="{9AA076C0-3C2A-447E-AADC-388B610D4987}">
      <dgm:prSet/>
      <dgm:spPr/>
      <dgm:t>
        <a:bodyPr/>
        <a:lstStyle/>
        <a:p>
          <a:endParaRPr lang="en-US"/>
        </a:p>
      </dgm:t>
    </dgm:pt>
    <dgm:pt modelId="{F774E552-A369-43E7-8740-D1F1F2942B52}" type="pres">
      <dgm:prSet presAssocID="{141A4C22-73EF-4630-8D19-1AB3C7B792D8}" presName="root" presStyleCnt="0">
        <dgm:presLayoutVars>
          <dgm:dir/>
          <dgm:resizeHandles val="exact"/>
        </dgm:presLayoutVars>
      </dgm:prSet>
      <dgm:spPr/>
    </dgm:pt>
    <dgm:pt modelId="{13EC8E8A-3DD4-45AC-A1ED-0AF0EDC94137}" type="pres">
      <dgm:prSet presAssocID="{1A2CF165-EA90-483B-AABE-1DE8FA16D53A}" presName="compNode" presStyleCnt="0"/>
      <dgm:spPr/>
    </dgm:pt>
    <dgm:pt modelId="{98AA14B9-A1B1-490C-858E-84EE27D560A9}" type="pres">
      <dgm:prSet presAssocID="{1A2CF165-EA90-483B-AABE-1DE8FA16D53A}" presName="bgRect" presStyleLbl="bgShp" presStyleIdx="0" presStyleCnt="3"/>
      <dgm:spPr/>
    </dgm:pt>
    <dgm:pt modelId="{67AA739D-E72C-41EC-A10B-5EC1CC43C616}" type="pres">
      <dgm:prSet presAssocID="{1A2CF165-EA90-483B-AABE-1DE8FA16D5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rt Organ"/>
        </a:ext>
      </dgm:extLst>
    </dgm:pt>
    <dgm:pt modelId="{14CBB9C4-D2CA-49D1-A80B-51A8F1DE2731}" type="pres">
      <dgm:prSet presAssocID="{1A2CF165-EA90-483B-AABE-1DE8FA16D53A}" presName="spaceRect" presStyleCnt="0"/>
      <dgm:spPr/>
    </dgm:pt>
    <dgm:pt modelId="{F847C615-50BC-486E-87D5-5B6123BA8E5B}" type="pres">
      <dgm:prSet presAssocID="{1A2CF165-EA90-483B-AABE-1DE8FA16D53A}" presName="parTx" presStyleLbl="revTx" presStyleIdx="0" presStyleCnt="3">
        <dgm:presLayoutVars>
          <dgm:chMax val="0"/>
          <dgm:chPref val="0"/>
        </dgm:presLayoutVars>
      </dgm:prSet>
      <dgm:spPr/>
    </dgm:pt>
    <dgm:pt modelId="{7BAFAF4E-4385-4002-8CD1-D47938FCCB4A}" type="pres">
      <dgm:prSet presAssocID="{8AC33893-52E4-4D78-A4FC-DE7D0787A61F}" presName="sibTrans" presStyleCnt="0"/>
      <dgm:spPr/>
    </dgm:pt>
    <dgm:pt modelId="{EF7E2341-0AF0-449E-A3AC-8E37EDE65384}" type="pres">
      <dgm:prSet presAssocID="{0706CB61-EE96-4889-BCD6-82C69D0DC71D}" presName="compNode" presStyleCnt="0"/>
      <dgm:spPr/>
    </dgm:pt>
    <dgm:pt modelId="{1975BB88-F3C6-4ACB-B37A-DD016F015A19}" type="pres">
      <dgm:prSet presAssocID="{0706CB61-EE96-4889-BCD6-82C69D0DC71D}" presName="bgRect" presStyleLbl="bgShp" presStyleIdx="1" presStyleCnt="3"/>
      <dgm:spPr/>
    </dgm:pt>
    <dgm:pt modelId="{4E1D0298-1CA8-4674-8990-3FEBFDEABCCF}" type="pres">
      <dgm:prSet presAssocID="{0706CB61-EE96-4889-BCD6-82C69D0DC7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1E2216F-24C3-48F1-B3D3-C04ECC91E7A0}" type="pres">
      <dgm:prSet presAssocID="{0706CB61-EE96-4889-BCD6-82C69D0DC71D}" presName="spaceRect" presStyleCnt="0"/>
      <dgm:spPr/>
    </dgm:pt>
    <dgm:pt modelId="{A1E9619A-3B5C-4964-A9FF-DCC8F2A2942D}" type="pres">
      <dgm:prSet presAssocID="{0706CB61-EE96-4889-BCD6-82C69D0DC71D}" presName="parTx" presStyleLbl="revTx" presStyleIdx="1" presStyleCnt="3">
        <dgm:presLayoutVars>
          <dgm:chMax val="0"/>
          <dgm:chPref val="0"/>
        </dgm:presLayoutVars>
      </dgm:prSet>
      <dgm:spPr/>
    </dgm:pt>
    <dgm:pt modelId="{6CADCAFD-8064-4619-9EA9-6A7F00BDA469}" type="pres">
      <dgm:prSet presAssocID="{D697C651-D9B3-4E2E-9008-4552BF2B362F}" presName="sibTrans" presStyleCnt="0"/>
      <dgm:spPr/>
    </dgm:pt>
    <dgm:pt modelId="{984DE1E7-2A01-41C6-A8E8-8C4EBAAEE9AA}" type="pres">
      <dgm:prSet presAssocID="{1847AED9-B6CE-4089-B0BC-E1E9CB6700A4}" presName="compNode" presStyleCnt="0"/>
      <dgm:spPr/>
    </dgm:pt>
    <dgm:pt modelId="{FB68FE6A-76B5-4206-8215-0D89ECDA9105}" type="pres">
      <dgm:prSet presAssocID="{1847AED9-B6CE-4089-B0BC-E1E9CB6700A4}" presName="bgRect" presStyleLbl="bgShp" presStyleIdx="2" presStyleCnt="3"/>
      <dgm:spPr/>
    </dgm:pt>
    <dgm:pt modelId="{0452D2C1-446B-42E5-9E26-62A70DEC28A4}" type="pres">
      <dgm:prSet presAssocID="{1847AED9-B6CE-4089-B0BC-E1E9CB6700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EA5FC7DF-7622-4F50-9C60-581312F230F2}" type="pres">
      <dgm:prSet presAssocID="{1847AED9-B6CE-4089-B0BC-E1E9CB6700A4}" presName="spaceRect" presStyleCnt="0"/>
      <dgm:spPr/>
    </dgm:pt>
    <dgm:pt modelId="{CE3E6E2F-4AD0-4BBE-B338-09F725367B01}" type="pres">
      <dgm:prSet presAssocID="{1847AED9-B6CE-4089-B0BC-E1E9CB6700A4}" presName="parTx" presStyleLbl="revTx" presStyleIdx="2" presStyleCnt="3">
        <dgm:presLayoutVars>
          <dgm:chMax val="0"/>
          <dgm:chPref val="0"/>
        </dgm:presLayoutVars>
      </dgm:prSet>
      <dgm:spPr/>
    </dgm:pt>
  </dgm:ptLst>
  <dgm:cxnLst>
    <dgm:cxn modelId="{9A241721-B2FE-4BBD-99FF-CBD1968D1ECD}" type="presOf" srcId="{1A2CF165-EA90-483B-AABE-1DE8FA16D53A}" destId="{F847C615-50BC-486E-87D5-5B6123BA8E5B}" srcOrd="0" destOrd="0" presId="urn:microsoft.com/office/officeart/2018/2/layout/IconVerticalSolidList"/>
    <dgm:cxn modelId="{75AD5025-779C-4F95-A2F0-EFF27EE52C5C}" type="presOf" srcId="{141A4C22-73EF-4630-8D19-1AB3C7B792D8}" destId="{F774E552-A369-43E7-8740-D1F1F2942B52}" srcOrd="0" destOrd="0" presId="urn:microsoft.com/office/officeart/2018/2/layout/IconVerticalSolidList"/>
    <dgm:cxn modelId="{F6672940-C229-4BD4-8920-7233D47B6DF7}" type="presOf" srcId="{1847AED9-B6CE-4089-B0BC-E1E9CB6700A4}" destId="{CE3E6E2F-4AD0-4BBE-B338-09F725367B01}" srcOrd="0" destOrd="0" presId="urn:microsoft.com/office/officeart/2018/2/layout/IconVerticalSolidList"/>
    <dgm:cxn modelId="{6BAD2968-3B55-494F-A030-61971FF2ED23}" srcId="{141A4C22-73EF-4630-8D19-1AB3C7B792D8}" destId="{0706CB61-EE96-4889-BCD6-82C69D0DC71D}" srcOrd="1" destOrd="0" parTransId="{3934DCA1-0E2E-4FD8-8B1A-A727F06AD576}" sibTransId="{D697C651-D9B3-4E2E-9008-4552BF2B362F}"/>
    <dgm:cxn modelId="{80610A7C-36D5-454F-B4A9-4531EA20530E}" srcId="{141A4C22-73EF-4630-8D19-1AB3C7B792D8}" destId="{1A2CF165-EA90-483B-AABE-1DE8FA16D53A}" srcOrd="0" destOrd="0" parTransId="{BB8C3DFB-E2F7-427D-AF32-2A5E53AD8027}" sibTransId="{8AC33893-52E4-4D78-A4FC-DE7D0787A61F}"/>
    <dgm:cxn modelId="{78FA469C-73E3-4DAE-8B75-B6C1AC5AD423}" type="presOf" srcId="{0706CB61-EE96-4889-BCD6-82C69D0DC71D}" destId="{A1E9619A-3B5C-4964-A9FF-DCC8F2A2942D}" srcOrd="0" destOrd="0" presId="urn:microsoft.com/office/officeart/2018/2/layout/IconVerticalSolidList"/>
    <dgm:cxn modelId="{9AA076C0-3C2A-447E-AADC-388B610D4987}" srcId="{141A4C22-73EF-4630-8D19-1AB3C7B792D8}" destId="{1847AED9-B6CE-4089-B0BC-E1E9CB6700A4}" srcOrd="2" destOrd="0" parTransId="{1777B618-E864-46FC-AE84-A43D55DE454E}" sibTransId="{EF2A4009-E7BC-4BBD-9527-DA434FE47B03}"/>
    <dgm:cxn modelId="{CE4B4C8A-589D-443A-A917-4835AC068C36}" type="presParOf" srcId="{F774E552-A369-43E7-8740-D1F1F2942B52}" destId="{13EC8E8A-3DD4-45AC-A1ED-0AF0EDC94137}" srcOrd="0" destOrd="0" presId="urn:microsoft.com/office/officeart/2018/2/layout/IconVerticalSolidList"/>
    <dgm:cxn modelId="{5122CCD3-2EC4-4B73-8F84-B978B8C82A5B}" type="presParOf" srcId="{13EC8E8A-3DD4-45AC-A1ED-0AF0EDC94137}" destId="{98AA14B9-A1B1-490C-858E-84EE27D560A9}" srcOrd="0" destOrd="0" presId="urn:microsoft.com/office/officeart/2018/2/layout/IconVerticalSolidList"/>
    <dgm:cxn modelId="{65D42855-45D4-4B0A-BA84-71C66B0CD36A}" type="presParOf" srcId="{13EC8E8A-3DD4-45AC-A1ED-0AF0EDC94137}" destId="{67AA739D-E72C-41EC-A10B-5EC1CC43C616}" srcOrd="1" destOrd="0" presId="urn:microsoft.com/office/officeart/2018/2/layout/IconVerticalSolidList"/>
    <dgm:cxn modelId="{7627E413-BE32-462A-995E-FA417C90222D}" type="presParOf" srcId="{13EC8E8A-3DD4-45AC-A1ED-0AF0EDC94137}" destId="{14CBB9C4-D2CA-49D1-A80B-51A8F1DE2731}" srcOrd="2" destOrd="0" presId="urn:microsoft.com/office/officeart/2018/2/layout/IconVerticalSolidList"/>
    <dgm:cxn modelId="{04E5AA34-F518-42C8-BA49-8D18401706C3}" type="presParOf" srcId="{13EC8E8A-3DD4-45AC-A1ED-0AF0EDC94137}" destId="{F847C615-50BC-486E-87D5-5B6123BA8E5B}" srcOrd="3" destOrd="0" presId="urn:microsoft.com/office/officeart/2018/2/layout/IconVerticalSolidList"/>
    <dgm:cxn modelId="{9EC94001-17A4-471E-9577-28E32D688D6B}" type="presParOf" srcId="{F774E552-A369-43E7-8740-D1F1F2942B52}" destId="{7BAFAF4E-4385-4002-8CD1-D47938FCCB4A}" srcOrd="1" destOrd="0" presId="urn:microsoft.com/office/officeart/2018/2/layout/IconVerticalSolidList"/>
    <dgm:cxn modelId="{EBBF12F3-8F9F-4448-8F8B-8478F39E22B3}" type="presParOf" srcId="{F774E552-A369-43E7-8740-D1F1F2942B52}" destId="{EF7E2341-0AF0-449E-A3AC-8E37EDE65384}" srcOrd="2" destOrd="0" presId="urn:microsoft.com/office/officeart/2018/2/layout/IconVerticalSolidList"/>
    <dgm:cxn modelId="{E8C3929C-7289-4A45-8E23-299B2E630560}" type="presParOf" srcId="{EF7E2341-0AF0-449E-A3AC-8E37EDE65384}" destId="{1975BB88-F3C6-4ACB-B37A-DD016F015A19}" srcOrd="0" destOrd="0" presId="urn:microsoft.com/office/officeart/2018/2/layout/IconVerticalSolidList"/>
    <dgm:cxn modelId="{CE7E2EAF-46AC-4492-A901-200984B07C83}" type="presParOf" srcId="{EF7E2341-0AF0-449E-A3AC-8E37EDE65384}" destId="{4E1D0298-1CA8-4674-8990-3FEBFDEABCCF}" srcOrd="1" destOrd="0" presId="urn:microsoft.com/office/officeart/2018/2/layout/IconVerticalSolidList"/>
    <dgm:cxn modelId="{75A9332D-1973-4FE2-8C63-CA4AD601AB31}" type="presParOf" srcId="{EF7E2341-0AF0-449E-A3AC-8E37EDE65384}" destId="{81E2216F-24C3-48F1-B3D3-C04ECC91E7A0}" srcOrd="2" destOrd="0" presId="urn:microsoft.com/office/officeart/2018/2/layout/IconVerticalSolidList"/>
    <dgm:cxn modelId="{DE5407A7-223D-487A-B4B5-EB4051C2B0A1}" type="presParOf" srcId="{EF7E2341-0AF0-449E-A3AC-8E37EDE65384}" destId="{A1E9619A-3B5C-4964-A9FF-DCC8F2A2942D}" srcOrd="3" destOrd="0" presId="urn:microsoft.com/office/officeart/2018/2/layout/IconVerticalSolidList"/>
    <dgm:cxn modelId="{7AF9C759-D65E-423B-843A-DD93F4DF42B6}" type="presParOf" srcId="{F774E552-A369-43E7-8740-D1F1F2942B52}" destId="{6CADCAFD-8064-4619-9EA9-6A7F00BDA469}" srcOrd="3" destOrd="0" presId="urn:microsoft.com/office/officeart/2018/2/layout/IconVerticalSolidList"/>
    <dgm:cxn modelId="{2814245E-BF18-450C-A10E-BC89683EA5E8}" type="presParOf" srcId="{F774E552-A369-43E7-8740-D1F1F2942B52}" destId="{984DE1E7-2A01-41C6-A8E8-8C4EBAAEE9AA}" srcOrd="4" destOrd="0" presId="urn:microsoft.com/office/officeart/2018/2/layout/IconVerticalSolidList"/>
    <dgm:cxn modelId="{55C39916-3F35-4923-9715-463BC4E93EE3}" type="presParOf" srcId="{984DE1E7-2A01-41C6-A8E8-8C4EBAAEE9AA}" destId="{FB68FE6A-76B5-4206-8215-0D89ECDA9105}" srcOrd="0" destOrd="0" presId="urn:microsoft.com/office/officeart/2018/2/layout/IconVerticalSolidList"/>
    <dgm:cxn modelId="{411FB105-516F-448D-859C-0439148B02F3}" type="presParOf" srcId="{984DE1E7-2A01-41C6-A8E8-8C4EBAAEE9AA}" destId="{0452D2C1-446B-42E5-9E26-62A70DEC28A4}" srcOrd="1" destOrd="0" presId="urn:microsoft.com/office/officeart/2018/2/layout/IconVerticalSolidList"/>
    <dgm:cxn modelId="{E3C9052A-DD26-4C7F-B9FB-0CAA1828A6F9}" type="presParOf" srcId="{984DE1E7-2A01-41C6-A8E8-8C4EBAAEE9AA}" destId="{EA5FC7DF-7622-4F50-9C60-581312F230F2}" srcOrd="2" destOrd="0" presId="urn:microsoft.com/office/officeart/2018/2/layout/IconVerticalSolidList"/>
    <dgm:cxn modelId="{7EE80CED-537C-4CFC-BD4F-9F73F3ADA5FF}" type="presParOf" srcId="{984DE1E7-2A01-41C6-A8E8-8C4EBAAEE9AA}" destId="{CE3E6E2F-4AD0-4BBE-B338-09F725367B0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14B9-A1B1-490C-858E-84EE27D560A9}">
      <dsp:nvSpPr>
        <dsp:cNvPr id="0" name=""/>
        <dsp:cNvSpPr/>
      </dsp:nvSpPr>
      <dsp:spPr>
        <a:xfrm>
          <a:off x="0" y="322"/>
          <a:ext cx="7505700" cy="7536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A739D-E72C-41EC-A10B-5EC1CC43C616}">
      <dsp:nvSpPr>
        <dsp:cNvPr id="0" name=""/>
        <dsp:cNvSpPr/>
      </dsp:nvSpPr>
      <dsp:spPr>
        <a:xfrm>
          <a:off x="227986" y="169898"/>
          <a:ext cx="414520" cy="414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7C615-50BC-486E-87D5-5B6123BA8E5B}">
      <dsp:nvSpPr>
        <dsp:cNvPr id="0" name=""/>
        <dsp:cNvSpPr/>
      </dsp:nvSpPr>
      <dsp:spPr>
        <a:xfrm>
          <a:off x="870492" y="322"/>
          <a:ext cx="6635207" cy="75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64" tIns="79764" rIns="79764" bIns="79764" numCol="1" spcCol="1270" anchor="ctr" anchorCtr="0">
          <a:noAutofit/>
        </a:bodyPr>
        <a:lstStyle/>
        <a:p>
          <a:pPr marL="0" lvl="0" indent="0" algn="l" defTabSz="711200">
            <a:lnSpc>
              <a:spcPct val="100000"/>
            </a:lnSpc>
            <a:spcBef>
              <a:spcPct val="0"/>
            </a:spcBef>
            <a:spcAft>
              <a:spcPct val="35000"/>
            </a:spcAft>
            <a:buNone/>
          </a:pPr>
          <a:r>
            <a:rPr lang="en-US" sz="1600" kern="1200"/>
            <a:t>Heart Disease is a deadly disease that claims millions of lives each year, and early detection is critical for successful treatment. </a:t>
          </a:r>
        </a:p>
      </dsp:txBody>
      <dsp:txXfrm>
        <a:off x="870492" y="322"/>
        <a:ext cx="6635207" cy="753673"/>
      </dsp:txXfrm>
    </dsp:sp>
    <dsp:sp modelId="{1975BB88-F3C6-4ACB-B37A-DD016F015A19}">
      <dsp:nvSpPr>
        <dsp:cNvPr id="0" name=""/>
        <dsp:cNvSpPr/>
      </dsp:nvSpPr>
      <dsp:spPr>
        <a:xfrm>
          <a:off x="0" y="942413"/>
          <a:ext cx="7505700" cy="7536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D0298-1CA8-4674-8990-3FEBFDEABCCF}">
      <dsp:nvSpPr>
        <dsp:cNvPr id="0" name=""/>
        <dsp:cNvSpPr/>
      </dsp:nvSpPr>
      <dsp:spPr>
        <a:xfrm>
          <a:off x="227986" y="1111989"/>
          <a:ext cx="414520" cy="414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9619A-3B5C-4964-A9FF-DCC8F2A2942D}">
      <dsp:nvSpPr>
        <dsp:cNvPr id="0" name=""/>
        <dsp:cNvSpPr/>
      </dsp:nvSpPr>
      <dsp:spPr>
        <a:xfrm>
          <a:off x="870492" y="942413"/>
          <a:ext cx="6635207" cy="75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64" tIns="79764" rIns="79764" bIns="79764" numCol="1" spcCol="1270" anchor="ctr" anchorCtr="0">
          <a:noAutofit/>
        </a:bodyPr>
        <a:lstStyle/>
        <a:p>
          <a:pPr marL="0" lvl="0" indent="0" algn="l" defTabSz="711200">
            <a:lnSpc>
              <a:spcPct val="100000"/>
            </a:lnSpc>
            <a:spcBef>
              <a:spcPct val="0"/>
            </a:spcBef>
            <a:spcAft>
              <a:spcPct val="35000"/>
            </a:spcAft>
            <a:buNone/>
          </a:pPr>
          <a:r>
            <a:rPr lang="en-US" sz="1600" kern="1200"/>
            <a:t>In this project, I aim to develop a machine learning model that can accurately detect heart disease considering the columns in dataset.</a:t>
          </a:r>
        </a:p>
      </dsp:txBody>
      <dsp:txXfrm>
        <a:off x="870492" y="942413"/>
        <a:ext cx="6635207" cy="753673"/>
      </dsp:txXfrm>
    </dsp:sp>
    <dsp:sp modelId="{FB68FE6A-76B5-4206-8215-0D89ECDA9105}">
      <dsp:nvSpPr>
        <dsp:cNvPr id="0" name=""/>
        <dsp:cNvSpPr/>
      </dsp:nvSpPr>
      <dsp:spPr>
        <a:xfrm>
          <a:off x="0" y="1884504"/>
          <a:ext cx="7505700" cy="7536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2D2C1-446B-42E5-9E26-62A70DEC28A4}">
      <dsp:nvSpPr>
        <dsp:cNvPr id="0" name=""/>
        <dsp:cNvSpPr/>
      </dsp:nvSpPr>
      <dsp:spPr>
        <a:xfrm>
          <a:off x="227986" y="2054081"/>
          <a:ext cx="414520" cy="414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3E6E2F-4AD0-4BBE-B338-09F725367B01}">
      <dsp:nvSpPr>
        <dsp:cNvPr id="0" name=""/>
        <dsp:cNvSpPr/>
      </dsp:nvSpPr>
      <dsp:spPr>
        <a:xfrm>
          <a:off x="870492" y="1884504"/>
          <a:ext cx="6635207" cy="75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64" tIns="79764" rIns="79764" bIns="79764" numCol="1" spcCol="1270" anchor="ctr" anchorCtr="0">
          <a:noAutofit/>
        </a:bodyPr>
        <a:lstStyle/>
        <a:p>
          <a:pPr marL="0" lvl="0" indent="0" algn="l" defTabSz="711200">
            <a:lnSpc>
              <a:spcPct val="100000"/>
            </a:lnSpc>
            <a:spcBef>
              <a:spcPct val="0"/>
            </a:spcBef>
            <a:spcAft>
              <a:spcPct val="35000"/>
            </a:spcAft>
            <a:buNone/>
          </a:pPr>
          <a:r>
            <a:rPr lang="en-US" sz="1600" kern="1200"/>
            <a:t>By leveraging advanced techniques in deep learning, I hope to create a tool that can help doctors make more informed decisions and improve patient outcomes. </a:t>
          </a:r>
        </a:p>
      </dsp:txBody>
      <dsp:txXfrm>
        <a:off x="870492" y="1884504"/>
        <a:ext cx="6635207" cy="7536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bf061c2f4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bf061c2f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6319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bf061c2f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bf061c2f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bf061c2f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bf061c2f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233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2bf061c2f4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2bf061c2f4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bf061c2f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bf061c2f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bf061c2f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bf061c2f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9036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bf061c2f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bf061c2f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292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2bf9970867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2bf9970867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2bf061c2f4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2bf061c2f4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bf061c2f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2bf061c2f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bf061c2f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bf061c2f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bf9970867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bf9970867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bf061c2f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bf061c2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bf9970867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bf9970867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bf061c2f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bf061c2f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bf061c2f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bf061c2f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456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bf061c2f4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bf061c2f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bf061c2f4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bf061c2f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817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2955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70752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5684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00237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57194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9645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23355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4405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1952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88757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529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137739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3"/>
        </a:solidFill>
        <a:effectLst/>
      </p:bgPr>
    </p:bg>
    <p:spTree>
      <p:nvGrpSpPr>
        <p:cNvPr id="1" name="Shape 37"/>
        <p:cNvGrpSpPr/>
        <p:nvPr/>
      </p:nvGrpSpPr>
      <p:grpSpPr>
        <a:xfrm>
          <a:off x="0" y="0"/>
          <a:ext cx="0" cy="0"/>
          <a:chOff x="0" y="0"/>
          <a:chExt cx="0" cy="0"/>
        </a:xfrm>
      </p:grpSpPr>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9707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7461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5218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3834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2089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844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1731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65574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196371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2.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talhabarkaatahmad/heartattack-predictions-and-data-analysis/inpu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82000"/>
                <a:lumOff val="18000"/>
              </a:schemeClr>
            </a:gs>
            <a:gs pos="100000">
              <a:schemeClr val="accent1">
                <a:lumMod val="98000"/>
              </a:schemeClr>
            </a:gs>
          </a:gsLst>
          <a:lin ang="5400000" scaled="0"/>
        </a:gradFill>
        <a:effectLst/>
      </p:bgPr>
    </p:bg>
    <p:spTree>
      <p:nvGrpSpPr>
        <p:cNvPr id="1" name="Shape 127"/>
        <p:cNvGrpSpPr/>
        <p:nvPr/>
      </p:nvGrpSpPr>
      <p:grpSpPr>
        <a:xfrm>
          <a:off x="0" y="0"/>
          <a:ext cx="0" cy="0"/>
          <a:chOff x="0" y="0"/>
          <a:chExt cx="0" cy="0"/>
        </a:xfrm>
      </p:grpSpPr>
      <p:sp>
        <p:nvSpPr>
          <p:cNvPr id="145" name="Rectangle 139">
            <a:extLst>
              <a:ext uri="{FF2B5EF4-FFF2-40B4-BE49-F238E27FC236}">
                <a16:creationId xmlns:a16="http://schemas.microsoft.com/office/drawing/2014/main" id="{C1239C2C-571C-4567-8CC9-3DEECC233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141">
            <a:extLst>
              <a:ext uri="{FF2B5EF4-FFF2-40B4-BE49-F238E27FC236}">
                <a16:creationId xmlns:a16="http://schemas.microsoft.com/office/drawing/2014/main" id="{58A5B991-5EC2-4BD6-9C3B-238D6B879C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28" name="Google Shape;128;p13"/>
          <p:cNvSpPr txBox="1">
            <a:spLocks noGrp="1"/>
          </p:cNvSpPr>
          <p:nvPr>
            <p:ph type="ctrTitle"/>
          </p:nvPr>
        </p:nvSpPr>
        <p:spPr>
          <a:xfrm>
            <a:off x="871944" y="843131"/>
            <a:ext cx="7397730" cy="2531644"/>
          </a:xfrm>
          <a:prstGeom prst="rect">
            <a:avLst/>
          </a:prstGeom>
        </p:spPr>
        <p:txBody>
          <a:bodyPr spcFirstLastPara="1" lIns="91425" tIns="91425" rIns="91425" bIns="91425" anchor="ctr" anchorCtr="0">
            <a:normAutofit/>
          </a:bodyPr>
          <a:lstStyle/>
          <a:p>
            <a:pPr marL="0" lvl="0" indent="0" rtl="0">
              <a:lnSpc>
                <a:spcPct val="90000"/>
              </a:lnSpc>
              <a:spcBef>
                <a:spcPts val="0"/>
              </a:spcBef>
              <a:spcAft>
                <a:spcPts val="0"/>
              </a:spcAft>
              <a:buSzPct val="141044"/>
              <a:buNone/>
            </a:pPr>
            <a:r>
              <a:rPr lang="en-US" sz="2800">
                <a:solidFill>
                  <a:srgbClr val="212121"/>
                </a:solidFill>
              </a:rPr>
              <a:t>Heart Disease Prediction</a:t>
            </a:r>
            <a:br>
              <a:rPr lang="en-US" sz="2800">
                <a:solidFill>
                  <a:srgbClr val="212121"/>
                </a:solidFill>
              </a:rPr>
            </a:br>
            <a:br>
              <a:rPr lang="en-US" sz="2800">
                <a:solidFill>
                  <a:srgbClr val="212121"/>
                </a:solidFill>
              </a:rPr>
            </a:br>
            <a:r>
              <a:rPr lang="en-US" sz="2800">
                <a:solidFill>
                  <a:srgbClr val="212121"/>
                </a:solidFill>
              </a:rPr>
              <a:t>Data 606: Capstone in Data Science</a:t>
            </a:r>
            <a:br>
              <a:rPr lang="en-US" sz="2800">
                <a:solidFill>
                  <a:srgbClr val="212121"/>
                </a:solidFill>
              </a:rPr>
            </a:br>
            <a:r>
              <a:rPr lang="en-US" sz="2800">
                <a:solidFill>
                  <a:srgbClr val="212121"/>
                </a:solidFill>
              </a:rPr>
              <a:t>Professor: Chaojie Wang</a:t>
            </a:r>
            <a:br>
              <a:rPr lang="en-US" sz="2800">
                <a:solidFill>
                  <a:srgbClr val="212121"/>
                </a:solidFill>
              </a:rPr>
            </a:br>
            <a:endParaRPr lang="en-US" sz="2800" dirty="0">
              <a:solidFill>
                <a:srgbClr val="212121"/>
              </a:solidFill>
            </a:endParaRPr>
          </a:p>
        </p:txBody>
      </p:sp>
      <p:pic>
        <p:nvPicPr>
          <p:cNvPr id="144" name="Picture 143">
            <a:extLst>
              <a:ext uri="{FF2B5EF4-FFF2-40B4-BE49-F238E27FC236}">
                <a16:creationId xmlns:a16="http://schemas.microsoft.com/office/drawing/2014/main" id="{3E79E7FF-00E7-4390-BFFA-3909D074A7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l="5622" t="32929" r="5622" b="21272"/>
          <a:stretch/>
        </p:blipFill>
        <p:spPr>
          <a:xfrm>
            <a:off x="4060659" y="3413273"/>
            <a:ext cx="1022682" cy="330868"/>
          </a:xfrm>
          <a:prstGeom prst="rect">
            <a:avLst/>
          </a:prstGeom>
        </p:spPr>
      </p:pic>
      <p:sp>
        <p:nvSpPr>
          <p:cNvPr id="3" name="Subtitle 2">
            <a:extLst>
              <a:ext uri="{FF2B5EF4-FFF2-40B4-BE49-F238E27FC236}">
                <a16:creationId xmlns:a16="http://schemas.microsoft.com/office/drawing/2014/main" id="{2A1C4BCC-5706-E16D-AFF9-E1C4B8D0D4C0}"/>
              </a:ext>
            </a:extLst>
          </p:cNvPr>
          <p:cNvSpPr>
            <a:spLocks noGrp="1"/>
          </p:cNvSpPr>
          <p:nvPr>
            <p:ph type="subTitle" idx="1"/>
          </p:nvPr>
        </p:nvSpPr>
        <p:spPr>
          <a:xfrm>
            <a:off x="5083340" y="3413273"/>
            <a:ext cx="3324853" cy="664368"/>
          </a:xfrm>
        </p:spPr>
        <p:txBody>
          <a:bodyPr/>
          <a:lstStyle/>
          <a:p>
            <a:r>
              <a:rPr lang="en-US" sz="1600">
                <a:solidFill>
                  <a:srgbClr val="212121"/>
                </a:solidFill>
              </a:rPr>
              <a:t>Presented by</a:t>
            </a:r>
            <a:br>
              <a:rPr lang="en-US" sz="1600">
                <a:solidFill>
                  <a:srgbClr val="212121"/>
                </a:solidFill>
              </a:rPr>
            </a:br>
            <a:r>
              <a:rPr lang="en-US" sz="1600">
                <a:solidFill>
                  <a:srgbClr val="212121"/>
                </a:solidFill>
              </a:rPr>
              <a:t>Pavani Madu</a:t>
            </a:r>
            <a:endParaRPr lang="en-IN"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7617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167" name="Google Shape;167;p19"/>
          <p:cNvSpPr txBox="1">
            <a:spLocks noGrp="1"/>
          </p:cNvSpPr>
          <p:nvPr>
            <p:ph type="body" idx="1"/>
          </p:nvPr>
        </p:nvSpPr>
        <p:spPr>
          <a:xfrm>
            <a:off x="654843" y="1540668"/>
            <a:ext cx="7946231" cy="3159920"/>
          </a:xfrm>
          <a:prstGeom prst="rect">
            <a:avLst/>
          </a:prstGeom>
        </p:spPr>
        <p:txBody>
          <a:bodyPr spcFirstLastPara="1" wrap="square" lIns="91425" tIns="91425" rIns="91425" bIns="91425" anchor="t" anchorCtr="0">
            <a:normAutofit/>
          </a:bodyPr>
          <a:lstStyle/>
          <a:p>
            <a:pPr marL="285750" indent="-285750"/>
            <a:r>
              <a:rPr lang="en" dirty="0"/>
              <a:t>Age Distribution by Gender</a:t>
            </a:r>
            <a:endParaRPr dirty="0"/>
          </a:p>
          <a:p>
            <a:pPr marL="0" lvl="0" indent="0" algn="l" rtl="0">
              <a:spcBef>
                <a:spcPts val="1200"/>
              </a:spcBef>
              <a:spcAft>
                <a:spcPts val="1200"/>
              </a:spcAft>
              <a:buNone/>
            </a:pPr>
            <a:endParaRPr dirty="0"/>
          </a:p>
        </p:txBody>
      </p:sp>
      <p:pic>
        <p:nvPicPr>
          <p:cNvPr id="4" name="Picture 3" descr="A diagram of a graph&#10;&#10;Description automatically generated with medium confidence">
            <a:extLst>
              <a:ext uri="{FF2B5EF4-FFF2-40B4-BE49-F238E27FC236}">
                <a16:creationId xmlns:a16="http://schemas.microsoft.com/office/drawing/2014/main" id="{CDC695E0-1F6E-6B3B-1431-34FC297AE91C}"/>
              </a:ext>
            </a:extLst>
          </p:cNvPr>
          <p:cNvPicPr>
            <a:picLocks noChangeAspect="1"/>
          </p:cNvPicPr>
          <p:nvPr/>
        </p:nvPicPr>
        <p:blipFill>
          <a:blip r:embed="rId3"/>
          <a:stretch>
            <a:fillRect/>
          </a:stretch>
        </p:blipFill>
        <p:spPr>
          <a:xfrm>
            <a:off x="1528762" y="1928813"/>
            <a:ext cx="6165057" cy="2836068"/>
          </a:xfrm>
          <a:prstGeom prst="rect">
            <a:avLst/>
          </a:prstGeom>
        </p:spPr>
      </p:pic>
    </p:spTree>
    <p:extLst>
      <p:ext uri="{BB962C8B-B14F-4D97-AF65-F5344CB8AC3E}">
        <p14:creationId xmlns:p14="http://schemas.microsoft.com/office/powerpoint/2010/main" val="220916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7617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167" name="Google Shape;167;p19"/>
          <p:cNvSpPr txBox="1">
            <a:spLocks noGrp="1"/>
          </p:cNvSpPr>
          <p:nvPr>
            <p:ph type="body" idx="1"/>
          </p:nvPr>
        </p:nvSpPr>
        <p:spPr>
          <a:xfrm>
            <a:off x="654843" y="1540668"/>
            <a:ext cx="7946231" cy="3159920"/>
          </a:xfrm>
          <a:prstGeom prst="rect">
            <a:avLst/>
          </a:prstGeom>
        </p:spPr>
        <p:txBody>
          <a:bodyPr spcFirstLastPara="1" wrap="square" lIns="91425" tIns="91425" rIns="91425" bIns="91425" anchor="t" anchorCtr="0">
            <a:normAutofit/>
          </a:bodyPr>
          <a:lstStyle/>
          <a:p>
            <a:pPr marL="285750" indent="-285750"/>
            <a:r>
              <a:rPr lang="en" dirty="0"/>
              <a:t>Distribution by Chest pain type</a:t>
            </a:r>
            <a:endParaRPr dirty="0"/>
          </a:p>
          <a:p>
            <a:pPr marL="0" lvl="0" indent="0" algn="l" rtl="0">
              <a:spcBef>
                <a:spcPts val="1200"/>
              </a:spcBef>
              <a:spcAft>
                <a:spcPts val="1200"/>
              </a:spcAft>
              <a:buNone/>
            </a:pPr>
            <a:endParaRPr dirty="0"/>
          </a:p>
        </p:txBody>
      </p:sp>
      <p:pic>
        <p:nvPicPr>
          <p:cNvPr id="3" name="Picture 2" descr="A graph of different colored squares&#10;&#10;Description automatically generated">
            <a:extLst>
              <a:ext uri="{FF2B5EF4-FFF2-40B4-BE49-F238E27FC236}">
                <a16:creationId xmlns:a16="http://schemas.microsoft.com/office/drawing/2014/main" id="{2C35778F-CAEF-B640-51D3-9D8E551BFF0E}"/>
              </a:ext>
            </a:extLst>
          </p:cNvPr>
          <p:cNvPicPr>
            <a:picLocks noChangeAspect="1"/>
          </p:cNvPicPr>
          <p:nvPr/>
        </p:nvPicPr>
        <p:blipFill>
          <a:blip r:embed="rId3"/>
          <a:stretch>
            <a:fillRect/>
          </a:stretch>
        </p:blipFill>
        <p:spPr>
          <a:xfrm>
            <a:off x="1468040" y="1901279"/>
            <a:ext cx="6022182" cy="2799309"/>
          </a:xfrm>
          <a:prstGeom prst="rect">
            <a:avLst/>
          </a:prstGeom>
        </p:spPr>
      </p:pic>
    </p:spTree>
    <p:extLst>
      <p:ext uri="{BB962C8B-B14F-4D97-AF65-F5344CB8AC3E}">
        <p14:creationId xmlns:p14="http://schemas.microsoft.com/office/powerpoint/2010/main" val="251859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819150" y="883956"/>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Models</a:t>
            </a:r>
          </a:p>
        </p:txBody>
      </p:sp>
      <p:sp>
        <p:nvSpPr>
          <p:cNvPr id="186" name="Google Shape;186;p22"/>
          <p:cNvSpPr txBox="1">
            <a:spLocks noGrp="1"/>
          </p:cNvSpPr>
          <p:nvPr>
            <p:ph type="body" idx="1"/>
          </p:nvPr>
        </p:nvSpPr>
        <p:spPr>
          <a:xfrm>
            <a:off x="819150" y="1800200"/>
            <a:ext cx="7505700" cy="26385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 Models are trained and analysed</a:t>
            </a:r>
          </a:p>
          <a:p>
            <a:pPr marL="457200" lvl="0" indent="-311150" algn="l" rtl="0">
              <a:spcBef>
                <a:spcPts val="1200"/>
              </a:spcBef>
              <a:spcAft>
                <a:spcPts val="0"/>
              </a:spcAft>
              <a:buSzPts val="1300"/>
              <a:buChar char="●"/>
            </a:pPr>
            <a:r>
              <a:rPr lang="en-US"/>
              <a:t>K- nearest neighbours</a:t>
            </a:r>
          </a:p>
          <a:p>
            <a:pPr marL="457200" lvl="0" indent="-311150" algn="l" rtl="0">
              <a:spcBef>
                <a:spcPts val="0"/>
              </a:spcBef>
              <a:spcAft>
                <a:spcPts val="0"/>
              </a:spcAft>
              <a:buSzPts val="1300"/>
              <a:buChar char="●"/>
            </a:pPr>
            <a:r>
              <a:rPr lang="en-US"/>
              <a:t>Random Forest Classifier</a:t>
            </a:r>
          </a:p>
          <a:p>
            <a:pPr marL="457200" lvl="0" indent="-311150" algn="l" rtl="0">
              <a:spcBef>
                <a:spcPts val="0"/>
              </a:spcBef>
              <a:spcAft>
                <a:spcPts val="0"/>
              </a:spcAft>
              <a:buSzPts val="1300"/>
              <a:buChar char="●"/>
            </a:pPr>
            <a:r>
              <a:rPr lang="en-US"/>
              <a:t>Logistic regression</a:t>
            </a:r>
          </a:p>
          <a:p>
            <a:pPr marL="0" lvl="0" indent="0" algn="l" rtl="0">
              <a:spcBef>
                <a:spcPts val="1200"/>
              </a:spcBef>
              <a:spcAft>
                <a:spcPts val="1200"/>
              </a:spcAft>
              <a:buNone/>
            </a:pPr>
            <a:r>
              <a:rPr lang="en-US"/>
              <a:t>The confusion matrix is drawn for analysis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BA7C-DEDF-38AD-E2E1-B6372746632C}"/>
              </a:ext>
            </a:extLst>
          </p:cNvPr>
          <p:cNvSpPr>
            <a:spLocks noGrp="1"/>
          </p:cNvSpPr>
          <p:nvPr>
            <p:ph type="title"/>
          </p:nvPr>
        </p:nvSpPr>
        <p:spPr/>
        <p:txBody>
          <a:bodyPr/>
          <a:lstStyle/>
          <a:p>
            <a:r>
              <a:rPr lang="en-US" dirty="0"/>
              <a:t>Model Score</a:t>
            </a:r>
            <a:endParaRPr lang="en-IN" dirty="0"/>
          </a:p>
        </p:txBody>
      </p:sp>
      <p:sp>
        <p:nvSpPr>
          <p:cNvPr id="3" name="Text Placeholder 2">
            <a:extLst>
              <a:ext uri="{FF2B5EF4-FFF2-40B4-BE49-F238E27FC236}">
                <a16:creationId xmlns:a16="http://schemas.microsoft.com/office/drawing/2014/main" id="{CB60E725-50C2-7D6D-47AE-E0143BBF996D}"/>
              </a:ext>
            </a:extLst>
          </p:cNvPr>
          <p:cNvSpPr>
            <a:spLocks noGrp="1"/>
          </p:cNvSpPr>
          <p:nvPr>
            <p:ph type="body" idx="1"/>
          </p:nvPr>
        </p:nvSpPr>
        <p:spPr>
          <a:xfrm>
            <a:off x="762000" y="1849900"/>
            <a:ext cx="7505700" cy="2448000"/>
          </a:xfrm>
        </p:spPr>
        <p:txBody>
          <a:bodyPr/>
          <a:lstStyle/>
          <a:p>
            <a:r>
              <a:rPr lang="en-IN" dirty="0"/>
              <a:t>Split data in respective train and test variables</a:t>
            </a:r>
          </a:p>
          <a:p>
            <a:r>
              <a:rPr lang="en-IN" dirty="0"/>
              <a:t>Train : 80%  Test: 20%  </a:t>
            </a:r>
          </a:p>
          <a:p>
            <a:r>
              <a:rPr lang="en-IN" dirty="0"/>
              <a:t>Created a function </a:t>
            </a:r>
            <a:r>
              <a:rPr lang="en-IN" dirty="0" err="1"/>
              <a:t>fit_and_score</a:t>
            </a:r>
            <a:r>
              <a:rPr lang="en-IN" dirty="0"/>
              <a:t> to evaluate scores of each model</a:t>
            </a:r>
          </a:p>
          <a:p>
            <a:r>
              <a:rPr lang="en-IN" dirty="0"/>
              <a:t>{'KNN': 0.7463414634146341, 'RFC': 1.0, 'LR': 0.8634146341463415}</a:t>
            </a:r>
          </a:p>
          <a:p>
            <a:r>
              <a:rPr lang="en-IN" dirty="0"/>
              <a:t>RFC shows 100% which is not acceptable</a:t>
            </a:r>
          </a:p>
        </p:txBody>
      </p:sp>
    </p:spTree>
    <p:extLst>
      <p:ext uri="{BB962C8B-B14F-4D97-AF65-F5344CB8AC3E}">
        <p14:creationId xmlns:p14="http://schemas.microsoft.com/office/powerpoint/2010/main" val="309246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Improving Model</a:t>
            </a:r>
            <a:endParaRPr dirty="0"/>
          </a:p>
        </p:txBody>
      </p:sp>
      <p:sp>
        <p:nvSpPr>
          <p:cNvPr id="186" name="Google Shape;186;p22"/>
          <p:cNvSpPr txBox="1">
            <a:spLocks noGrp="1"/>
          </p:cNvSpPr>
          <p:nvPr>
            <p:ph type="body" idx="1"/>
          </p:nvPr>
        </p:nvSpPr>
        <p:spPr>
          <a:xfrm>
            <a:off x="819150" y="1800200"/>
            <a:ext cx="7505700" cy="26385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Methods used </a:t>
            </a:r>
            <a:endParaRPr dirty="0"/>
          </a:p>
          <a:p>
            <a:pPr marL="457200" lvl="0" indent="-311150" algn="l" rtl="0">
              <a:spcBef>
                <a:spcPts val="1200"/>
              </a:spcBef>
              <a:spcAft>
                <a:spcPts val="0"/>
              </a:spcAft>
              <a:buSzPts val="1300"/>
              <a:buChar char="●"/>
            </a:pPr>
            <a:r>
              <a:rPr lang="en" dirty="0"/>
              <a:t>Hyperparameter Tuning</a:t>
            </a:r>
          </a:p>
          <a:p>
            <a:pPr marL="457200" lvl="0" indent="-311150" algn="l" rtl="0">
              <a:spcBef>
                <a:spcPts val="1200"/>
              </a:spcBef>
              <a:spcAft>
                <a:spcPts val="0"/>
              </a:spcAft>
              <a:buSzPts val="1300"/>
              <a:buChar char="●"/>
            </a:pPr>
            <a:r>
              <a:rPr lang="en-US" dirty="0"/>
              <a:t>Random Search CV</a:t>
            </a:r>
          </a:p>
          <a:p>
            <a:pPr marL="457200" lvl="0" indent="-311150" algn="l" rtl="0">
              <a:spcBef>
                <a:spcPts val="1200"/>
              </a:spcBef>
              <a:spcAft>
                <a:spcPts val="0"/>
              </a:spcAft>
              <a:buSzPts val="1300"/>
              <a:buChar char="●"/>
            </a:pPr>
            <a:r>
              <a:rPr lang="en-US" dirty="0"/>
              <a:t>Grid Search CV</a:t>
            </a:r>
          </a:p>
        </p:txBody>
      </p:sp>
    </p:spTree>
    <p:extLst>
      <p:ext uri="{BB962C8B-B14F-4D97-AF65-F5344CB8AC3E}">
        <p14:creationId xmlns:p14="http://schemas.microsoft.com/office/powerpoint/2010/main" val="32002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 K- nearest neighbours</a:t>
            </a:r>
            <a:endParaRPr/>
          </a:p>
        </p:txBody>
      </p:sp>
      <p:sp>
        <p:nvSpPr>
          <p:cNvPr id="192" name="Google Shape;192;p23"/>
          <p:cNvSpPr txBox="1">
            <a:spLocks noGrp="1"/>
          </p:cNvSpPr>
          <p:nvPr>
            <p:ph type="body" idx="1"/>
          </p:nvPr>
        </p:nvSpPr>
        <p:spPr>
          <a:xfrm>
            <a:off x="819150" y="160017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KNN has been performed with different values for k and the respective accuracy values are plotted as below</a:t>
            </a:r>
            <a:endParaRPr dirty="0"/>
          </a:p>
          <a:p>
            <a:pPr marL="0" lvl="0" indent="0" algn="l" rtl="0">
              <a:spcBef>
                <a:spcPts val="1200"/>
              </a:spcBef>
              <a:spcAft>
                <a:spcPts val="1200"/>
              </a:spcAft>
              <a:buNone/>
            </a:pPr>
            <a:endParaRPr dirty="0"/>
          </a:p>
        </p:txBody>
      </p:sp>
      <p:pic>
        <p:nvPicPr>
          <p:cNvPr id="3" name="Picture 2" descr="A graph with blue and orange lines&#10;&#10;Description automatically generated">
            <a:extLst>
              <a:ext uri="{FF2B5EF4-FFF2-40B4-BE49-F238E27FC236}">
                <a16:creationId xmlns:a16="http://schemas.microsoft.com/office/drawing/2014/main" id="{F46D84F2-23C3-0664-0B65-94088D8D5D21}"/>
              </a:ext>
            </a:extLst>
          </p:cNvPr>
          <p:cNvPicPr>
            <a:picLocks noChangeAspect="1"/>
          </p:cNvPicPr>
          <p:nvPr/>
        </p:nvPicPr>
        <p:blipFill>
          <a:blip r:embed="rId3"/>
          <a:stretch>
            <a:fillRect/>
          </a:stretch>
        </p:blipFill>
        <p:spPr>
          <a:xfrm>
            <a:off x="3575612" y="2000952"/>
            <a:ext cx="4032482" cy="26185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Random Search CV</a:t>
            </a:r>
            <a:endParaRPr dirty="0"/>
          </a:p>
        </p:txBody>
      </p:sp>
      <p:sp>
        <p:nvSpPr>
          <p:cNvPr id="205" name="Google Shape;205;p25"/>
          <p:cNvSpPr txBox="1">
            <a:spLocks noGrp="1"/>
          </p:cNvSpPr>
          <p:nvPr>
            <p:ph type="body" idx="1"/>
          </p:nvPr>
        </p:nvSpPr>
        <p:spPr>
          <a:xfrm>
            <a:off x="754856" y="1504950"/>
            <a:ext cx="7505700" cy="24480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US" sz="1800" dirty="0"/>
              <a:t>This is a method for hyperparameter tuning that performs a randomized search over a specified parameter grid. It randomly samples a set of hyperparameter combinations from predefined distributions. </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In this case, </a:t>
            </a:r>
            <a:r>
              <a:rPr lang="en-US" dirty="0"/>
              <a:t>cv is </a:t>
            </a:r>
            <a:r>
              <a:rPr lang="en-US" sz="1800" dirty="0"/>
              <a:t>set to 5-fold cross-validation, meaning the dataset is split into 5 parts, and the model is trained and evaluated 5 times, each time using a different part as the test 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Grid Search CV</a:t>
            </a:r>
            <a:endParaRPr dirty="0"/>
          </a:p>
        </p:txBody>
      </p:sp>
      <p:sp>
        <p:nvSpPr>
          <p:cNvPr id="205" name="Google Shape;205;p25"/>
          <p:cNvSpPr txBox="1">
            <a:spLocks noGrp="1"/>
          </p:cNvSpPr>
          <p:nvPr>
            <p:ph type="body" idx="1"/>
          </p:nvPr>
        </p:nvSpPr>
        <p:spPr>
          <a:xfrm>
            <a:off x="976312" y="1690687"/>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dirty="0"/>
              <a:t>This is another method for hyperparameter tuning that performs an exhaustive search over a specified parameter grid. Unlike </a:t>
            </a:r>
            <a:r>
              <a:rPr lang="en-US" sz="1800" dirty="0" err="1"/>
              <a:t>RandomizedSearchCV</a:t>
            </a:r>
            <a:r>
              <a:rPr lang="en-US" sz="1800" dirty="0"/>
              <a:t>, which randomly samples a set of hyperparameter combinations, </a:t>
            </a:r>
            <a:r>
              <a:rPr lang="en-US" sz="1800" dirty="0" err="1"/>
              <a:t>GridSearchCV</a:t>
            </a:r>
            <a:r>
              <a:rPr lang="en-US" sz="1800" dirty="0"/>
              <a:t> considers all possible combinations in the specified parameter grid.</a:t>
            </a:r>
          </a:p>
        </p:txBody>
      </p:sp>
    </p:spTree>
    <p:extLst>
      <p:ext uri="{BB962C8B-B14F-4D97-AF65-F5344CB8AC3E}">
        <p14:creationId xmlns:p14="http://schemas.microsoft.com/office/powerpoint/2010/main" val="423046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638489" y="420540"/>
            <a:ext cx="7505700" cy="72960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AUC - ROC Curve</a:t>
            </a:r>
            <a:endParaRPr dirty="0"/>
          </a:p>
        </p:txBody>
      </p:sp>
      <p:sp>
        <p:nvSpPr>
          <p:cNvPr id="205" name="Google Shape;205;p25"/>
          <p:cNvSpPr txBox="1">
            <a:spLocks noGrp="1"/>
          </p:cNvSpPr>
          <p:nvPr>
            <p:ph type="body" idx="1"/>
          </p:nvPr>
        </p:nvSpPr>
        <p:spPr>
          <a:xfrm>
            <a:off x="528638" y="1150144"/>
            <a:ext cx="7796212" cy="328858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dirty="0"/>
              <a:t>Logistic Regression                                                      Random Forest Classifier</a:t>
            </a:r>
            <a:endParaRPr sz="1800" dirty="0"/>
          </a:p>
        </p:txBody>
      </p:sp>
      <p:pic>
        <p:nvPicPr>
          <p:cNvPr id="3" name="Picture 2" descr="A graph of a curve&#10;&#10;Description automatically generated">
            <a:extLst>
              <a:ext uri="{FF2B5EF4-FFF2-40B4-BE49-F238E27FC236}">
                <a16:creationId xmlns:a16="http://schemas.microsoft.com/office/drawing/2014/main" id="{98BEE457-19F9-433A-8BF6-51CF0D9C2ACB}"/>
              </a:ext>
            </a:extLst>
          </p:cNvPr>
          <p:cNvPicPr>
            <a:picLocks noChangeAspect="1"/>
          </p:cNvPicPr>
          <p:nvPr/>
        </p:nvPicPr>
        <p:blipFill>
          <a:blip r:embed="rId3"/>
          <a:stretch>
            <a:fillRect/>
          </a:stretch>
        </p:blipFill>
        <p:spPr>
          <a:xfrm>
            <a:off x="634001" y="1748633"/>
            <a:ext cx="3890374" cy="2690093"/>
          </a:xfrm>
          <a:prstGeom prst="rect">
            <a:avLst/>
          </a:prstGeom>
        </p:spPr>
      </p:pic>
      <p:pic>
        <p:nvPicPr>
          <p:cNvPr id="5" name="Picture 4" descr="A graph of a function&#10;&#10;Description automatically generated with medium confidence">
            <a:extLst>
              <a:ext uri="{FF2B5EF4-FFF2-40B4-BE49-F238E27FC236}">
                <a16:creationId xmlns:a16="http://schemas.microsoft.com/office/drawing/2014/main" id="{2716EC4E-1700-933C-9945-6D3CC35B2220}"/>
              </a:ext>
            </a:extLst>
          </p:cNvPr>
          <p:cNvPicPr>
            <a:picLocks noChangeAspect="1"/>
          </p:cNvPicPr>
          <p:nvPr/>
        </p:nvPicPr>
        <p:blipFill>
          <a:blip r:embed="rId4"/>
          <a:stretch>
            <a:fillRect/>
          </a:stretch>
        </p:blipFill>
        <p:spPr>
          <a:xfrm>
            <a:off x="4614705" y="1748633"/>
            <a:ext cx="3619814" cy="2690093"/>
          </a:xfrm>
          <a:prstGeom prst="rect">
            <a:avLst/>
          </a:prstGeom>
        </p:spPr>
      </p:pic>
    </p:spTree>
    <p:extLst>
      <p:ext uri="{BB962C8B-B14F-4D97-AF65-F5344CB8AC3E}">
        <p14:creationId xmlns:p14="http://schemas.microsoft.com/office/powerpoint/2010/main" val="3460489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757E-E34B-084E-21FB-50CC5B173C97}"/>
              </a:ext>
            </a:extLst>
          </p:cNvPr>
          <p:cNvSpPr>
            <a:spLocks noGrp="1"/>
          </p:cNvSpPr>
          <p:nvPr>
            <p:ph type="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7DD99824-66E4-11FE-8709-57A19A479CDC}"/>
              </a:ext>
            </a:extLst>
          </p:cNvPr>
          <p:cNvSpPr>
            <a:spLocks noGrp="1"/>
          </p:cNvSpPr>
          <p:nvPr>
            <p:ph type="body" idx="1"/>
          </p:nvPr>
        </p:nvSpPr>
        <p:spPr/>
        <p:txBody>
          <a:bodyPr/>
          <a:lstStyle/>
          <a:p>
            <a:r>
              <a:rPr lang="en-US" dirty="0"/>
              <a:t>Logistic Regression                                              Random Forest Classifier                                           </a:t>
            </a:r>
            <a:endParaRPr lang="en-IN" dirty="0"/>
          </a:p>
          <a:p>
            <a:endParaRPr lang="en-IN" dirty="0"/>
          </a:p>
        </p:txBody>
      </p:sp>
      <p:pic>
        <p:nvPicPr>
          <p:cNvPr id="5" name="Picture 4" descr="A colorful squares with numbers&#10;&#10;Description automatically generated">
            <a:extLst>
              <a:ext uri="{FF2B5EF4-FFF2-40B4-BE49-F238E27FC236}">
                <a16:creationId xmlns:a16="http://schemas.microsoft.com/office/drawing/2014/main" id="{F3296105-88BE-796B-12E6-15144F41969D}"/>
              </a:ext>
            </a:extLst>
          </p:cNvPr>
          <p:cNvPicPr>
            <a:picLocks noChangeAspect="1"/>
          </p:cNvPicPr>
          <p:nvPr/>
        </p:nvPicPr>
        <p:blipFill>
          <a:blip r:embed="rId2"/>
          <a:stretch>
            <a:fillRect/>
          </a:stretch>
        </p:blipFill>
        <p:spPr>
          <a:xfrm>
            <a:off x="819150" y="2296392"/>
            <a:ext cx="3353091" cy="1950889"/>
          </a:xfrm>
          <a:prstGeom prst="rect">
            <a:avLst/>
          </a:prstGeom>
        </p:spPr>
      </p:pic>
      <p:pic>
        <p:nvPicPr>
          <p:cNvPr id="7" name="Picture 6" descr="A black and white squares with black numbers&#10;&#10;Description automatically generated">
            <a:extLst>
              <a:ext uri="{FF2B5EF4-FFF2-40B4-BE49-F238E27FC236}">
                <a16:creationId xmlns:a16="http://schemas.microsoft.com/office/drawing/2014/main" id="{F96DDEE6-D71E-66D5-9B88-516CE33BCB0B}"/>
              </a:ext>
            </a:extLst>
          </p:cNvPr>
          <p:cNvPicPr>
            <a:picLocks noChangeAspect="1"/>
          </p:cNvPicPr>
          <p:nvPr/>
        </p:nvPicPr>
        <p:blipFill>
          <a:blip r:embed="rId3"/>
          <a:stretch>
            <a:fillRect/>
          </a:stretch>
        </p:blipFill>
        <p:spPr>
          <a:xfrm>
            <a:off x="4172241" y="2311633"/>
            <a:ext cx="3368332" cy="1935648"/>
          </a:xfrm>
          <a:prstGeom prst="rect">
            <a:avLst/>
          </a:prstGeom>
        </p:spPr>
      </p:pic>
    </p:spTree>
    <p:extLst>
      <p:ext uri="{BB962C8B-B14F-4D97-AF65-F5344CB8AC3E}">
        <p14:creationId xmlns:p14="http://schemas.microsoft.com/office/powerpoint/2010/main" val="87532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Introduction</a:t>
            </a:r>
            <a:endParaRPr lang="en-IN" dirty="0"/>
          </a:p>
        </p:txBody>
      </p:sp>
      <p:graphicFrame>
        <p:nvGraphicFramePr>
          <p:cNvPr id="137" name="Google Shape;135;p14">
            <a:extLst>
              <a:ext uri="{FF2B5EF4-FFF2-40B4-BE49-F238E27FC236}">
                <a16:creationId xmlns:a16="http://schemas.microsoft.com/office/drawing/2014/main" id="{5F43FF33-6B20-65C9-CF9F-0E7254E66A74}"/>
              </a:ext>
            </a:extLst>
          </p:cNvPr>
          <p:cNvGraphicFramePr/>
          <p:nvPr/>
        </p:nvGraphicFramePr>
        <p:xfrm>
          <a:off x="819150" y="1800200"/>
          <a:ext cx="7505700" cy="2638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225" name="Google Shape;225;p28"/>
          <p:cNvSpPr txBox="1">
            <a:spLocks noGrp="1"/>
          </p:cNvSpPr>
          <p:nvPr>
            <p:ph type="body" idx="1"/>
          </p:nvPr>
        </p:nvSpPr>
        <p:spPr>
          <a:xfrm>
            <a:off x="664369" y="1507331"/>
            <a:ext cx="7660481" cy="293139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Logistic Regression</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indent="0">
              <a:spcBef>
                <a:spcPts val="1200"/>
              </a:spcBef>
              <a:buNone/>
            </a:pPr>
            <a:r>
              <a:rPr lang="en-US" dirty="0"/>
              <a:t>Random Forest Classifier</a:t>
            </a:r>
          </a:p>
          <a:p>
            <a:pPr marL="0" lvl="0" indent="0" algn="l" rtl="0">
              <a:spcBef>
                <a:spcPts val="1200"/>
              </a:spcBef>
              <a:spcAft>
                <a:spcPts val="0"/>
              </a:spcAft>
              <a:buNone/>
            </a:pPr>
            <a:endParaRPr dirty="0"/>
          </a:p>
        </p:txBody>
      </p:sp>
      <p:pic>
        <p:nvPicPr>
          <p:cNvPr id="5" name="Picture 4" descr="A screenshot of a computer screen&#10;&#10;Description automatically generated">
            <a:extLst>
              <a:ext uri="{FF2B5EF4-FFF2-40B4-BE49-F238E27FC236}">
                <a16:creationId xmlns:a16="http://schemas.microsoft.com/office/drawing/2014/main" id="{BF680258-92D6-CDC4-DF56-BB1E300E3520}"/>
              </a:ext>
            </a:extLst>
          </p:cNvPr>
          <p:cNvPicPr>
            <a:picLocks noChangeAspect="1"/>
          </p:cNvPicPr>
          <p:nvPr/>
        </p:nvPicPr>
        <p:blipFill>
          <a:blip r:embed="rId3"/>
          <a:stretch>
            <a:fillRect/>
          </a:stretch>
        </p:blipFill>
        <p:spPr>
          <a:xfrm>
            <a:off x="3186113" y="1597171"/>
            <a:ext cx="3707605" cy="1181748"/>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6A9D929D-063D-2D67-D88D-11214F7CE800}"/>
              </a:ext>
            </a:extLst>
          </p:cNvPr>
          <p:cNvPicPr>
            <a:picLocks noChangeAspect="1"/>
          </p:cNvPicPr>
          <p:nvPr/>
        </p:nvPicPr>
        <p:blipFill>
          <a:blip r:embed="rId4"/>
          <a:stretch>
            <a:fillRect/>
          </a:stretch>
        </p:blipFill>
        <p:spPr>
          <a:xfrm>
            <a:off x="3363942" y="3037008"/>
            <a:ext cx="3229740" cy="10898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819150" y="617000"/>
            <a:ext cx="7505700" cy="6974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Decision</a:t>
            </a:r>
            <a:endParaRPr dirty="0"/>
          </a:p>
        </p:txBody>
      </p:sp>
      <p:sp>
        <p:nvSpPr>
          <p:cNvPr id="234" name="Google Shape;234;p29"/>
          <p:cNvSpPr txBox="1">
            <a:spLocks noGrp="1"/>
          </p:cNvSpPr>
          <p:nvPr>
            <p:ph type="body" idx="1"/>
          </p:nvPr>
        </p:nvSpPr>
        <p:spPr>
          <a:xfrm>
            <a:off x="681037" y="1208821"/>
            <a:ext cx="7781926" cy="3317679"/>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US" dirty="0"/>
              <a:t>1. The logistic regression model achieved AUC score of 94% indicating a good level on predictive performance</a:t>
            </a:r>
          </a:p>
          <a:p>
            <a:pPr marL="0" lvl="0" indent="0" algn="l" rtl="0">
              <a:spcBef>
                <a:spcPts val="1200"/>
              </a:spcBef>
              <a:spcAft>
                <a:spcPts val="1200"/>
              </a:spcAft>
              <a:buNone/>
            </a:pPr>
            <a:r>
              <a:rPr lang="en-US" dirty="0"/>
              <a:t>2. Random forest algorithm achieved 100% accuracy which seems to be overfitting the model</a:t>
            </a:r>
          </a:p>
          <a:p>
            <a:pPr marL="0" lvl="0" indent="0" algn="l" rtl="0">
              <a:spcBef>
                <a:spcPts val="1200"/>
              </a:spcBef>
              <a:spcAft>
                <a:spcPts val="1200"/>
              </a:spcAft>
              <a:buNone/>
            </a:pPr>
            <a:r>
              <a:rPr lang="en-US" dirty="0"/>
              <a:t>3. Different factors like age, gender, chest pain type, maximum heart rate achieved have a significant impact on the heart disease</a:t>
            </a:r>
          </a:p>
          <a:p>
            <a:pPr marL="0" lvl="0" indent="0" algn="l" rtl="0">
              <a:spcBef>
                <a:spcPts val="1200"/>
              </a:spcBef>
              <a:spcAft>
                <a:spcPts val="1200"/>
              </a:spcAft>
              <a:buNone/>
            </a:pPr>
            <a:r>
              <a:rPr lang="en-US" dirty="0"/>
              <a:t>4. As the RFC model is overfitting in this case, I have chosen logistic regression to be the best model to predict heart disease presence in the patients.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62CE-C244-E0FC-01BC-D4CD2681DB2B}"/>
              </a:ext>
            </a:extLst>
          </p:cNvPr>
          <p:cNvSpPr>
            <a:spLocks noGrp="1"/>
          </p:cNvSpPr>
          <p:nvPr>
            <p:ph type="title"/>
          </p:nvPr>
        </p:nvSpPr>
        <p:spPr/>
        <p:txBody>
          <a:bodyPr/>
          <a:lstStyle/>
          <a:p>
            <a:pPr algn="l"/>
            <a:r>
              <a:rPr lang="en-US" dirty="0"/>
              <a:t>Heart Disease Prediction App</a:t>
            </a:r>
            <a:endParaRPr lang="en-IN" dirty="0"/>
          </a:p>
        </p:txBody>
      </p:sp>
      <p:sp>
        <p:nvSpPr>
          <p:cNvPr id="3" name="Text Placeholder 2">
            <a:extLst>
              <a:ext uri="{FF2B5EF4-FFF2-40B4-BE49-F238E27FC236}">
                <a16:creationId xmlns:a16="http://schemas.microsoft.com/office/drawing/2014/main" id="{8DAFC506-A58F-6602-310C-C2596FF34138}"/>
              </a:ext>
            </a:extLst>
          </p:cNvPr>
          <p:cNvSpPr>
            <a:spLocks noGrp="1"/>
          </p:cNvSpPr>
          <p:nvPr>
            <p:ph type="body" idx="1"/>
          </p:nvPr>
        </p:nvSpPr>
        <p:spPr>
          <a:xfrm>
            <a:off x="876300" y="1654968"/>
            <a:ext cx="7505700" cy="2448000"/>
          </a:xfrm>
        </p:spPr>
        <p:txBody>
          <a:bodyPr/>
          <a:lstStyle/>
          <a:p>
            <a:r>
              <a:rPr lang="en-US" dirty="0"/>
              <a:t>Used </a:t>
            </a:r>
            <a:r>
              <a:rPr lang="en-US" dirty="0" err="1"/>
              <a:t>Streamlit</a:t>
            </a:r>
            <a:r>
              <a:rPr lang="en-US" dirty="0"/>
              <a:t> to develop the heart disease prediction app</a:t>
            </a:r>
          </a:p>
          <a:p>
            <a:r>
              <a:rPr lang="en-US" dirty="0"/>
              <a:t>When user interacts with the app and input different parameters of a patient, the prediction results are displayed.</a:t>
            </a:r>
            <a:endParaRPr lang="en-IN" dirty="0"/>
          </a:p>
        </p:txBody>
      </p:sp>
    </p:spTree>
    <p:extLst>
      <p:ext uri="{BB962C8B-B14F-4D97-AF65-F5344CB8AC3E}">
        <p14:creationId xmlns:p14="http://schemas.microsoft.com/office/powerpoint/2010/main" val="224038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Conclusion</a:t>
            </a:r>
          </a:p>
        </p:txBody>
      </p:sp>
      <p:sp>
        <p:nvSpPr>
          <p:cNvPr id="240" name="Google Shape;240;p30"/>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lvl="0" indent="-285750" algn="l" rtl="0">
              <a:lnSpc>
                <a:spcPct val="95000"/>
              </a:lnSpc>
              <a:spcBef>
                <a:spcPts val="0"/>
              </a:spcBef>
              <a:spcAft>
                <a:spcPts val="0"/>
              </a:spcAft>
              <a:buSzPts val="935"/>
              <a:buFont typeface="Arial" panose="020B0604020202020204" pitchFamily="34" charset="0"/>
              <a:buChar char="•"/>
            </a:pPr>
            <a:r>
              <a:rPr lang="en-US" sz="1604" dirty="0"/>
              <a:t>In conclusion, applying automated models to detect heart disease will reduce the efforts of doctors very much and thus the doctors will be able to concentrate on treating the people who require it.</a:t>
            </a:r>
          </a:p>
          <a:p>
            <a:pPr marL="285750" lvl="0" indent="-285750" algn="l" rtl="0">
              <a:lnSpc>
                <a:spcPct val="95000"/>
              </a:lnSpc>
              <a:spcBef>
                <a:spcPts val="1200"/>
              </a:spcBef>
              <a:spcAft>
                <a:spcPts val="1200"/>
              </a:spcAft>
              <a:buSzPts val="935"/>
              <a:buFont typeface="Arial" panose="020B0604020202020204" pitchFamily="34" charset="0"/>
              <a:buChar char="•"/>
            </a:pPr>
            <a:r>
              <a:rPr lang="en-US" sz="1604" dirty="0"/>
              <a:t>The availability and </a:t>
            </a:r>
            <a:r>
              <a:rPr lang="en-US" sz="1604" dirty="0" err="1"/>
              <a:t>calibre</a:t>
            </a:r>
            <a:r>
              <a:rPr lang="en-US" sz="1604" dirty="0"/>
              <a:t> of the data, as well as the thorough selection and fine-tuning of machine learning algorithms, are what determine whether such a project is successful. A heart disease prediction model could potentially save lives by detecting the disease sooner and enhancing treatment outcomes with the correct tools and knowledge.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F90FCD-FE8E-C0F4-E3C5-714AD9E4ACC6}"/>
              </a:ext>
            </a:extLst>
          </p:cNvPr>
          <p:cNvSpPr>
            <a:spLocks noGrp="1"/>
          </p:cNvSpPr>
          <p:nvPr>
            <p:ph type="title"/>
          </p:nvPr>
        </p:nvSpPr>
        <p:spPr/>
        <p:txBody>
          <a:bodyPr wrap="square" anchor="ctr">
            <a:normAutofit/>
          </a:bodyPr>
          <a:lstStyle/>
          <a:p>
            <a:pPr marL="146050" indent="0">
              <a:buNone/>
            </a:pPr>
            <a:r>
              <a:rPr lang="en-US"/>
              <a:t>Thank You</a:t>
            </a:r>
          </a:p>
        </p:txBody>
      </p:sp>
    </p:spTree>
    <p:extLst>
      <p:ext uri="{BB962C8B-B14F-4D97-AF65-F5344CB8AC3E}">
        <p14:creationId xmlns:p14="http://schemas.microsoft.com/office/powerpoint/2010/main" val="347418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39"/>
        <p:cNvGrpSpPr/>
        <p:nvPr/>
      </p:nvGrpSpPr>
      <p:grpSpPr>
        <a:xfrm>
          <a:off x="0" y="0"/>
          <a:ext cx="0" cy="0"/>
          <a:chOff x="0" y="0"/>
          <a:chExt cx="0" cy="0"/>
        </a:xfrm>
      </p:grpSpPr>
      <p:pic>
        <p:nvPicPr>
          <p:cNvPr id="159" name="Picture 146">
            <a:extLst>
              <a:ext uri="{FF2B5EF4-FFF2-40B4-BE49-F238E27FC236}">
                <a16:creationId xmlns:a16="http://schemas.microsoft.com/office/drawing/2014/main" id="{3ACE0436-0037-4A46-9C44-2EB95BF308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cxnSp>
        <p:nvCxnSpPr>
          <p:cNvPr id="149" name="Straight Connector 148">
            <a:extLst>
              <a:ext uri="{FF2B5EF4-FFF2-40B4-BE49-F238E27FC236}">
                <a16:creationId xmlns:a16="http://schemas.microsoft.com/office/drawing/2014/main" id="{05E6FF9D-6599-42FC-BD0E-BAA1B1997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1" name="Rectangle 150">
            <a:extLst>
              <a:ext uri="{FF2B5EF4-FFF2-40B4-BE49-F238E27FC236}">
                <a16:creationId xmlns:a16="http://schemas.microsoft.com/office/drawing/2014/main" id="{D6F02CBD-F704-4F96-A676-DBE7D3634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0" name="Rectangle 152">
            <a:extLst>
              <a:ext uri="{FF2B5EF4-FFF2-40B4-BE49-F238E27FC236}">
                <a16:creationId xmlns:a16="http://schemas.microsoft.com/office/drawing/2014/main" id="{A4A4C73E-C9B6-42DC-9940-0AB7096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Picture 142" descr="Graph on document with pen">
            <a:extLst>
              <a:ext uri="{FF2B5EF4-FFF2-40B4-BE49-F238E27FC236}">
                <a16:creationId xmlns:a16="http://schemas.microsoft.com/office/drawing/2014/main" id="{7A7CC5BB-46A7-C630-8309-293D17299D25}"/>
              </a:ext>
            </a:extLst>
          </p:cNvPr>
          <p:cNvPicPr>
            <a:picLocks noChangeAspect="1"/>
          </p:cNvPicPr>
          <p:nvPr/>
        </p:nvPicPr>
        <p:blipFill rotWithShape="1">
          <a:blip r:embed="rId5">
            <a:alphaModFix amt="75000"/>
          </a:blip>
          <a:srcRect t="1510" b="14220"/>
          <a:stretch/>
        </p:blipFill>
        <p:spPr>
          <a:xfrm>
            <a:off x="20" y="10"/>
            <a:ext cx="9143980" cy="5143490"/>
          </a:xfrm>
          <a:prstGeom prst="rect">
            <a:avLst/>
          </a:prstGeom>
        </p:spPr>
      </p:pic>
      <p:pic>
        <p:nvPicPr>
          <p:cNvPr id="162" name="Picture 154">
            <a:extLst>
              <a:ext uri="{FF2B5EF4-FFF2-40B4-BE49-F238E27FC236}">
                <a16:creationId xmlns:a16="http://schemas.microsoft.com/office/drawing/2014/main" id="{4F9ABC8E-4FD7-44F4-AEEB-B567C5FE5B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339"/>
            <a:ext cx="9141618" cy="5142161"/>
          </a:xfrm>
          <a:prstGeom prst="rect">
            <a:avLst/>
          </a:prstGeom>
        </p:spPr>
      </p:pic>
      <p:sp>
        <p:nvSpPr>
          <p:cNvPr id="140" name="Google Shape;140;p15"/>
          <p:cNvSpPr txBox="1">
            <a:spLocks noGrp="1"/>
          </p:cNvSpPr>
          <p:nvPr>
            <p:ph type="title"/>
          </p:nvPr>
        </p:nvSpPr>
        <p:spPr>
          <a:xfrm>
            <a:off x="971551" y="736599"/>
            <a:ext cx="7200897" cy="977900"/>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400"/>
              <a:t>Importance</a:t>
            </a:r>
          </a:p>
        </p:txBody>
      </p:sp>
      <p:cxnSp>
        <p:nvCxnSpPr>
          <p:cNvPr id="163" name="Straight Connector 156">
            <a:extLst>
              <a:ext uri="{FF2B5EF4-FFF2-40B4-BE49-F238E27FC236}">
                <a16:creationId xmlns:a16="http://schemas.microsoft.com/office/drawing/2014/main" id="{ACE695B2-52FF-418E-A197-CE91A4DF66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41" name="Google Shape;141;p15"/>
          <p:cNvSpPr txBox="1">
            <a:spLocks noGrp="1"/>
          </p:cNvSpPr>
          <p:nvPr>
            <p:ph type="body" idx="1"/>
          </p:nvPr>
        </p:nvSpPr>
        <p:spPr>
          <a:xfrm>
            <a:off x="971550" y="1917699"/>
            <a:ext cx="7200897" cy="2489202"/>
          </a:xfrm>
          <a:prstGeom prst="rect">
            <a:avLst/>
          </a:prstGeom>
        </p:spPr>
        <p:txBody>
          <a:bodyPr spcFirstLastPara="1" vert="horz" lIns="91440" tIns="45720" rIns="91440" bIns="45720" rtlCol="0" anchor="t" anchorCtr="0">
            <a:normAutofit/>
          </a:bodyPr>
          <a:lstStyle/>
          <a:p>
            <a:pPr marL="457200" lvl="0" indent="-342900" defTabSz="457200">
              <a:lnSpc>
                <a:spcPct val="90000"/>
              </a:lnSpc>
              <a:spcBef>
                <a:spcPct val="20000"/>
              </a:spcBef>
              <a:spcAft>
                <a:spcPts val="600"/>
              </a:spcAft>
              <a:buSzPct val="115000"/>
              <a:buFont typeface="Arial"/>
              <a:buChar char="•"/>
            </a:pPr>
            <a:r>
              <a:rPr lang="en-US" sz="1700">
                <a:sym typeface="Arial"/>
              </a:rPr>
              <a:t>Heart disease is a critical health concern globally, representing a leading cause of morbidity and mortality. </a:t>
            </a:r>
          </a:p>
          <a:p>
            <a:pPr marL="457200" lvl="0" indent="-342900" defTabSz="457200">
              <a:lnSpc>
                <a:spcPct val="90000"/>
              </a:lnSpc>
              <a:spcBef>
                <a:spcPct val="20000"/>
              </a:spcBef>
              <a:spcAft>
                <a:spcPts val="600"/>
              </a:spcAft>
              <a:buSzPct val="115000"/>
              <a:buFont typeface="Arial"/>
              <a:buChar char="•"/>
            </a:pPr>
            <a:r>
              <a:rPr lang="en-US" sz="1700">
                <a:sym typeface="Arial"/>
              </a:rPr>
              <a:t>According to the World Health Organization (WHO), cardiovascular diseases account for nearly 18 million deaths annually, making it the leading cause of death worldwide. </a:t>
            </a:r>
          </a:p>
          <a:p>
            <a:pPr marL="457200" lvl="0" indent="-342900" defTabSz="457200">
              <a:lnSpc>
                <a:spcPct val="90000"/>
              </a:lnSpc>
              <a:spcBef>
                <a:spcPct val="20000"/>
              </a:spcBef>
              <a:spcAft>
                <a:spcPts val="600"/>
              </a:spcAft>
              <a:buSzPct val="115000"/>
              <a:buFont typeface="Arial"/>
              <a:buChar char="•"/>
            </a:pPr>
            <a:r>
              <a:rPr lang="en-US" sz="1700">
                <a:sym typeface="Arial"/>
              </a:rPr>
              <a:t>It is costly and difficult to perform heart disease tests to all the people. </a:t>
            </a:r>
          </a:p>
          <a:p>
            <a:pPr marL="457200" lvl="0" indent="-342900" defTabSz="457200">
              <a:lnSpc>
                <a:spcPct val="90000"/>
              </a:lnSpc>
              <a:spcBef>
                <a:spcPct val="20000"/>
              </a:spcBef>
              <a:spcAft>
                <a:spcPts val="600"/>
              </a:spcAft>
              <a:buSzPct val="115000"/>
              <a:buFont typeface="Arial"/>
              <a:buChar char="•"/>
            </a:pPr>
            <a:r>
              <a:rPr lang="en-US" sz="1700">
                <a:sym typeface="Arial"/>
              </a:rPr>
              <a:t>So a model which can detect heart disease just by inputting few identifiable things would reduce the cost a lot by reducing the number of patients to test.</a:t>
            </a:r>
            <a:endParaRPr lang="en-US"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Dataset</a:t>
            </a:r>
            <a:endParaRPr dirty="0"/>
          </a:p>
        </p:txBody>
      </p:sp>
      <p:sp>
        <p:nvSpPr>
          <p:cNvPr id="147" name="Google Shape;147;p16"/>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lnSpc>
                <a:spcPct val="95000"/>
              </a:lnSpc>
              <a:buSzPts val="852"/>
            </a:pPr>
            <a:r>
              <a:rPr lang="en" sz="1407" dirty="0"/>
              <a:t>I collected the data from the below link</a:t>
            </a:r>
          </a:p>
          <a:p>
            <a:pPr marL="0" indent="0">
              <a:lnSpc>
                <a:spcPct val="95000"/>
              </a:lnSpc>
              <a:buSzPts val="852"/>
              <a:buNone/>
            </a:pPr>
            <a:r>
              <a:rPr lang="en" sz="1407" dirty="0">
                <a:hlinkClick r:id="rId3"/>
              </a:rPr>
              <a:t> </a:t>
            </a:r>
            <a:r>
              <a:rPr lang="en-US" sz="1407" dirty="0">
                <a:hlinkClick r:id="rId3"/>
              </a:rPr>
              <a:t>https://www.kaggle.com/code/talhabarkaatahmad/heartattack-predictions-and-data-analysis/input</a:t>
            </a:r>
            <a:r>
              <a:rPr lang="en-US" sz="1407" dirty="0"/>
              <a:t> </a:t>
            </a:r>
            <a:endParaRPr sz="1407" dirty="0"/>
          </a:p>
          <a:p>
            <a:pPr marL="285750" indent="-285750">
              <a:lnSpc>
                <a:spcPct val="95000"/>
              </a:lnSpc>
              <a:spcBef>
                <a:spcPts val="1200"/>
              </a:spcBef>
              <a:buSzPts val="852"/>
            </a:pPr>
            <a:r>
              <a:rPr lang="en" sz="1407" dirty="0"/>
              <a:t>The dataset has 1025 units of analysis</a:t>
            </a:r>
          </a:p>
          <a:p>
            <a:pPr marL="285750" indent="-285750">
              <a:lnSpc>
                <a:spcPct val="95000"/>
              </a:lnSpc>
              <a:spcBef>
                <a:spcPts val="1200"/>
              </a:spcBef>
              <a:buSzPts val="852"/>
            </a:pPr>
            <a:r>
              <a:rPr lang="en" sz="1407" dirty="0"/>
              <a:t>Each record represents a patient record with various attributes</a:t>
            </a:r>
            <a:endParaRPr sz="1407" dirty="0"/>
          </a:p>
          <a:p>
            <a:pPr marL="0" lvl="0" indent="0" algn="l" rtl="0">
              <a:lnSpc>
                <a:spcPct val="95000"/>
              </a:lnSpc>
              <a:spcBef>
                <a:spcPts val="1200"/>
              </a:spcBef>
              <a:spcAft>
                <a:spcPts val="0"/>
              </a:spcAft>
              <a:buSzPts val="852"/>
              <a:buNone/>
            </a:pPr>
            <a:endParaRPr sz="1407" dirty="0"/>
          </a:p>
          <a:p>
            <a:pPr marL="0" lvl="0" indent="0" algn="l" rtl="0">
              <a:lnSpc>
                <a:spcPct val="95000"/>
              </a:lnSpc>
              <a:spcBef>
                <a:spcPts val="1200"/>
              </a:spcBef>
              <a:spcAft>
                <a:spcPts val="1200"/>
              </a:spcAft>
              <a:buSzPts val="852"/>
              <a:buNone/>
            </a:pPr>
            <a:endParaRPr sz="1407" dirty="0"/>
          </a:p>
        </p:txBody>
      </p:sp>
      <p:sp>
        <p:nvSpPr>
          <p:cNvPr id="2" name="Text Placeholder 1">
            <a:extLst>
              <a:ext uri="{FF2B5EF4-FFF2-40B4-BE49-F238E27FC236}">
                <a16:creationId xmlns:a16="http://schemas.microsoft.com/office/drawing/2014/main" id="{AA8721F5-C466-F96A-A3C6-41152150042D}"/>
              </a:ext>
            </a:extLst>
          </p:cNvPr>
          <p:cNvSpPr>
            <a:spLocks noGrp="1"/>
          </p:cNvSpPr>
          <p:nvPr>
            <p:ph type="body" idx="2"/>
          </p:nvPr>
        </p:nvSpPr>
        <p:spPr>
          <a:xfrm>
            <a:off x="4638675" y="1300655"/>
            <a:ext cx="3686100" cy="3138070"/>
          </a:xfrm>
        </p:spPr>
        <p:txBody>
          <a:bodyPr>
            <a:normAutofit/>
          </a:bodyPr>
          <a:lstStyle/>
          <a:p>
            <a:r>
              <a:rPr lang="en-US" sz="100" dirty="0"/>
              <a:t>a</a:t>
            </a:r>
          </a:p>
        </p:txBody>
      </p:sp>
      <p:pic>
        <p:nvPicPr>
          <p:cNvPr id="5" name="Picture 4" descr="A screenshot of a computer">
            <a:extLst>
              <a:ext uri="{FF2B5EF4-FFF2-40B4-BE49-F238E27FC236}">
                <a16:creationId xmlns:a16="http://schemas.microsoft.com/office/drawing/2014/main" id="{72E46D05-2CEC-8DFD-F0B5-269CCF60DD61}"/>
              </a:ext>
            </a:extLst>
          </p:cNvPr>
          <p:cNvPicPr>
            <a:picLocks noChangeAspect="1"/>
          </p:cNvPicPr>
          <p:nvPr/>
        </p:nvPicPr>
        <p:blipFill>
          <a:blip r:embed="rId4"/>
          <a:stretch>
            <a:fillRect/>
          </a:stretch>
        </p:blipFill>
        <p:spPr>
          <a:xfrm>
            <a:off x="4772100" y="845600"/>
            <a:ext cx="3686100" cy="37337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Variables or measures</a:t>
            </a:r>
          </a:p>
        </p:txBody>
      </p:sp>
      <p:sp>
        <p:nvSpPr>
          <p:cNvPr id="153" name="Google Shape;153;p17"/>
          <p:cNvSpPr txBox="1">
            <a:spLocks noGrp="1"/>
          </p:cNvSpPr>
          <p:nvPr>
            <p:ph type="body" idx="1"/>
          </p:nvPr>
        </p:nvSpPr>
        <p:spPr>
          <a:xfrm>
            <a:off x="677450" y="1620700"/>
            <a:ext cx="7647300" cy="300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1100">
                <a:solidFill>
                  <a:srgbClr val="000000"/>
                </a:solidFill>
                <a:ea typeface="Arial"/>
                <a:cs typeface="Arial"/>
                <a:sym typeface="Arial"/>
              </a:rPr>
              <a:t>Below are the variables I am considering for analysis</a:t>
            </a:r>
          </a:p>
          <a:p>
            <a:pPr marL="457200" lvl="0" indent="-298450" algn="l" rtl="0">
              <a:spcBef>
                <a:spcPts val="0"/>
              </a:spcBef>
              <a:spcAft>
                <a:spcPts val="0"/>
              </a:spcAft>
              <a:buClr>
                <a:srgbClr val="000000"/>
              </a:buClr>
              <a:buSzPts val="1100"/>
              <a:buFont typeface="Arial"/>
              <a:buChar char="●"/>
            </a:pPr>
            <a:r>
              <a:rPr lang="en-IN" sz="1100">
                <a:solidFill>
                  <a:srgbClr val="000000"/>
                </a:solidFill>
                <a:ea typeface="Arial"/>
                <a:cs typeface="Arial"/>
                <a:sym typeface="Arial"/>
              </a:rPr>
              <a:t>Age</a:t>
            </a:r>
          </a:p>
          <a:p>
            <a:pPr marL="457200" lvl="0" indent="-298450" algn="l" rtl="0">
              <a:spcBef>
                <a:spcPts val="0"/>
              </a:spcBef>
              <a:spcAft>
                <a:spcPts val="0"/>
              </a:spcAft>
              <a:buClr>
                <a:srgbClr val="000000"/>
              </a:buClr>
              <a:buSzPts val="1100"/>
              <a:buFont typeface="Arial"/>
              <a:buChar char="●"/>
            </a:pPr>
            <a:r>
              <a:rPr lang="en-IN" sz="1100">
                <a:solidFill>
                  <a:srgbClr val="000000"/>
                </a:solidFill>
                <a:ea typeface="Arial"/>
                <a:cs typeface="Arial"/>
                <a:sym typeface="Arial"/>
              </a:rPr>
              <a:t>Sex</a:t>
            </a:r>
          </a:p>
          <a:p>
            <a:pPr marL="457200" lvl="0" indent="-298450" algn="l" rtl="0">
              <a:spcBef>
                <a:spcPts val="0"/>
              </a:spcBef>
              <a:spcAft>
                <a:spcPts val="0"/>
              </a:spcAft>
              <a:buClr>
                <a:srgbClr val="000000"/>
              </a:buClr>
              <a:buSzPts val="1100"/>
              <a:buFont typeface="Arial"/>
              <a:buChar char="●"/>
            </a:pPr>
            <a:r>
              <a:rPr lang="en-IN" sz="1100">
                <a:solidFill>
                  <a:srgbClr val="000000"/>
                </a:solidFill>
                <a:ea typeface="Arial"/>
                <a:cs typeface="Arial"/>
                <a:sym typeface="Arial"/>
              </a:rPr>
              <a:t>Cp – Chest Pain Type</a:t>
            </a:r>
          </a:p>
          <a:p>
            <a:pPr marL="457200" lvl="0" indent="-298450" algn="l" rtl="0">
              <a:spcBef>
                <a:spcPts val="0"/>
              </a:spcBef>
              <a:spcAft>
                <a:spcPts val="0"/>
              </a:spcAft>
              <a:buClr>
                <a:srgbClr val="000000"/>
              </a:buClr>
              <a:buSzPts val="1100"/>
              <a:buFont typeface="Arial"/>
              <a:buChar char="●"/>
            </a:pPr>
            <a:r>
              <a:rPr lang="en-IN" sz="1100">
                <a:solidFill>
                  <a:srgbClr val="000000"/>
                </a:solidFill>
                <a:ea typeface="Arial"/>
                <a:cs typeface="Arial"/>
                <a:sym typeface="Arial"/>
              </a:rPr>
              <a:t>trestbps - resting blood pressure</a:t>
            </a:r>
          </a:p>
          <a:p>
            <a:pPr marL="457200" lvl="0" indent="-298450" algn="l" rtl="0">
              <a:spcBef>
                <a:spcPts val="0"/>
              </a:spcBef>
              <a:spcAft>
                <a:spcPts val="0"/>
              </a:spcAft>
              <a:buClr>
                <a:srgbClr val="000000"/>
              </a:buClr>
              <a:buSzPts val="1100"/>
              <a:buFont typeface="Arial"/>
              <a:buChar char="●"/>
            </a:pPr>
            <a:r>
              <a:rPr lang="en-IN" sz="1100">
                <a:solidFill>
                  <a:srgbClr val="000000"/>
                </a:solidFill>
                <a:ea typeface="Arial"/>
                <a:cs typeface="Arial"/>
                <a:sym typeface="Arial"/>
              </a:rPr>
              <a:t>chol</a:t>
            </a:r>
          </a:p>
          <a:p>
            <a:pPr marL="457200" lvl="0" indent="-298450" algn="l" rtl="0">
              <a:spcBef>
                <a:spcPts val="0"/>
              </a:spcBef>
              <a:spcAft>
                <a:spcPts val="0"/>
              </a:spcAft>
              <a:buClr>
                <a:srgbClr val="000000"/>
              </a:buClr>
              <a:buSzPts val="1100"/>
              <a:buFont typeface="Arial"/>
              <a:buChar char="●"/>
            </a:pPr>
            <a:r>
              <a:rPr lang="en-IN" sz="1100">
                <a:solidFill>
                  <a:srgbClr val="000000"/>
                </a:solidFill>
                <a:ea typeface="Arial"/>
                <a:cs typeface="Arial"/>
                <a:sym typeface="Arial"/>
              </a:rPr>
              <a:t>Fbs (fasting blood sugar)</a:t>
            </a:r>
          </a:p>
          <a:p>
            <a:pPr marL="457200" lvl="0" indent="-298450" algn="l" rtl="0">
              <a:spcBef>
                <a:spcPts val="0"/>
              </a:spcBef>
              <a:spcAft>
                <a:spcPts val="0"/>
              </a:spcAft>
              <a:buClr>
                <a:srgbClr val="000000"/>
              </a:buClr>
              <a:buSzPts val="1100"/>
              <a:buFont typeface="Arial"/>
              <a:buChar char="●"/>
            </a:pPr>
            <a:r>
              <a:rPr lang="en-IN" sz="1100">
                <a:solidFill>
                  <a:srgbClr val="000000"/>
                </a:solidFill>
                <a:ea typeface="Arial"/>
                <a:cs typeface="Arial"/>
                <a:sym typeface="Arial"/>
              </a:rPr>
              <a:t>restecg (resting electrocardiographic results)</a:t>
            </a:r>
          </a:p>
          <a:p>
            <a:pPr marL="457200" lvl="0" indent="-298450" algn="l" rtl="0">
              <a:spcBef>
                <a:spcPts val="0"/>
              </a:spcBef>
              <a:spcAft>
                <a:spcPts val="0"/>
              </a:spcAft>
              <a:buClr>
                <a:srgbClr val="000000"/>
              </a:buClr>
              <a:buSzPts val="1100"/>
              <a:buFont typeface="Arial"/>
              <a:buChar char="●"/>
            </a:pPr>
            <a:r>
              <a:rPr lang="en-IN" sz="1100">
                <a:solidFill>
                  <a:srgbClr val="000000"/>
                </a:solidFill>
                <a:ea typeface="Arial"/>
                <a:cs typeface="Arial"/>
                <a:sym typeface="Arial"/>
              </a:rPr>
              <a:t>thalach: maximum heart rate achieved</a:t>
            </a:r>
          </a:p>
          <a:p>
            <a:pPr marL="457200" lvl="0" indent="-298450" algn="l" rtl="0">
              <a:spcBef>
                <a:spcPts val="0"/>
              </a:spcBef>
              <a:spcAft>
                <a:spcPts val="0"/>
              </a:spcAft>
              <a:buClr>
                <a:srgbClr val="000000"/>
              </a:buClr>
              <a:buSzPts val="1100"/>
              <a:buFont typeface="Arial"/>
              <a:buChar char="●"/>
            </a:pPr>
            <a:r>
              <a:rPr lang="en-IN" sz="1100">
                <a:solidFill>
                  <a:srgbClr val="000000"/>
                </a:solidFill>
                <a:ea typeface="Arial"/>
                <a:cs typeface="Arial"/>
                <a:sym typeface="Arial"/>
              </a:rPr>
              <a:t>exang: exercise-induced angina</a:t>
            </a:r>
            <a:endParaRPr lang="en-IN" sz="1100" dirty="0">
              <a:solidFill>
                <a:srgbClr val="000000"/>
              </a:solidFill>
              <a:ea typeface="Arial"/>
              <a:cs typeface="Arial"/>
              <a:sym typeface="Arial"/>
            </a:endParaRPr>
          </a:p>
        </p:txBody>
      </p:sp>
      <p:sp>
        <p:nvSpPr>
          <p:cNvPr id="154" name="Google Shape;154;p17"/>
          <p:cNvSpPr txBox="1"/>
          <p:nvPr/>
        </p:nvSpPr>
        <p:spPr>
          <a:xfrm>
            <a:off x="4924625" y="1527831"/>
            <a:ext cx="2469900" cy="2325991"/>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SzPts val="1100"/>
              <a:buChar char="●"/>
            </a:pPr>
            <a:r>
              <a:rPr lang="en-US" sz="1100"/>
              <a:t>oldpeak: ST depression induced by exercise relative to rest</a:t>
            </a:r>
          </a:p>
          <a:p>
            <a:pPr marL="457200" lvl="0" indent="-298450" algn="l" rtl="0">
              <a:lnSpc>
                <a:spcPct val="115000"/>
              </a:lnSpc>
              <a:spcBef>
                <a:spcPts val="0"/>
              </a:spcBef>
              <a:spcAft>
                <a:spcPts val="0"/>
              </a:spcAft>
              <a:buSzPts val="1100"/>
              <a:buChar char="●"/>
            </a:pPr>
            <a:r>
              <a:rPr lang="en-US" sz="1100"/>
              <a:t>slope: the slope of the peak exercise ST segment (downsloping/flat/upsloping)</a:t>
            </a:r>
          </a:p>
          <a:p>
            <a:pPr marL="457200" lvl="0" indent="-298450" algn="l" rtl="0">
              <a:lnSpc>
                <a:spcPct val="115000"/>
              </a:lnSpc>
              <a:spcBef>
                <a:spcPts val="0"/>
              </a:spcBef>
              <a:spcAft>
                <a:spcPts val="0"/>
              </a:spcAft>
              <a:buSzPts val="1100"/>
              <a:buChar char="●"/>
            </a:pPr>
            <a:r>
              <a:rPr lang="en-US" sz="1100"/>
              <a:t>ca: number of major vessels (0-3) colored by fluoroscopy</a:t>
            </a:r>
          </a:p>
          <a:p>
            <a:pPr marL="457200" lvl="0" indent="-298450" algn="l" rtl="0">
              <a:lnSpc>
                <a:spcPct val="115000"/>
              </a:lnSpc>
              <a:spcBef>
                <a:spcPts val="0"/>
              </a:spcBef>
              <a:spcAft>
                <a:spcPts val="0"/>
              </a:spcAft>
              <a:buSzPts val="1100"/>
              <a:buChar char="●"/>
            </a:pPr>
            <a:r>
              <a:rPr lang="en-US" sz="1100"/>
              <a:t>thal: 0 = normal; 1 = fixed defect; 2 = reversable defect</a:t>
            </a:r>
          </a:p>
          <a:p>
            <a:pPr marL="457200" lvl="0" indent="-298450" algn="l" rtl="0">
              <a:lnSpc>
                <a:spcPct val="115000"/>
              </a:lnSpc>
              <a:spcBef>
                <a:spcPts val="0"/>
              </a:spcBef>
              <a:spcAft>
                <a:spcPts val="0"/>
              </a:spcAft>
              <a:buSzPts val="1100"/>
              <a:buChar char="●"/>
            </a:pPr>
            <a:r>
              <a:rPr lang="en-US" sz="1100"/>
              <a:t>disease: yes or no (1/0)</a:t>
            </a:r>
            <a:endParaRPr lang="en-US"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3238-3DF3-F858-BAFB-38DEFA32D5B8}"/>
              </a:ext>
            </a:extLst>
          </p:cNvPr>
          <p:cNvSpPr>
            <a:spLocks noGrp="1"/>
          </p:cNvSpPr>
          <p:nvPr>
            <p:ph type="title"/>
          </p:nvPr>
        </p:nvSpPr>
        <p:spPr/>
        <p:txBody>
          <a:bodyPr/>
          <a:lstStyle/>
          <a:p>
            <a:pPr algn="l"/>
            <a:r>
              <a:rPr lang="en-US" dirty="0"/>
              <a:t>Data Pre-Processing</a:t>
            </a:r>
            <a:endParaRPr lang="en-IN" dirty="0"/>
          </a:p>
        </p:txBody>
      </p:sp>
      <p:sp>
        <p:nvSpPr>
          <p:cNvPr id="3" name="Text Placeholder 2">
            <a:extLst>
              <a:ext uri="{FF2B5EF4-FFF2-40B4-BE49-F238E27FC236}">
                <a16:creationId xmlns:a16="http://schemas.microsoft.com/office/drawing/2014/main" id="{BD0983FF-AB10-C93D-9DAD-44F4C835E941}"/>
              </a:ext>
            </a:extLst>
          </p:cNvPr>
          <p:cNvSpPr>
            <a:spLocks noGrp="1"/>
          </p:cNvSpPr>
          <p:nvPr>
            <p:ph type="body" idx="1"/>
          </p:nvPr>
        </p:nvSpPr>
        <p:spPr/>
        <p:txBody>
          <a:bodyPr/>
          <a:lstStyle/>
          <a:p>
            <a:r>
              <a:rPr lang="en-US" dirty="0"/>
              <a:t>Find out the missing values in the dataset</a:t>
            </a:r>
          </a:p>
          <a:p>
            <a:r>
              <a:rPr lang="en-US" dirty="0"/>
              <a:t>No potential missing values found in the dataset</a:t>
            </a:r>
          </a:p>
          <a:p>
            <a:r>
              <a:rPr lang="en-US" dirty="0"/>
              <a:t>The data is pretty clean and no further pre-processing required</a:t>
            </a:r>
            <a:endParaRPr lang="en-IN" dirty="0"/>
          </a:p>
        </p:txBody>
      </p:sp>
    </p:spTree>
    <p:extLst>
      <p:ext uri="{BB962C8B-B14F-4D97-AF65-F5344CB8AC3E}">
        <p14:creationId xmlns:p14="http://schemas.microsoft.com/office/powerpoint/2010/main" val="347999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747713" y="645575"/>
            <a:ext cx="7505700" cy="66173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Exploratory Data analysis</a:t>
            </a:r>
            <a:endParaRPr lang="en-IN" dirty="0"/>
          </a:p>
        </p:txBody>
      </p:sp>
      <p:sp>
        <p:nvSpPr>
          <p:cNvPr id="160" name="Google Shape;160;p18"/>
          <p:cNvSpPr txBox="1">
            <a:spLocks noGrp="1"/>
          </p:cNvSpPr>
          <p:nvPr>
            <p:ph type="body" idx="1"/>
          </p:nvPr>
        </p:nvSpPr>
        <p:spPr>
          <a:xfrm>
            <a:off x="747713" y="1388195"/>
            <a:ext cx="7505700" cy="326238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a:t>Distribution of Patient Gender</a:t>
            </a:r>
          </a:p>
          <a:p>
            <a:pPr marL="0" lvl="0" indent="0" algn="l" rtl="0">
              <a:spcBef>
                <a:spcPts val="1200"/>
              </a:spcBef>
              <a:spcAft>
                <a:spcPts val="1200"/>
              </a:spcAft>
              <a:buNone/>
            </a:pPr>
            <a:r>
              <a:rPr lang="en-US"/>
              <a:t>Males are more likely to have heart disease than females. This suggests that gender may be a significant risk factor for heart disease.</a:t>
            </a:r>
            <a:endParaRPr lang="en-US" dirty="0"/>
          </a:p>
        </p:txBody>
      </p:sp>
      <p:pic>
        <p:nvPicPr>
          <p:cNvPr id="3" name="Picture 2" descr="A graph of a patient&#10;&#10;Description automatically generated with medium confidence">
            <a:extLst>
              <a:ext uri="{FF2B5EF4-FFF2-40B4-BE49-F238E27FC236}">
                <a16:creationId xmlns:a16="http://schemas.microsoft.com/office/drawing/2014/main" id="{B50F5A11-0604-CDBF-F04A-8A058F08423D}"/>
              </a:ext>
            </a:extLst>
          </p:cNvPr>
          <p:cNvPicPr>
            <a:picLocks noChangeAspect="1"/>
          </p:cNvPicPr>
          <p:nvPr/>
        </p:nvPicPr>
        <p:blipFill>
          <a:blip r:embed="rId3"/>
          <a:stretch>
            <a:fillRect/>
          </a:stretch>
        </p:blipFill>
        <p:spPr>
          <a:xfrm>
            <a:off x="3250407" y="2465843"/>
            <a:ext cx="4679156" cy="22656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160" name="Google Shape;160;p18"/>
          <p:cNvSpPr txBox="1">
            <a:spLocks noGrp="1"/>
          </p:cNvSpPr>
          <p:nvPr>
            <p:ph type="body" idx="1"/>
          </p:nvPr>
        </p:nvSpPr>
        <p:spPr>
          <a:xfrm>
            <a:off x="600075" y="1521620"/>
            <a:ext cx="7724775" cy="2917106"/>
          </a:xfrm>
          <a:prstGeom prst="rect">
            <a:avLst/>
          </a:prstGeom>
        </p:spPr>
        <p:txBody>
          <a:bodyPr spcFirstLastPara="1" wrap="square" lIns="91425" tIns="91425" rIns="91425" bIns="91425" anchor="t" anchorCtr="0">
            <a:normAutofit/>
          </a:bodyPr>
          <a:lstStyle/>
          <a:p>
            <a:pPr marL="285750" indent="-285750"/>
            <a:r>
              <a:rPr lang="en-US" dirty="0"/>
              <a:t>Distribution of Heart Disease Presence</a:t>
            </a:r>
          </a:p>
        </p:txBody>
      </p:sp>
      <p:pic>
        <p:nvPicPr>
          <p:cNvPr id="2" name="Picture 1">
            <a:extLst>
              <a:ext uri="{FF2B5EF4-FFF2-40B4-BE49-F238E27FC236}">
                <a16:creationId xmlns:a16="http://schemas.microsoft.com/office/drawing/2014/main" id="{DB33C70A-C243-42ED-7913-7A2B05CD6999}"/>
              </a:ext>
            </a:extLst>
          </p:cNvPr>
          <p:cNvPicPr>
            <a:picLocks noChangeAspect="1"/>
          </p:cNvPicPr>
          <p:nvPr/>
        </p:nvPicPr>
        <p:blipFill>
          <a:blip r:embed="rId3"/>
          <a:stretch>
            <a:fillRect/>
          </a:stretch>
        </p:blipFill>
        <p:spPr>
          <a:xfrm>
            <a:off x="2992877" y="1990725"/>
            <a:ext cx="2895378" cy="2307175"/>
          </a:xfrm>
          <a:prstGeom prst="rect">
            <a:avLst/>
          </a:prstGeom>
        </p:spPr>
      </p:pic>
      <p:pic>
        <p:nvPicPr>
          <p:cNvPr id="4" name="Picture 3" descr="A screenshot of a graph&#10;&#10;Description automatically generated">
            <a:extLst>
              <a:ext uri="{FF2B5EF4-FFF2-40B4-BE49-F238E27FC236}">
                <a16:creationId xmlns:a16="http://schemas.microsoft.com/office/drawing/2014/main" id="{0DD007F3-0294-B463-D847-34EE8F79EC6D}"/>
              </a:ext>
            </a:extLst>
          </p:cNvPr>
          <p:cNvPicPr>
            <a:picLocks noChangeAspect="1"/>
          </p:cNvPicPr>
          <p:nvPr/>
        </p:nvPicPr>
        <p:blipFill>
          <a:blip r:embed="rId4"/>
          <a:stretch>
            <a:fillRect/>
          </a:stretch>
        </p:blipFill>
        <p:spPr>
          <a:xfrm>
            <a:off x="2187619" y="1850231"/>
            <a:ext cx="5949113" cy="2779019"/>
          </a:xfrm>
          <a:prstGeom prst="rect">
            <a:avLst/>
          </a:prstGeom>
        </p:spPr>
      </p:pic>
    </p:spTree>
    <p:extLst>
      <p:ext uri="{BB962C8B-B14F-4D97-AF65-F5344CB8AC3E}">
        <p14:creationId xmlns:p14="http://schemas.microsoft.com/office/powerpoint/2010/main" val="407291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167" name="Google Shape;167;p19"/>
          <p:cNvSpPr txBox="1">
            <a:spLocks noGrp="1"/>
          </p:cNvSpPr>
          <p:nvPr>
            <p:ph type="body" idx="1"/>
          </p:nvPr>
        </p:nvSpPr>
        <p:spPr>
          <a:xfrm>
            <a:off x="654843" y="1540668"/>
            <a:ext cx="7946231" cy="3159920"/>
          </a:xfrm>
          <a:prstGeom prst="rect">
            <a:avLst/>
          </a:prstGeom>
        </p:spPr>
        <p:txBody>
          <a:bodyPr spcFirstLastPara="1" wrap="square" lIns="91425" tIns="91425" rIns="91425" bIns="91425" anchor="t" anchorCtr="0">
            <a:normAutofit/>
          </a:bodyPr>
          <a:lstStyle/>
          <a:p>
            <a:pPr marL="285750" indent="-285750"/>
            <a:r>
              <a:rPr lang="en" dirty="0"/>
              <a:t>Scatter plot of age vs Heart rate</a:t>
            </a:r>
            <a:endParaRPr dirty="0"/>
          </a:p>
          <a:p>
            <a:pPr marL="0" lvl="0" indent="0" algn="l" rtl="0">
              <a:spcBef>
                <a:spcPts val="1200"/>
              </a:spcBef>
              <a:spcAft>
                <a:spcPts val="1200"/>
              </a:spcAft>
              <a:buNone/>
            </a:pPr>
            <a:endParaRPr dirty="0"/>
          </a:p>
        </p:txBody>
      </p:sp>
      <p:pic>
        <p:nvPicPr>
          <p:cNvPr id="3" name="Picture 2" descr="A chart with many dots&#10;&#10;Description automatically generated with medium confidence">
            <a:extLst>
              <a:ext uri="{FF2B5EF4-FFF2-40B4-BE49-F238E27FC236}">
                <a16:creationId xmlns:a16="http://schemas.microsoft.com/office/drawing/2014/main" id="{E6CE5A93-5358-D945-79A6-6500F82D49E3}"/>
              </a:ext>
            </a:extLst>
          </p:cNvPr>
          <p:cNvPicPr>
            <a:picLocks noChangeAspect="1"/>
          </p:cNvPicPr>
          <p:nvPr/>
        </p:nvPicPr>
        <p:blipFill>
          <a:blip r:embed="rId3"/>
          <a:stretch>
            <a:fillRect/>
          </a:stretch>
        </p:blipFill>
        <p:spPr>
          <a:xfrm>
            <a:off x="1593056" y="1892066"/>
            <a:ext cx="5965031" cy="290247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715</TotalTime>
  <Words>903</Words>
  <Application>Microsoft Office PowerPoint</Application>
  <PresentationFormat>On-screen Show (16:9)</PresentationFormat>
  <Paragraphs>95</Paragraphs>
  <Slides>24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Garamond</vt:lpstr>
      <vt:lpstr>Arial</vt:lpstr>
      <vt:lpstr>Calibri</vt:lpstr>
      <vt:lpstr>Organic</vt:lpstr>
      <vt:lpstr>Heart Disease Prediction  Data 606: Capstone in Data Science Professor: Chaojie Wang </vt:lpstr>
      <vt:lpstr>Introduction</vt:lpstr>
      <vt:lpstr>Importance</vt:lpstr>
      <vt:lpstr>Dataset</vt:lpstr>
      <vt:lpstr>Variables or measures</vt:lpstr>
      <vt:lpstr>Data Pre-Processing</vt:lpstr>
      <vt:lpstr>Exploratory Data analysis</vt:lpstr>
      <vt:lpstr>Exploratory Data analysis</vt:lpstr>
      <vt:lpstr>Exploratory Data analysis</vt:lpstr>
      <vt:lpstr>Exploratory Data analysis</vt:lpstr>
      <vt:lpstr>Exploratory Data analysis</vt:lpstr>
      <vt:lpstr>Models</vt:lpstr>
      <vt:lpstr>Model Score</vt:lpstr>
      <vt:lpstr>Improving Model</vt:lpstr>
      <vt:lpstr>Model - K- nearest neighbours</vt:lpstr>
      <vt:lpstr>Random Search CV</vt:lpstr>
      <vt:lpstr>Grid Search CV</vt:lpstr>
      <vt:lpstr>AUC - ROC Curve</vt:lpstr>
      <vt:lpstr>Confusion Matrix</vt:lpstr>
      <vt:lpstr>Results</vt:lpstr>
      <vt:lpstr>Decision</vt:lpstr>
      <vt:lpstr>Heart Disease Prediction App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detection</dc:title>
  <cp:lastModifiedBy>Pavani Madu</cp:lastModifiedBy>
  <cp:revision>31</cp:revision>
  <dcterms:modified xsi:type="dcterms:W3CDTF">2023-11-15T01:30:35Z</dcterms:modified>
</cp:coreProperties>
</file>