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6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www.kaggle.com/datasets/rsrishav/youtube-trending-video-dataset/data"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datasets/rsrishav/youtube-trending-video-dataset/data"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13250A-8963-432D-A2D3-7D027A7432A6}" type="doc">
      <dgm:prSet loTypeId="urn:microsoft.com/office/officeart/2005/8/layout/hierarchy1" loCatId="hierarchy" qsTypeId="urn:microsoft.com/office/officeart/2005/8/quickstyle/simple2" qsCatId="simple" csTypeId="urn:microsoft.com/office/officeart/2005/8/colors/accent0_3" csCatId="mainScheme"/>
      <dgm:spPr/>
      <dgm:t>
        <a:bodyPr/>
        <a:lstStyle/>
        <a:p>
          <a:endParaRPr lang="en-US"/>
        </a:p>
      </dgm:t>
    </dgm:pt>
    <dgm:pt modelId="{5D9B9C19-DF71-41CA-8B7B-36D4E2ADB609}">
      <dgm:prSet/>
      <dgm:spPr/>
      <dgm:t>
        <a:bodyPr/>
        <a:lstStyle/>
        <a:p>
          <a:r>
            <a:rPr lang="en-US"/>
            <a:t>YouTube, the largest video-sharing platform, relies on factors like views, likes, comments, and audience engagement to determine video reach and trending status. </a:t>
          </a:r>
        </a:p>
      </dgm:t>
    </dgm:pt>
    <dgm:pt modelId="{785A5D97-A4F4-4CC8-9370-0D01BA13780F}" type="parTrans" cxnId="{D2B1BA03-0492-4F38-BA5B-8C50E36AC4FE}">
      <dgm:prSet/>
      <dgm:spPr/>
      <dgm:t>
        <a:bodyPr/>
        <a:lstStyle/>
        <a:p>
          <a:endParaRPr lang="en-US"/>
        </a:p>
      </dgm:t>
    </dgm:pt>
    <dgm:pt modelId="{D645E212-156B-4B18-BD04-1FB92DEE0370}" type="sibTrans" cxnId="{D2B1BA03-0492-4F38-BA5B-8C50E36AC4FE}">
      <dgm:prSet/>
      <dgm:spPr/>
      <dgm:t>
        <a:bodyPr/>
        <a:lstStyle/>
        <a:p>
          <a:endParaRPr lang="en-US"/>
        </a:p>
      </dgm:t>
    </dgm:pt>
    <dgm:pt modelId="{D55D1A28-3F17-4BA8-9826-6AD903FBF03B}">
      <dgm:prSet/>
      <dgm:spPr/>
      <dgm:t>
        <a:bodyPr/>
        <a:lstStyle/>
        <a:p>
          <a:r>
            <a:rPr lang="en-US"/>
            <a:t>This project focuses on analyzing variables affecting YouTube video trends, using NLP and sentiment analysis to assess comments. Achieving over 90% accuracy, it predicts trending videos based on likes, views, and comments </a:t>
          </a:r>
        </a:p>
      </dgm:t>
    </dgm:pt>
    <dgm:pt modelId="{032D9D16-7EF7-43AC-BA28-45154911441E}" type="parTrans" cxnId="{174E27BE-8B01-47A4-8994-CD3073489EBE}">
      <dgm:prSet/>
      <dgm:spPr/>
      <dgm:t>
        <a:bodyPr/>
        <a:lstStyle/>
        <a:p>
          <a:endParaRPr lang="en-US"/>
        </a:p>
      </dgm:t>
    </dgm:pt>
    <dgm:pt modelId="{E709588A-0AFD-4911-AD26-637A2615175A}" type="sibTrans" cxnId="{174E27BE-8B01-47A4-8994-CD3073489EBE}">
      <dgm:prSet/>
      <dgm:spPr/>
      <dgm:t>
        <a:bodyPr/>
        <a:lstStyle/>
        <a:p>
          <a:endParaRPr lang="en-US"/>
        </a:p>
      </dgm:t>
    </dgm:pt>
    <dgm:pt modelId="{D59A972E-0171-4BDA-80E6-A3E38350FB6B}" type="pres">
      <dgm:prSet presAssocID="{B813250A-8963-432D-A2D3-7D027A7432A6}" presName="hierChild1" presStyleCnt="0">
        <dgm:presLayoutVars>
          <dgm:chPref val="1"/>
          <dgm:dir/>
          <dgm:animOne val="branch"/>
          <dgm:animLvl val="lvl"/>
          <dgm:resizeHandles/>
        </dgm:presLayoutVars>
      </dgm:prSet>
      <dgm:spPr/>
    </dgm:pt>
    <dgm:pt modelId="{B7B310D2-F6E8-48E7-80CC-02F1F9E0D9AE}" type="pres">
      <dgm:prSet presAssocID="{5D9B9C19-DF71-41CA-8B7B-36D4E2ADB609}" presName="hierRoot1" presStyleCnt="0"/>
      <dgm:spPr/>
    </dgm:pt>
    <dgm:pt modelId="{A4CA2EB3-F099-429A-AE6C-FE00B7B7AF03}" type="pres">
      <dgm:prSet presAssocID="{5D9B9C19-DF71-41CA-8B7B-36D4E2ADB609}" presName="composite" presStyleCnt="0"/>
      <dgm:spPr/>
    </dgm:pt>
    <dgm:pt modelId="{2A8EB6B8-8380-4B66-B035-E0089068E8DB}" type="pres">
      <dgm:prSet presAssocID="{5D9B9C19-DF71-41CA-8B7B-36D4E2ADB609}" presName="background" presStyleLbl="node0" presStyleIdx="0" presStyleCnt="2"/>
      <dgm:spPr/>
    </dgm:pt>
    <dgm:pt modelId="{04251BDC-5E60-4597-9D56-41E8AF756C12}" type="pres">
      <dgm:prSet presAssocID="{5D9B9C19-DF71-41CA-8B7B-36D4E2ADB609}" presName="text" presStyleLbl="fgAcc0" presStyleIdx="0" presStyleCnt="2">
        <dgm:presLayoutVars>
          <dgm:chPref val="3"/>
        </dgm:presLayoutVars>
      </dgm:prSet>
      <dgm:spPr/>
    </dgm:pt>
    <dgm:pt modelId="{F3032E12-18D4-4B64-B3E7-3DAA7709DB20}" type="pres">
      <dgm:prSet presAssocID="{5D9B9C19-DF71-41CA-8B7B-36D4E2ADB609}" presName="hierChild2" presStyleCnt="0"/>
      <dgm:spPr/>
    </dgm:pt>
    <dgm:pt modelId="{E4C89B9A-F441-43C9-A753-354459353B9F}" type="pres">
      <dgm:prSet presAssocID="{D55D1A28-3F17-4BA8-9826-6AD903FBF03B}" presName="hierRoot1" presStyleCnt="0"/>
      <dgm:spPr/>
    </dgm:pt>
    <dgm:pt modelId="{7D26F368-8B08-4B9E-9FFE-AEF5513A4427}" type="pres">
      <dgm:prSet presAssocID="{D55D1A28-3F17-4BA8-9826-6AD903FBF03B}" presName="composite" presStyleCnt="0"/>
      <dgm:spPr/>
    </dgm:pt>
    <dgm:pt modelId="{F5B66CFF-D5FA-42C6-81A5-6B0C9F56212C}" type="pres">
      <dgm:prSet presAssocID="{D55D1A28-3F17-4BA8-9826-6AD903FBF03B}" presName="background" presStyleLbl="node0" presStyleIdx="1" presStyleCnt="2"/>
      <dgm:spPr/>
    </dgm:pt>
    <dgm:pt modelId="{E9FE4776-2E3B-49B4-9037-AACD0C161127}" type="pres">
      <dgm:prSet presAssocID="{D55D1A28-3F17-4BA8-9826-6AD903FBF03B}" presName="text" presStyleLbl="fgAcc0" presStyleIdx="1" presStyleCnt="2">
        <dgm:presLayoutVars>
          <dgm:chPref val="3"/>
        </dgm:presLayoutVars>
      </dgm:prSet>
      <dgm:spPr/>
    </dgm:pt>
    <dgm:pt modelId="{DB68325C-1DC8-439D-8F22-FB9EE5136B65}" type="pres">
      <dgm:prSet presAssocID="{D55D1A28-3F17-4BA8-9826-6AD903FBF03B}" presName="hierChild2" presStyleCnt="0"/>
      <dgm:spPr/>
    </dgm:pt>
  </dgm:ptLst>
  <dgm:cxnLst>
    <dgm:cxn modelId="{D2B1BA03-0492-4F38-BA5B-8C50E36AC4FE}" srcId="{B813250A-8963-432D-A2D3-7D027A7432A6}" destId="{5D9B9C19-DF71-41CA-8B7B-36D4E2ADB609}" srcOrd="0" destOrd="0" parTransId="{785A5D97-A4F4-4CC8-9370-0D01BA13780F}" sibTransId="{D645E212-156B-4B18-BD04-1FB92DEE0370}"/>
    <dgm:cxn modelId="{9461A756-9D3D-4974-8288-425C1813A3F2}" type="presOf" srcId="{B813250A-8963-432D-A2D3-7D027A7432A6}" destId="{D59A972E-0171-4BDA-80E6-A3E38350FB6B}" srcOrd="0" destOrd="0" presId="urn:microsoft.com/office/officeart/2005/8/layout/hierarchy1"/>
    <dgm:cxn modelId="{B8B0E397-85FF-4502-8443-0EE9D0C82BAE}" type="presOf" srcId="{D55D1A28-3F17-4BA8-9826-6AD903FBF03B}" destId="{E9FE4776-2E3B-49B4-9037-AACD0C161127}" srcOrd="0" destOrd="0" presId="urn:microsoft.com/office/officeart/2005/8/layout/hierarchy1"/>
    <dgm:cxn modelId="{174E27BE-8B01-47A4-8994-CD3073489EBE}" srcId="{B813250A-8963-432D-A2D3-7D027A7432A6}" destId="{D55D1A28-3F17-4BA8-9826-6AD903FBF03B}" srcOrd="1" destOrd="0" parTransId="{032D9D16-7EF7-43AC-BA28-45154911441E}" sibTransId="{E709588A-0AFD-4911-AD26-637A2615175A}"/>
    <dgm:cxn modelId="{B72F7CF1-3364-4C93-817B-869C1B6770EB}" type="presOf" srcId="{5D9B9C19-DF71-41CA-8B7B-36D4E2ADB609}" destId="{04251BDC-5E60-4597-9D56-41E8AF756C12}" srcOrd="0" destOrd="0" presId="urn:microsoft.com/office/officeart/2005/8/layout/hierarchy1"/>
    <dgm:cxn modelId="{F4531B37-8C85-46FF-974E-0306B812B510}" type="presParOf" srcId="{D59A972E-0171-4BDA-80E6-A3E38350FB6B}" destId="{B7B310D2-F6E8-48E7-80CC-02F1F9E0D9AE}" srcOrd="0" destOrd="0" presId="urn:microsoft.com/office/officeart/2005/8/layout/hierarchy1"/>
    <dgm:cxn modelId="{82410487-7552-4EBF-92B3-75D84BD368FB}" type="presParOf" srcId="{B7B310D2-F6E8-48E7-80CC-02F1F9E0D9AE}" destId="{A4CA2EB3-F099-429A-AE6C-FE00B7B7AF03}" srcOrd="0" destOrd="0" presId="urn:microsoft.com/office/officeart/2005/8/layout/hierarchy1"/>
    <dgm:cxn modelId="{E79926F4-FAA3-4CD7-9F41-7A656033D456}" type="presParOf" srcId="{A4CA2EB3-F099-429A-AE6C-FE00B7B7AF03}" destId="{2A8EB6B8-8380-4B66-B035-E0089068E8DB}" srcOrd="0" destOrd="0" presId="urn:microsoft.com/office/officeart/2005/8/layout/hierarchy1"/>
    <dgm:cxn modelId="{85F6231B-5635-46DF-9784-3100AA329903}" type="presParOf" srcId="{A4CA2EB3-F099-429A-AE6C-FE00B7B7AF03}" destId="{04251BDC-5E60-4597-9D56-41E8AF756C12}" srcOrd="1" destOrd="0" presId="urn:microsoft.com/office/officeart/2005/8/layout/hierarchy1"/>
    <dgm:cxn modelId="{53DC6991-400D-46F1-B27D-CC4C5B37A670}" type="presParOf" srcId="{B7B310D2-F6E8-48E7-80CC-02F1F9E0D9AE}" destId="{F3032E12-18D4-4B64-B3E7-3DAA7709DB20}" srcOrd="1" destOrd="0" presId="urn:microsoft.com/office/officeart/2005/8/layout/hierarchy1"/>
    <dgm:cxn modelId="{66497719-D0AC-4E09-8683-15257BAD0BDA}" type="presParOf" srcId="{D59A972E-0171-4BDA-80E6-A3E38350FB6B}" destId="{E4C89B9A-F441-43C9-A753-354459353B9F}" srcOrd="1" destOrd="0" presId="urn:microsoft.com/office/officeart/2005/8/layout/hierarchy1"/>
    <dgm:cxn modelId="{29A4B918-01FF-44F3-9971-D3C3987DCCBB}" type="presParOf" srcId="{E4C89B9A-F441-43C9-A753-354459353B9F}" destId="{7D26F368-8B08-4B9E-9FFE-AEF5513A4427}" srcOrd="0" destOrd="0" presId="urn:microsoft.com/office/officeart/2005/8/layout/hierarchy1"/>
    <dgm:cxn modelId="{633212AF-F4BF-4280-86BF-5377D5880D79}" type="presParOf" srcId="{7D26F368-8B08-4B9E-9FFE-AEF5513A4427}" destId="{F5B66CFF-D5FA-42C6-81A5-6B0C9F56212C}" srcOrd="0" destOrd="0" presId="urn:microsoft.com/office/officeart/2005/8/layout/hierarchy1"/>
    <dgm:cxn modelId="{ED9872A6-6574-4B98-8F5B-A54830C0338E}" type="presParOf" srcId="{7D26F368-8B08-4B9E-9FFE-AEF5513A4427}" destId="{E9FE4776-2E3B-49B4-9037-AACD0C161127}" srcOrd="1" destOrd="0" presId="urn:microsoft.com/office/officeart/2005/8/layout/hierarchy1"/>
    <dgm:cxn modelId="{E9F0AAC8-2E03-4304-92AA-9EDD16FBF3E3}" type="presParOf" srcId="{E4C89B9A-F441-43C9-A753-354459353B9F}" destId="{DB68325C-1DC8-439D-8F22-FB9EE5136B6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F06B8E-7601-4C21-830C-A8C1D96B910B}"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BBCFE4BC-91FE-49F0-9553-7AE503739BE6}">
      <dgm:prSet/>
      <dgm:spPr/>
      <dgm:t>
        <a:bodyPr/>
        <a:lstStyle/>
        <a:p>
          <a:r>
            <a:rPr lang="en-US"/>
            <a:t>Dataset Name: YouTube Trending Video Dataset</a:t>
          </a:r>
        </a:p>
      </dgm:t>
    </dgm:pt>
    <dgm:pt modelId="{C150F58D-6E15-4331-AA6D-4CCD555D13B9}" type="parTrans" cxnId="{AC95C9B1-9A1E-4F4F-AC42-C27B42B47B73}">
      <dgm:prSet/>
      <dgm:spPr/>
      <dgm:t>
        <a:bodyPr/>
        <a:lstStyle/>
        <a:p>
          <a:endParaRPr lang="en-US"/>
        </a:p>
      </dgm:t>
    </dgm:pt>
    <dgm:pt modelId="{65742C4F-31E1-4693-942A-3B5B6A857B53}" type="sibTrans" cxnId="{AC95C9B1-9A1E-4F4F-AC42-C27B42B47B73}">
      <dgm:prSet/>
      <dgm:spPr/>
      <dgm:t>
        <a:bodyPr/>
        <a:lstStyle/>
        <a:p>
          <a:endParaRPr lang="en-US"/>
        </a:p>
      </dgm:t>
    </dgm:pt>
    <dgm:pt modelId="{2248C620-3B22-4758-B158-C9FE2391929B}">
      <dgm:prSet/>
      <dgm:spPr/>
      <dgm:t>
        <a:bodyPr/>
        <a:lstStyle/>
        <a:p>
          <a:r>
            <a:rPr lang="en-US"/>
            <a:t>Link: </a:t>
          </a:r>
          <a:r>
            <a:rPr lang="en-US" u="sng">
              <a:hlinkClick xmlns:r="http://schemas.openxmlformats.org/officeDocument/2006/relationships" r:id="rId1"/>
            </a:rPr>
            <a:t>https://www.kaggle.com/datasets/rsrishav/youtube-trending-video-dataset/data</a:t>
          </a:r>
          <a:endParaRPr lang="en-US"/>
        </a:p>
      </dgm:t>
    </dgm:pt>
    <dgm:pt modelId="{6E7E96CE-08E0-479C-8446-BB8767CAC5F5}" type="parTrans" cxnId="{A5B28929-1993-40D2-B401-B4979C96CFC3}">
      <dgm:prSet/>
      <dgm:spPr/>
      <dgm:t>
        <a:bodyPr/>
        <a:lstStyle/>
        <a:p>
          <a:endParaRPr lang="en-US"/>
        </a:p>
      </dgm:t>
    </dgm:pt>
    <dgm:pt modelId="{84C1922D-D7FC-4A26-B51A-06B89C4A6B2C}" type="sibTrans" cxnId="{A5B28929-1993-40D2-B401-B4979C96CFC3}">
      <dgm:prSet/>
      <dgm:spPr/>
      <dgm:t>
        <a:bodyPr/>
        <a:lstStyle/>
        <a:p>
          <a:endParaRPr lang="en-US"/>
        </a:p>
      </dgm:t>
    </dgm:pt>
    <dgm:pt modelId="{9CD16CC9-B998-4904-8597-A8019BD3E85F}">
      <dgm:prSet/>
      <dgm:spPr/>
      <dgm:t>
        <a:bodyPr/>
        <a:lstStyle/>
        <a:p>
          <a:r>
            <a:rPr lang="en-US"/>
            <a:t>Size: 2 GB</a:t>
          </a:r>
        </a:p>
      </dgm:t>
    </dgm:pt>
    <dgm:pt modelId="{4C45D2C5-EE92-4A29-BDB5-8518CA13CDBB}" type="parTrans" cxnId="{D190259A-16DD-491F-9455-F9FD2AFA62A8}">
      <dgm:prSet/>
      <dgm:spPr/>
      <dgm:t>
        <a:bodyPr/>
        <a:lstStyle/>
        <a:p>
          <a:endParaRPr lang="en-US"/>
        </a:p>
      </dgm:t>
    </dgm:pt>
    <dgm:pt modelId="{752C8F52-92F2-41F8-AD75-D9C0537E997E}" type="sibTrans" cxnId="{D190259A-16DD-491F-9455-F9FD2AFA62A8}">
      <dgm:prSet/>
      <dgm:spPr/>
      <dgm:t>
        <a:bodyPr/>
        <a:lstStyle/>
        <a:p>
          <a:endParaRPr lang="en-US"/>
        </a:p>
      </dgm:t>
    </dgm:pt>
    <dgm:pt modelId="{E2010CCA-C4AF-4E06-8E1D-BD2DF0D32C52}" type="pres">
      <dgm:prSet presAssocID="{90F06B8E-7601-4C21-830C-A8C1D96B910B}" presName="linear" presStyleCnt="0">
        <dgm:presLayoutVars>
          <dgm:animLvl val="lvl"/>
          <dgm:resizeHandles val="exact"/>
        </dgm:presLayoutVars>
      </dgm:prSet>
      <dgm:spPr/>
    </dgm:pt>
    <dgm:pt modelId="{DE8D515D-65C3-4D10-8ADC-171F580C1BEF}" type="pres">
      <dgm:prSet presAssocID="{BBCFE4BC-91FE-49F0-9553-7AE503739BE6}" presName="parentText" presStyleLbl="node1" presStyleIdx="0" presStyleCnt="3">
        <dgm:presLayoutVars>
          <dgm:chMax val="0"/>
          <dgm:bulletEnabled val="1"/>
        </dgm:presLayoutVars>
      </dgm:prSet>
      <dgm:spPr/>
    </dgm:pt>
    <dgm:pt modelId="{67EAB1F1-D672-43E8-8797-8364C2142EC6}" type="pres">
      <dgm:prSet presAssocID="{65742C4F-31E1-4693-942A-3B5B6A857B53}" presName="spacer" presStyleCnt="0"/>
      <dgm:spPr/>
    </dgm:pt>
    <dgm:pt modelId="{A1F94F44-B484-4FDF-A3C0-674EDFCE1F37}" type="pres">
      <dgm:prSet presAssocID="{2248C620-3B22-4758-B158-C9FE2391929B}" presName="parentText" presStyleLbl="node1" presStyleIdx="1" presStyleCnt="3">
        <dgm:presLayoutVars>
          <dgm:chMax val="0"/>
          <dgm:bulletEnabled val="1"/>
        </dgm:presLayoutVars>
      </dgm:prSet>
      <dgm:spPr/>
    </dgm:pt>
    <dgm:pt modelId="{1B93FA17-F98E-4042-AF67-23E038C0DE06}" type="pres">
      <dgm:prSet presAssocID="{84C1922D-D7FC-4A26-B51A-06B89C4A6B2C}" presName="spacer" presStyleCnt="0"/>
      <dgm:spPr/>
    </dgm:pt>
    <dgm:pt modelId="{98853E55-AD21-4EF8-88B3-C0ACC718BB75}" type="pres">
      <dgm:prSet presAssocID="{9CD16CC9-B998-4904-8597-A8019BD3E85F}" presName="parentText" presStyleLbl="node1" presStyleIdx="2" presStyleCnt="3">
        <dgm:presLayoutVars>
          <dgm:chMax val="0"/>
          <dgm:bulletEnabled val="1"/>
        </dgm:presLayoutVars>
      </dgm:prSet>
      <dgm:spPr/>
    </dgm:pt>
  </dgm:ptLst>
  <dgm:cxnLst>
    <dgm:cxn modelId="{A5B28929-1993-40D2-B401-B4979C96CFC3}" srcId="{90F06B8E-7601-4C21-830C-A8C1D96B910B}" destId="{2248C620-3B22-4758-B158-C9FE2391929B}" srcOrd="1" destOrd="0" parTransId="{6E7E96CE-08E0-479C-8446-BB8767CAC5F5}" sibTransId="{84C1922D-D7FC-4A26-B51A-06B89C4A6B2C}"/>
    <dgm:cxn modelId="{D190259A-16DD-491F-9455-F9FD2AFA62A8}" srcId="{90F06B8E-7601-4C21-830C-A8C1D96B910B}" destId="{9CD16CC9-B998-4904-8597-A8019BD3E85F}" srcOrd="2" destOrd="0" parTransId="{4C45D2C5-EE92-4A29-BDB5-8518CA13CDBB}" sibTransId="{752C8F52-92F2-41F8-AD75-D9C0537E997E}"/>
    <dgm:cxn modelId="{AC95C9B1-9A1E-4F4F-AC42-C27B42B47B73}" srcId="{90F06B8E-7601-4C21-830C-A8C1D96B910B}" destId="{BBCFE4BC-91FE-49F0-9553-7AE503739BE6}" srcOrd="0" destOrd="0" parTransId="{C150F58D-6E15-4331-AA6D-4CCD555D13B9}" sibTransId="{65742C4F-31E1-4693-942A-3B5B6A857B53}"/>
    <dgm:cxn modelId="{107CEBC3-E89E-4E3D-94F9-7A45E0D6F6D6}" type="presOf" srcId="{2248C620-3B22-4758-B158-C9FE2391929B}" destId="{A1F94F44-B484-4FDF-A3C0-674EDFCE1F37}" srcOrd="0" destOrd="0" presId="urn:microsoft.com/office/officeart/2005/8/layout/vList2"/>
    <dgm:cxn modelId="{AAB4DAC8-BFAE-41F4-ABF6-DEF771658C22}" type="presOf" srcId="{90F06B8E-7601-4C21-830C-A8C1D96B910B}" destId="{E2010CCA-C4AF-4E06-8E1D-BD2DF0D32C52}" srcOrd="0" destOrd="0" presId="urn:microsoft.com/office/officeart/2005/8/layout/vList2"/>
    <dgm:cxn modelId="{517F85F7-1E67-4046-966C-625667FE01CB}" type="presOf" srcId="{9CD16CC9-B998-4904-8597-A8019BD3E85F}" destId="{98853E55-AD21-4EF8-88B3-C0ACC718BB75}" srcOrd="0" destOrd="0" presId="urn:microsoft.com/office/officeart/2005/8/layout/vList2"/>
    <dgm:cxn modelId="{FD0262FF-C341-4C73-916D-1A3EF6F12F33}" type="presOf" srcId="{BBCFE4BC-91FE-49F0-9553-7AE503739BE6}" destId="{DE8D515D-65C3-4D10-8ADC-171F580C1BEF}" srcOrd="0" destOrd="0" presId="urn:microsoft.com/office/officeart/2005/8/layout/vList2"/>
    <dgm:cxn modelId="{528A4179-62EE-4730-96BC-B9B6CDBDEF18}" type="presParOf" srcId="{E2010CCA-C4AF-4E06-8E1D-BD2DF0D32C52}" destId="{DE8D515D-65C3-4D10-8ADC-171F580C1BEF}" srcOrd="0" destOrd="0" presId="urn:microsoft.com/office/officeart/2005/8/layout/vList2"/>
    <dgm:cxn modelId="{39491316-18A7-425E-9A20-22109C18357C}" type="presParOf" srcId="{E2010CCA-C4AF-4E06-8E1D-BD2DF0D32C52}" destId="{67EAB1F1-D672-43E8-8797-8364C2142EC6}" srcOrd="1" destOrd="0" presId="urn:microsoft.com/office/officeart/2005/8/layout/vList2"/>
    <dgm:cxn modelId="{0385A537-0AF6-4B7A-8A1B-2F02F305DC3C}" type="presParOf" srcId="{E2010CCA-C4AF-4E06-8E1D-BD2DF0D32C52}" destId="{A1F94F44-B484-4FDF-A3C0-674EDFCE1F37}" srcOrd="2" destOrd="0" presId="urn:microsoft.com/office/officeart/2005/8/layout/vList2"/>
    <dgm:cxn modelId="{93A19A16-E618-40F1-9575-0BB88DE7A670}" type="presParOf" srcId="{E2010CCA-C4AF-4E06-8E1D-BD2DF0D32C52}" destId="{1B93FA17-F98E-4042-AF67-23E038C0DE06}" srcOrd="3" destOrd="0" presId="urn:microsoft.com/office/officeart/2005/8/layout/vList2"/>
    <dgm:cxn modelId="{78BB4F44-9274-45D4-86C9-1AB8CEE42107}" type="presParOf" srcId="{E2010CCA-C4AF-4E06-8E1D-BD2DF0D32C52}" destId="{98853E55-AD21-4EF8-88B3-C0ACC718BB7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62A4D0-4D5E-4A4A-8774-02471C1E8C62}" type="doc">
      <dgm:prSet loTypeId="urn:microsoft.com/office/officeart/2005/8/layout/hChevron3" loCatId="process" qsTypeId="urn:microsoft.com/office/officeart/2005/8/quickstyle/simple1" qsCatId="simple" csTypeId="urn:microsoft.com/office/officeart/2005/8/colors/colorful5" csCatId="colorful"/>
      <dgm:spPr/>
      <dgm:t>
        <a:bodyPr/>
        <a:lstStyle/>
        <a:p>
          <a:endParaRPr lang="en-US"/>
        </a:p>
      </dgm:t>
    </dgm:pt>
    <dgm:pt modelId="{BB260980-48A1-4EEB-AAB7-191A856BD818}">
      <dgm:prSet/>
      <dgm:spPr/>
      <dgm:t>
        <a:bodyPr/>
        <a:lstStyle/>
        <a:p>
          <a:r>
            <a:rPr lang="en-US" b="1"/>
            <a:t>Purpose:</a:t>
          </a:r>
          <a:endParaRPr lang="en-US"/>
        </a:p>
      </dgm:t>
    </dgm:pt>
    <dgm:pt modelId="{2414C537-B63D-4A72-A445-E707C0CF22C6}" type="parTrans" cxnId="{B5DC10C1-1723-46E2-8BEA-F27F31969275}">
      <dgm:prSet/>
      <dgm:spPr/>
      <dgm:t>
        <a:bodyPr/>
        <a:lstStyle/>
        <a:p>
          <a:endParaRPr lang="en-US"/>
        </a:p>
      </dgm:t>
    </dgm:pt>
    <dgm:pt modelId="{19D21D8C-9F0D-4C9F-A157-7E89C84D2BCA}" type="sibTrans" cxnId="{B5DC10C1-1723-46E2-8BEA-F27F31969275}">
      <dgm:prSet/>
      <dgm:spPr/>
      <dgm:t>
        <a:bodyPr/>
        <a:lstStyle/>
        <a:p>
          <a:endParaRPr lang="en-US"/>
        </a:p>
      </dgm:t>
    </dgm:pt>
    <dgm:pt modelId="{0BB24971-2F8D-48EF-B0FA-E7D03194DFA4}">
      <dgm:prSet/>
      <dgm:spPr/>
      <dgm:t>
        <a:bodyPr/>
        <a:lstStyle/>
        <a:p>
          <a:r>
            <a:rPr lang="en-US"/>
            <a:t>Understand and predict various aspects of YouTube video trends.</a:t>
          </a:r>
        </a:p>
      </dgm:t>
    </dgm:pt>
    <dgm:pt modelId="{CBBCBF7D-3A5F-4ED0-829B-339FB54995CD}" type="parTrans" cxnId="{E1B7475D-6843-4B2E-BF9C-BC75B0A30811}">
      <dgm:prSet/>
      <dgm:spPr/>
      <dgm:t>
        <a:bodyPr/>
        <a:lstStyle/>
        <a:p>
          <a:endParaRPr lang="en-US"/>
        </a:p>
      </dgm:t>
    </dgm:pt>
    <dgm:pt modelId="{210CC7C1-7C5E-4211-BD6F-A45BEDFB5579}" type="sibTrans" cxnId="{E1B7475D-6843-4B2E-BF9C-BC75B0A30811}">
      <dgm:prSet/>
      <dgm:spPr/>
      <dgm:t>
        <a:bodyPr/>
        <a:lstStyle/>
        <a:p>
          <a:endParaRPr lang="en-US"/>
        </a:p>
      </dgm:t>
    </dgm:pt>
    <dgm:pt modelId="{3E0BD924-F1EF-4941-985A-867E7F14F756}">
      <dgm:prSet/>
      <dgm:spPr/>
      <dgm:t>
        <a:bodyPr/>
        <a:lstStyle/>
        <a:p>
          <a:r>
            <a:rPr lang="en-US"/>
            <a:t>Utilize machine learning techniques for accurate predictions.</a:t>
          </a:r>
        </a:p>
      </dgm:t>
    </dgm:pt>
    <dgm:pt modelId="{FFA32AED-74B4-4116-8F91-674B5D553856}" type="parTrans" cxnId="{EEB0F913-5F97-414F-BBFD-2E1637E00E0A}">
      <dgm:prSet/>
      <dgm:spPr/>
      <dgm:t>
        <a:bodyPr/>
        <a:lstStyle/>
        <a:p>
          <a:endParaRPr lang="en-US"/>
        </a:p>
      </dgm:t>
    </dgm:pt>
    <dgm:pt modelId="{DF32285A-DC68-4741-B0F1-9BEECCBE70B7}" type="sibTrans" cxnId="{EEB0F913-5F97-414F-BBFD-2E1637E00E0A}">
      <dgm:prSet/>
      <dgm:spPr/>
      <dgm:t>
        <a:bodyPr/>
        <a:lstStyle/>
        <a:p>
          <a:endParaRPr lang="en-US"/>
        </a:p>
      </dgm:t>
    </dgm:pt>
    <dgm:pt modelId="{B5052025-3BCC-4569-A8C3-D8C9D89AC11E}">
      <dgm:prSet/>
      <dgm:spPr/>
      <dgm:t>
        <a:bodyPr/>
        <a:lstStyle/>
        <a:p>
          <a:r>
            <a:rPr lang="en-US" b="1"/>
            <a:t>Target Variables:</a:t>
          </a:r>
          <a:r>
            <a:rPr lang="en-US"/>
            <a:t> Views, likes, comments, and trending duration.</a:t>
          </a:r>
        </a:p>
      </dgm:t>
    </dgm:pt>
    <dgm:pt modelId="{700953F9-C251-469A-8BA0-202E4363F998}" type="parTrans" cxnId="{76BE4291-A16F-490C-89BA-6262861D4789}">
      <dgm:prSet/>
      <dgm:spPr/>
      <dgm:t>
        <a:bodyPr/>
        <a:lstStyle/>
        <a:p>
          <a:endParaRPr lang="en-US"/>
        </a:p>
      </dgm:t>
    </dgm:pt>
    <dgm:pt modelId="{C3DBE899-1DAA-41BF-B4DA-DBD76227DC46}" type="sibTrans" cxnId="{76BE4291-A16F-490C-89BA-6262861D4789}">
      <dgm:prSet/>
      <dgm:spPr/>
      <dgm:t>
        <a:bodyPr/>
        <a:lstStyle/>
        <a:p>
          <a:endParaRPr lang="en-US"/>
        </a:p>
      </dgm:t>
    </dgm:pt>
    <dgm:pt modelId="{9685370A-9A21-4FE1-A48D-68A1F164D75E}">
      <dgm:prSet/>
      <dgm:spPr/>
      <dgm:t>
        <a:bodyPr/>
        <a:lstStyle/>
        <a:p>
          <a:r>
            <a:rPr lang="en-US" b="1"/>
            <a:t>Approach:</a:t>
          </a:r>
          <a:endParaRPr lang="en-US"/>
        </a:p>
      </dgm:t>
    </dgm:pt>
    <dgm:pt modelId="{5FE81379-EAD6-483A-AA64-F1CE89295333}" type="parTrans" cxnId="{DA7B547B-1890-425B-8F95-CECBEE428F58}">
      <dgm:prSet/>
      <dgm:spPr/>
      <dgm:t>
        <a:bodyPr/>
        <a:lstStyle/>
        <a:p>
          <a:endParaRPr lang="en-US"/>
        </a:p>
      </dgm:t>
    </dgm:pt>
    <dgm:pt modelId="{286D5BAD-AF32-4BFF-8BB1-B591438F6353}" type="sibTrans" cxnId="{DA7B547B-1890-425B-8F95-CECBEE428F58}">
      <dgm:prSet/>
      <dgm:spPr/>
      <dgm:t>
        <a:bodyPr/>
        <a:lstStyle/>
        <a:p>
          <a:endParaRPr lang="en-US"/>
        </a:p>
      </dgm:t>
    </dgm:pt>
    <dgm:pt modelId="{8F157D42-D03A-4498-BA7E-BC259203A676}">
      <dgm:prSet/>
      <dgm:spPr/>
      <dgm:t>
        <a:bodyPr/>
        <a:lstStyle/>
        <a:p>
          <a:r>
            <a:rPr lang="en-US"/>
            <a:t>Linear Regression, Decision Tree, and XGBoost algorithms.</a:t>
          </a:r>
        </a:p>
      </dgm:t>
    </dgm:pt>
    <dgm:pt modelId="{F73BAA9D-D350-4A4A-9249-96F8508E6E0F}" type="parTrans" cxnId="{EE77C78E-54BF-4333-B2F8-6DE0388F9F9A}">
      <dgm:prSet/>
      <dgm:spPr/>
      <dgm:t>
        <a:bodyPr/>
        <a:lstStyle/>
        <a:p>
          <a:endParaRPr lang="en-US"/>
        </a:p>
      </dgm:t>
    </dgm:pt>
    <dgm:pt modelId="{BB07A7ED-6D82-4D8E-8B43-26FEDB6BA122}" type="sibTrans" cxnId="{EE77C78E-54BF-4333-B2F8-6DE0388F9F9A}">
      <dgm:prSet/>
      <dgm:spPr/>
      <dgm:t>
        <a:bodyPr/>
        <a:lstStyle/>
        <a:p>
          <a:endParaRPr lang="en-US"/>
        </a:p>
      </dgm:t>
    </dgm:pt>
    <dgm:pt modelId="{52168DFF-A63F-4C51-8AF8-996674A339E7}">
      <dgm:prSet/>
      <dgm:spPr/>
      <dgm:t>
        <a:bodyPr/>
        <a:lstStyle/>
        <a:p>
          <a:r>
            <a:rPr lang="en-US"/>
            <a:t>Evaluate model performance on training and testing data.</a:t>
          </a:r>
        </a:p>
      </dgm:t>
    </dgm:pt>
    <dgm:pt modelId="{61D91C4A-210F-45C0-95F5-345FEA197FDF}" type="parTrans" cxnId="{87C2E460-4D10-4FCC-81D6-26954D85A678}">
      <dgm:prSet/>
      <dgm:spPr/>
      <dgm:t>
        <a:bodyPr/>
        <a:lstStyle/>
        <a:p>
          <a:endParaRPr lang="en-US"/>
        </a:p>
      </dgm:t>
    </dgm:pt>
    <dgm:pt modelId="{67CAC7C7-65BF-4DBF-97B7-AFEA8BD36BEE}" type="sibTrans" cxnId="{87C2E460-4D10-4FCC-81D6-26954D85A678}">
      <dgm:prSet/>
      <dgm:spPr/>
      <dgm:t>
        <a:bodyPr/>
        <a:lstStyle/>
        <a:p>
          <a:endParaRPr lang="en-US"/>
        </a:p>
      </dgm:t>
    </dgm:pt>
    <dgm:pt modelId="{2D052D0B-C011-48CA-96FC-55C755033B1E}" type="pres">
      <dgm:prSet presAssocID="{CF62A4D0-4D5E-4A4A-8774-02471C1E8C62}" presName="Name0" presStyleCnt="0">
        <dgm:presLayoutVars>
          <dgm:dir/>
          <dgm:resizeHandles val="exact"/>
        </dgm:presLayoutVars>
      </dgm:prSet>
      <dgm:spPr/>
    </dgm:pt>
    <dgm:pt modelId="{37A684ED-F621-48DF-AA94-F3CAF394D96A}" type="pres">
      <dgm:prSet presAssocID="{BB260980-48A1-4EEB-AAB7-191A856BD818}" presName="parAndChTx" presStyleLbl="node1" presStyleIdx="0" presStyleCnt="3">
        <dgm:presLayoutVars>
          <dgm:bulletEnabled val="1"/>
        </dgm:presLayoutVars>
      </dgm:prSet>
      <dgm:spPr/>
    </dgm:pt>
    <dgm:pt modelId="{5AFD4F3F-3F10-45AF-A487-37762CEC1459}" type="pres">
      <dgm:prSet presAssocID="{19D21D8C-9F0D-4C9F-A157-7E89C84D2BCA}" presName="parAndChSpace" presStyleCnt="0"/>
      <dgm:spPr/>
    </dgm:pt>
    <dgm:pt modelId="{C96D48E4-7ADF-43EA-AA8D-1195517ECC67}" type="pres">
      <dgm:prSet presAssocID="{B5052025-3BCC-4569-A8C3-D8C9D89AC11E}" presName="parAndChTx" presStyleLbl="node1" presStyleIdx="1" presStyleCnt="3">
        <dgm:presLayoutVars>
          <dgm:bulletEnabled val="1"/>
        </dgm:presLayoutVars>
      </dgm:prSet>
      <dgm:spPr/>
    </dgm:pt>
    <dgm:pt modelId="{A8087653-64C8-4BE1-AE00-E55763584E66}" type="pres">
      <dgm:prSet presAssocID="{C3DBE899-1DAA-41BF-B4DA-DBD76227DC46}" presName="parAndChSpace" presStyleCnt="0"/>
      <dgm:spPr/>
    </dgm:pt>
    <dgm:pt modelId="{EEE18457-5A55-42EB-903D-F850D0A4C244}" type="pres">
      <dgm:prSet presAssocID="{9685370A-9A21-4FE1-A48D-68A1F164D75E}" presName="parAndChTx" presStyleLbl="node1" presStyleIdx="2" presStyleCnt="3">
        <dgm:presLayoutVars>
          <dgm:bulletEnabled val="1"/>
        </dgm:presLayoutVars>
      </dgm:prSet>
      <dgm:spPr/>
    </dgm:pt>
  </dgm:ptLst>
  <dgm:cxnLst>
    <dgm:cxn modelId="{ADA7A107-38A8-410D-BA49-D27489A8A523}" type="presOf" srcId="{52168DFF-A63F-4C51-8AF8-996674A339E7}" destId="{EEE18457-5A55-42EB-903D-F850D0A4C244}" srcOrd="0" destOrd="2" presId="urn:microsoft.com/office/officeart/2005/8/layout/hChevron3"/>
    <dgm:cxn modelId="{EEB0F913-5F97-414F-BBFD-2E1637E00E0A}" srcId="{BB260980-48A1-4EEB-AAB7-191A856BD818}" destId="{3E0BD924-F1EF-4941-985A-867E7F14F756}" srcOrd="1" destOrd="0" parTransId="{FFA32AED-74B4-4116-8F91-674B5D553856}" sibTransId="{DF32285A-DC68-4741-B0F1-9BEECCBE70B7}"/>
    <dgm:cxn modelId="{E2FAF927-FF3C-4D38-89AF-341C4C02B974}" type="presOf" srcId="{CF62A4D0-4D5E-4A4A-8774-02471C1E8C62}" destId="{2D052D0B-C011-48CA-96FC-55C755033B1E}" srcOrd="0" destOrd="0" presId="urn:microsoft.com/office/officeart/2005/8/layout/hChevron3"/>
    <dgm:cxn modelId="{96691939-5BC3-49BF-8B9C-36388D76A647}" type="presOf" srcId="{0BB24971-2F8D-48EF-B0FA-E7D03194DFA4}" destId="{37A684ED-F621-48DF-AA94-F3CAF394D96A}" srcOrd="0" destOrd="1" presId="urn:microsoft.com/office/officeart/2005/8/layout/hChevron3"/>
    <dgm:cxn modelId="{E1B7475D-6843-4B2E-BF9C-BC75B0A30811}" srcId="{BB260980-48A1-4EEB-AAB7-191A856BD818}" destId="{0BB24971-2F8D-48EF-B0FA-E7D03194DFA4}" srcOrd="0" destOrd="0" parTransId="{CBBCBF7D-3A5F-4ED0-829B-339FB54995CD}" sibTransId="{210CC7C1-7C5E-4211-BD6F-A45BEDFB5579}"/>
    <dgm:cxn modelId="{87C2E460-4D10-4FCC-81D6-26954D85A678}" srcId="{9685370A-9A21-4FE1-A48D-68A1F164D75E}" destId="{52168DFF-A63F-4C51-8AF8-996674A339E7}" srcOrd="1" destOrd="0" parTransId="{61D91C4A-210F-45C0-95F5-345FEA197FDF}" sibTransId="{67CAC7C7-65BF-4DBF-97B7-AFEA8BD36BEE}"/>
    <dgm:cxn modelId="{C05B5642-BE1E-472D-B090-758A19F9F478}" type="presOf" srcId="{BB260980-48A1-4EEB-AAB7-191A856BD818}" destId="{37A684ED-F621-48DF-AA94-F3CAF394D96A}" srcOrd="0" destOrd="0" presId="urn:microsoft.com/office/officeart/2005/8/layout/hChevron3"/>
    <dgm:cxn modelId="{DA7B547B-1890-425B-8F95-CECBEE428F58}" srcId="{CF62A4D0-4D5E-4A4A-8774-02471C1E8C62}" destId="{9685370A-9A21-4FE1-A48D-68A1F164D75E}" srcOrd="2" destOrd="0" parTransId="{5FE81379-EAD6-483A-AA64-F1CE89295333}" sibTransId="{286D5BAD-AF32-4BFF-8BB1-B591438F6353}"/>
    <dgm:cxn modelId="{EE77C78E-54BF-4333-B2F8-6DE0388F9F9A}" srcId="{9685370A-9A21-4FE1-A48D-68A1F164D75E}" destId="{8F157D42-D03A-4498-BA7E-BC259203A676}" srcOrd="0" destOrd="0" parTransId="{F73BAA9D-D350-4A4A-9249-96F8508E6E0F}" sibTransId="{BB07A7ED-6D82-4D8E-8B43-26FEDB6BA122}"/>
    <dgm:cxn modelId="{76BE4291-A16F-490C-89BA-6262861D4789}" srcId="{CF62A4D0-4D5E-4A4A-8774-02471C1E8C62}" destId="{B5052025-3BCC-4569-A8C3-D8C9D89AC11E}" srcOrd="1" destOrd="0" parTransId="{700953F9-C251-469A-8BA0-202E4363F998}" sibTransId="{C3DBE899-1DAA-41BF-B4DA-DBD76227DC46}"/>
    <dgm:cxn modelId="{1898DF98-8CD3-400C-9F0D-35D52BB45854}" type="presOf" srcId="{B5052025-3BCC-4569-A8C3-D8C9D89AC11E}" destId="{C96D48E4-7ADF-43EA-AA8D-1195517ECC67}" srcOrd="0" destOrd="0" presId="urn:microsoft.com/office/officeart/2005/8/layout/hChevron3"/>
    <dgm:cxn modelId="{9047C89E-0465-4225-AFD4-F2ACBF44A322}" type="presOf" srcId="{3E0BD924-F1EF-4941-985A-867E7F14F756}" destId="{37A684ED-F621-48DF-AA94-F3CAF394D96A}" srcOrd="0" destOrd="2" presId="urn:microsoft.com/office/officeart/2005/8/layout/hChevron3"/>
    <dgm:cxn modelId="{B5DC10C1-1723-46E2-8BEA-F27F31969275}" srcId="{CF62A4D0-4D5E-4A4A-8774-02471C1E8C62}" destId="{BB260980-48A1-4EEB-AAB7-191A856BD818}" srcOrd="0" destOrd="0" parTransId="{2414C537-B63D-4A72-A445-E707C0CF22C6}" sibTransId="{19D21D8C-9F0D-4C9F-A157-7E89C84D2BCA}"/>
    <dgm:cxn modelId="{82FBECC6-0A26-45FF-9349-94061491B31D}" type="presOf" srcId="{9685370A-9A21-4FE1-A48D-68A1F164D75E}" destId="{EEE18457-5A55-42EB-903D-F850D0A4C244}" srcOrd="0" destOrd="0" presId="urn:microsoft.com/office/officeart/2005/8/layout/hChevron3"/>
    <dgm:cxn modelId="{590B85FD-9F28-4E6F-8CEC-DFAF0E3EB248}" type="presOf" srcId="{8F157D42-D03A-4498-BA7E-BC259203A676}" destId="{EEE18457-5A55-42EB-903D-F850D0A4C244}" srcOrd="0" destOrd="1" presId="urn:microsoft.com/office/officeart/2005/8/layout/hChevron3"/>
    <dgm:cxn modelId="{EF4CC5F6-9E19-410E-BF88-2924D0F2A201}" type="presParOf" srcId="{2D052D0B-C011-48CA-96FC-55C755033B1E}" destId="{37A684ED-F621-48DF-AA94-F3CAF394D96A}" srcOrd="0" destOrd="0" presId="urn:microsoft.com/office/officeart/2005/8/layout/hChevron3"/>
    <dgm:cxn modelId="{52A472C5-FE01-4AC2-8224-F5B164C6F36E}" type="presParOf" srcId="{2D052D0B-C011-48CA-96FC-55C755033B1E}" destId="{5AFD4F3F-3F10-45AF-A487-37762CEC1459}" srcOrd="1" destOrd="0" presId="urn:microsoft.com/office/officeart/2005/8/layout/hChevron3"/>
    <dgm:cxn modelId="{EB1FAC56-0277-4F92-B52C-CA7FB8E46303}" type="presParOf" srcId="{2D052D0B-C011-48CA-96FC-55C755033B1E}" destId="{C96D48E4-7ADF-43EA-AA8D-1195517ECC67}" srcOrd="2" destOrd="0" presId="urn:microsoft.com/office/officeart/2005/8/layout/hChevron3"/>
    <dgm:cxn modelId="{A1D530AD-CEB2-4018-94E3-D0C031FE7570}" type="presParOf" srcId="{2D052D0B-C011-48CA-96FC-55C755033B1E}" destId="{A8087653-64C8-4BE1-AE00-E55763584E66}" srcOrd="3" destOrd="0" presId="urn:microsoft.com/office/officeart/2005/8/layout/hChevron3"/>
    <dgm:cxn modelId="{0895B772-0B91-4B94-873D-B31E4FEB1BA8}" type="presParOf" srcId="{2D052D0B-C011-48CA-96FC-55C755033B1E}" destId="{EEE18457-5A55-42EB-903D-F850D0A4C244}"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EB6B8-8380-4B66-B035-E0089068E8DB}">
      <dsp:nvSpPr>
        <dsp:cNvPr id="0" name=""/>
        <dsp:cNvSpPr/>
      </dsp:nvSpPr>
      <dsp:spPr>
        <a:xfrm>
          <a:off x="920" y="200267"/>
          <a:ext cx="3232267" cy="205249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4251BDC-5E60-4597-9D56-41E8AF756C12}">
      <dsp:nvSpPr>
        <dsp:cNvPr id="0" name=""/>
        <dsp:cNvSpPr/>
      </dsp:nvSpPr>
      <dsp:spPr>
        <a:xfrm>
          <a:off x="360061" y="541451"/>
          <a:ext cx="3232267" cy="205249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YouTube, the largest video-sharing platform, relies on factors like views, likes, comments, and audience engagement to determine video reach and trending status. </a:t>
          </a:r>
        </a:p>
      </dsp:txBody>
      <dsp:txXfrm>
        <a:off x="420176" y="601566"/>
        <a:ext cx="3112037" cy="1932260"/>
      </dsp:txXfrm>
    </dsp:sp>
    <dsp:sp modelId="{F5B66CFF-D5FA-42C6-81A5-6B0C9F56212C}">
      <dsp:nvSpPr>
        <dsp:cNvPr id="0" name=""/>
        <dsp:cNvSpPr/>
      </dsp:nvSpPr>
      <dsp:spPr>
        <a:xfrm>
          <a:off x="3951470" y="200267"/>
          <a:ext cx="3232267" cy="205249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9FE4776-2E3B-49B4-9037-AACD0C161127}">
      <dsp:nvSpPr>
        <dsp:cNvPr id="0" name=""/>
        <dsp:cNvSpPr/>
      </dsp:nvSpPr>
      <dsp:spPr>
        <a:xfrm>
          <a:off x="4310611" y="541451"/>
          <a:ext cx="3232267" cy="205249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This project focuses on analyzing variables affecting YouTube video trends, using NLP and sentiment analysis to assess comments. Achieving over 90% accuracy, it predicts trending videos based on likes, views, and comments </a:t>
          </a:r>
        </a:p>
      </dsp:txBody>
      <dsp:txXfrm>
        <a:off x="4370726" y="601566"/>
        <a:ext cx="3112037" cy="1932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D515D-65C3-4D10-8ADC-171F580C1BEF}">
      <dsp:nvSpPr>
        <dsp:cNvPr id="0" name=""/>
        <dsp:cNvSpPr/>
      </dsp:nvSpPr>
      <dsp:spPr>
        <a:xfrm>
          <a:off x="0" y="22814"/>
          <a:ext cx="7543800" cy="87395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Dataset Name: YouTube Trending Video Dataset</a:t>
          </a:r>
        </a:p>
      </dsp:txBody>
      <dsp:txXfrm>
        <a:off x="42663" y="65477"/>
        <a:ext cx="7458474" cy="788627"/>
      </dsp:txXfrm>
    </dsp:sp>
    <dsp:sp modelId="{A1F94F44-B484-4FDF-A3C0-674EDFCE1F37}">
      <dsp:nvSpPr>
        <dsp:cNvPr id="0" name=""/>
        <dsp:cNvSpPr/>
      </dsp:nvSpPr>
      <dsp:spPr>
        <a:xfrm>
          <a:off x="0" y="960127"/>
          <a:ext cx="7543800" cy="873953"/>
        </a:xfrm>
        <a:prstGeom prst="roundRect">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Link: </a:t>
          </a:r>
          <a:r>
            <a:rPr lang="en-US" sz="2200" u="sng" kern="1200">
              <a:hlinkClick xmlns:r="http://schemas.openxmlformats.org/officeDocument/2006/relationships" r:id="rId1"/>
            </a:rPr>
            <a:t>https://www.kaggle.com/datasets/rsrishav/youtube-trending-video-dataset/data</a:t>
          </a:r>
          <a:endParaRPr lang="en-US" sz="2200" kern="1200"/>
        </a:p>
      </dsp:txBody>
      <dsp:txXfrm>
        <a:off x="42663" y="1002790"/>
        <a:ext cx="7458474" cy="788627"/>
      </dsp:txXfrm>
    </dsp:sp>
    <dsp:sp modelId="{98853E55-AD21-4EF8-88B3-C0ACC718BB75}">
      <dsp:nvSpPr>
        <dsp:cNvPr id="0" name=""/>
        <dsp:cNvSpPr/>
      </dsp:nvSpPr>
      <dsp:spPr>
        <a:xfrm>
          <a:off x="0" y="1897441"/>
          <a:ext cx="7543800" cy="873953"/>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Size: 2 GB</a:t>
          </a:r>
        </a:p>
      </dsp:txBody>
      <dsp:txXfrm>
        <a:off x="42663" y="1940104"/>
        <a:ext cx="7458474" cy="788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684ED-F621-48DF-AA94-F3CAF394D96A}">
      <dsp:nvSpPr>
        <dsp:cNvPr id="0" name=""/>
        <dsp:cNvSpPr/>
      </dsp:nvSpPr>
      <dsp:spPr>
        <a:xfrm>
          <a:off x="3465" y="268556"/>
          <a:ext cx="3030680" cy="2424544"/>
        </a:xfrm>
        <a:prstGeom prst="homePlate">
          <a:avLst>
            <a:gd name="adj" fmla="val 2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16" tIns="48260" rIns="427663" bIns="48260" numCol="1" spcCol="1270" anchor="t" anchorCtr="0">
          <a:noAutofit/>
        </a:bodyPr>
        <a:lstStyle/>
        <a:p>
          <a:pPr marL="0" lvl="0" indent="0" algn="l" defTabSz="844550">
            <a:lnSpc>
              <a:spcPct val="90000"/>
            </a:lnSpc>
            <a:spcBef>
              <a:spcPct val="0"/>
            </a:spcBef>
            <a:spcAft>
              <a:spcPct val="35000"/>
            </a:spcAft>
            <a:buNone/>
          </a:pPr>
          <a:r>
            <a:rPr lang="en-US" sz="1900" b="1" kern="1200"/>
            <a:t>Purpose:</a:t>
          </a:r>
          <a:endParaRPr lang="en-US" sz="1900" kern="1200"/>
        </a:p>
        <a:p>
          <a:pPr marL="114300" lvl="1" indent="-114300" algn="l" defTabSz="666750">
            <a:lnSpc>
              <a:spcPct val="90000"/>
            </a:lnSpc>
            <a:spcBef>
              <a:spcPct val="0"/>
            </a:spcBef>
            <a:spcAft>
              <a:spcPct val="15000"/>
            </a:spcAft>
            <a:buChar char="•"/>
          </a:pPr>
          <a:r>
            <a:rPr lang="en-US" sz="1500" kern="1200"/>
            <a:t>Understand and predict various aspects of YouTube video trends.</a:t>
          </a:r>
        </a:p>
        <a:p>
          <a:pPr marL="114300" lvl="1" indent="-114300" algn="l" defTabSz="666750">
            <a:lnSpc>
              <a:spcPct val="90000"/>
            </a:lnSpc>
            <a:spcBef>
              <a:spcPct val="0"/>
            </a:spcBef>
            <a:spcAft>
              <a:spcPct val="15000"/>
            </a:spcAft>
            <a:buChar char="•"/>
          </a:pPr>
          <a:r>
            <a:rPr lang="en-US" sz="1500" kern="1200"/>
            <a:t>Utilize machine learning techniques for accurate predictions.</a:t>
          </a:r>
        </a:p>
      </dsp:txBody>
      <dsp:txXfrm>
        <a:off x="3465" y="268556"/>
        <a:ext cx="2727612" cy="2424544"/>
      </dsp:txXfrm>
    </dsp:sp>
    <dsp:sp modelId="{C96D48E4-7ADF-43EA-AA8D-1195517ECC67}">
      <dsp:nvSpPr>
        <dsp:cNvPr id="0" name=""/>
        <dsp:cNvSpPr/>
      </dsp:nvSpPr>
      <dsp:spPr>
        <a:xfrm>
          <a:off x="2428009" y="268556"/>
          <a:ext cx="3030680" cy="2424544"/>
        </a:xfrm>
        <a:prstGeom prst="chevron">
          <a:avLst>
            <a:gd name="adj" fmla="val 25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16" tIns="48260" rIns="106916" bIns="48260" numCol="1" spcCol="1270" anchor="ctr" anchorCtr="0">
          <a:noAutofit/>
        </a:bodyPr>
        <a:lstStyle/>
        <a:p>
          <a:pPr marL="0" lvl="0" indent="0" algn="ctr" defTabSz="844550">
            <a:lnSpc>
              <a:spcPct val="90000"/>
            </a:lnSpc>
            <a:spcBef>
              <a:spcPct val="0"/>
            </a:spcBef>
            <a:spcAft>
              <a:spcPct val="35000"/>
            </a:spcAft>
            <a:buNone/>
          </a:pPr>
          <a:r>
            <a:rPr lang="en-US" sz="1900" b="1" kern="1200"/>
            <a:t>Target Variables:</a:t>
          </a:r>
          <a:r>
            <a:rPr lang="en-US" sz="1900" kern="1200"/>
            <a:t> Views, likes, comments, and trending duration.</a:t>
          </a:r>
        </a:p>
      </dsp:txBody>
      <dsp:txXfrm>
        <a:off x="3034145" y="268556"/>
        <a:ext cx="1818408" cy="2424544"/>
      </dsp:txXfrm>
    </dsp:sp>
    <dsp:sp modelId="{EEE18457-5A55-42EB-903D-F850D0A4C244}">
      <dsp:nvSpPr>
        <dsp:cNvPr id="0" name=""/>
        <dsp:cNvSpPr/>
      </dsp:nvSpPr>
      <dsp:spPr>
        <a:xfrm>
          <a:off x="4852554" y="268556"/>
          <a:ext cx="3030680" cy="2424544"/>
        </a:xfrm>
        <a:prstGeom prst="chevron">
          <a:avLst>
            <a:gd name="adj" fmla="val 25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16" tIns="48260" rIns="106916" bIns="48260" numCol="1" spcCol="1270" anchor="t" anchorCtr="0">
          <a:noAutofit/>
        </a:bodyPr>
        <a:lstStyle/>
        <a:p>
          <a:pPr marL="0" lvl="0" indent="0" algn="l" defTabSz="844550">
            <a:lnSpc>
              <a:spcPct val="90000"/>
            </a:lnSpc>
            <a:spcBef>
              <a:spcPct val="0"/>
            </a:spcBef>
            <a:spcAft>
              <a:spcPct val="35000"/>
            </a:spcAft>
            <a:buNone/>
          </a:pPr>
          <a:r>
            <a:rPr lang="en-US" sz="1900" b="1" kern="1200"/>
            <a:t>Approach:</a:t>
          </a:r>
          <a:endParaRPr lang="en-US" sz="1900" kern="1200"/>
        </a:p>
        <a:p>
          <a:pPr marL="114300" lvl="1" indent="-114300" algn="l" defTabSz="666750">
            <a:lnSpc>
              <a:spcPct val="90000"/>
            </a:lnSpc>
            <a:spcBef>
              <a:spcPct val="0"/>
            </a:spcBef>
            <a:spcAft>
              <a:spcPct val="15000"/>
            </a:spcAft>
            <a:buChar char="•"/>
          </a:pPr>
          <a:r>
            <a:rPr lang="en-US" sz="1500" kern="1200"/>
            <a:t>Linear Regression, Decision Tree, and XGBoost algorithms.</a:t>
          </a:r>
        </a:p>
        <a:p>
          <a:pPr marL="114300" lvl="1" indent="-114300" algn="l" defTabSz="666750">
            <a:lnSpc>
              <a:spcPct val="90000"/>
            </a:lnSpc>
            <a:spcBef>
              <a:spcPct val="0"/>
            </a:spcBef>
            <a:spcAft>
              <a:spcPct val="15000"/>
            </a:spcAft>
            <a:buChar char="•"/>
          </a:pPr>
          <a:r>
            <a:rPr lang="en-US" sz="1500" kern="1200"/>
            <a:t>Evaluate model performance on training and testing data.</a:t>
          </a:r>
        </a:p>
      </dsp:txBody>
      <dsp:txXfrm>
        <a:off x="5458690" y="268556"/>
        <a:ext cx="1818408" cy="24245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a2ce3436e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a2ce3436e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2ce3436e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2ce3436e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2ce3436e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2ce3436e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2ce3436e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a2ce3436e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a2ce3436e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2ce3436e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2ce3436e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2ce3436e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2ce3436e8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2ce3436e8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2ce3436e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a2ce3436e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2ce3436e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2ce3436e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2ce3436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2ce3436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2ce3436e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2ce3436e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2ce3436e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2ce3436e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2ce3436e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2ce3436e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2ce3436e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2ce3436e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2ce3436e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2ce3436e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2ce3436e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2ce3436e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6D22-B10B-6310-043B-2FB7BACF35C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D041923-2F0B-7134-6DFD-64FB695827C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1FF8A41-11CE-68BA-1EBF-2E6B914C5E4E}"/>
              </a:ext>
            </a:extLst>
          </p:cNvPr>
          <p:cNvSpPr>
            <a:spLocks noGrp="1"/>
          </p:cNvSpPr>
          <p:nvPr>
            <p:ph type="dt" sz="half" idx="10"/>
          </p:nvPr>
        </p:nvSpPr>
        <p:spPr/>
        <p:txBody>
          <a:bodyPr/>
          <a:lstStyle/>
          <a:p>
            <a:fld id="{B61BEF0D-F0BB-DE4B-95CE-6DB70DBA9567}" type="datetimeFigureOut">
              <a:rPr lang="en-US" smtClean="0"/>
              <a:pPr/>
              <a:t>05-Dec-23</a:t>
            </a:fld>
            <a:endParaRPr lang="en-US" dirty="0"/>
          </a:p>
        </p:txBody>
      </p:sp>
      <p:sp>
        <p:nvSpPr>
          <p:cNvPr id="5" name="Footer Placeholder 4">
            <a:extLst>
              <a:ext uri="{FF2B5EF4-FFF2-40B4-BE49-F238E27FC236}">
                <a16:creationId xmlns:a16="http://schemas.microsoft.com/office/drawing/2014/main" id="{D41769A6-1C71-6FBB-3174-C61BD8700A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24931D-C99F-2D9A-E27E-EF2701250C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87462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93D1-D0A2-926F-78D2-88DD5AE4B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F465B9-BCD9-DD3E-017D-343C064A66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E4A6D-A2D2-FFFD-49BA-25AE46941707}"/>
              </a:ext>
            </a:extLst>
          </p:cNvPr>
          <p:cNvSpPr>
            <a:spLocks noGrp="1"/>
          </p:cNvSpPr>
          <p:nvPr>
            <p:ph type="dt" sz="half" idx="10"/>
          </p:nvPr>
        </p:nvSpPr>
        <p:spPr/>
        <p:txBody>
          <a:bodyPr/>
          <a:lstStyle/>
          <a:p>
            <a:fld id="{B61BEF0D-F0BB-DE4B-95CE-6DB70DBA9567}" type="datetimeFigureOut">
              <a:rPr lang="en-US" smtClean="0"/>
              <a:pPr/>
              <a:t>05-Dec-23</a:t>
            </a:fld>
            <a:endParaRPr lang="en-US" dirty="0"/>
          </a:p>
        </p:txBody>
      </p:sp>
      <p:sp>
        <p:nvSpPr>
          <p:cNvPr id="5" name="Footer Placeholder 4">
            <a:extLst>
              <a:ext uri="{FF2B5EF4-FFF2-40B4-BE49-F238E27FC236}">
                <a16:creationId xmlns:a16="http://schemas.microsoft.com/office/drawing/2014/main" id="{6928C4E3-B53A-EC48-CE2B-379722BAC4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685274-DACD-0859-E256-4FC90CEF19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765407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D3C59-D71A-AA0C-601D-AECA514EAD5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E11721-3CF4-1080-8437-DD5DC930CA1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96D0B-81AE-04DE-49B0-83E15A09C7AB}"/>
              </a:ext>
            </a:extLst>
          </p:cNvPr>
          <p:cNvSpPr>
            <a:spLocks noGrp="1"/>
          </p:cNvSpPr>
          <p:nvPr>
            <p:ph type="dt" sz="half" idx="10"/>
          </p:nvPr>
        </p:nvSpPr>
        <p:spPr/>
        <p:txBody>
          <a:bodyPr/>
          <a:lstStyle/>
          <a:p>
            <a:fld id="{B61BEF0D-F0BB-DE4B-95CE-6DB70DBA9567}" type="datetimeFigureOut">
              <a:rPr lang="en-US" smtClean="0"/>
              <a:pPr/>
              <a:t>05-Dec-23</a:t>
            </a:fld>
            <a:endParaRPr lang="en-US" dirty="0"/>
          </a:p>
        </p:txBody>
      </p:sp>
      <p:sp>
        <p:nvSpPr>
          <p:cNvPr id="5" name="Footer Placeholder 4">
            <a:extLst>
              <a:ext uri="{FF2B5EF4-FFF2-40B4-BE49-F238E27FC236}">
                <a16:creationId xmlns:a16="http://schemas.microsoft.com/office/drawing/2014/main" id="{D19DA753-7F3A-7499-CE69-3709E484D8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2A89C6-7B21-6D84-9486-C13621AA53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04243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25760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9321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46C4-615A-B3F7-5C01-61DA2E4762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3E2AA7-47A6-78B2-A32F-7B5F49F98F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BE789-62D5-1CEB-0413-E5D3BEEB9CC8}"/>
              </a:ext>
            </a:extLst>
          </p:cNvPr>
          <p:cNvSpPr>
            <a:spLocks noGrp="1"/>
          </p:cNvSpPr>
          <p:nvPr>
            <p:ph type="dt" sz="half" idx="10"/>
          </p:nvPr>
        </p:nvSpPr>
        <p:spPr/>
        <p:txBody>
          <a:bodyPr/>
          <a:lstStyle/>
          <a:p>
            <a:fld id="{B61BEF0D-F0BB-DE4B-95CE-6DB70DBA9567}" type="datetimeFigureOut">
              <a:rPr lang="en-US" smtClean="0"/>
              <a:pPr/>
              <a:t>05-Dec-23</a:t>
            </a:fld>
            <a:endParaRPr lang="en-US" dirty="0"/>
          </a:p>
        </p:txBody>
      </p:sp>
      <p:sp>
        <p:nvSpPr>
          <p:cNvPr id="5" name="Footer Placeholder 4">
            <a:extLst>
              <a:ext uri="{FF2B5EF4-FFF2-40B4-BE49-F238E27FC236}">
                <a16:creationId xmlns:a16="http://schemas.microsoft.com/office/drawing/2014/main" id="{F174C33C-06A8-34FF-7CF5-91FC0DB9D1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E33A0C-7A22-2B6D-473F-8C6763640B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11748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3790-B738-C009-9F89-71591CCC7E6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AFB58A0-0A01-2F76-AEE5-E05B7366886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B3E35C-7A6A-566B-0FC7-8C4423C90848}"/>
              </a:ext>
            </a:extLst>
          </p:cNvPr>
          <p:cNvSpPr>
            <a:spLocks noGrp="1"/>
          </p:cNvSpPr>
          <p:nvPr>
            <p:ph type="dt" sz="half" idx="10"/>
          </p:nvPr>
        </p:nvSpPr>
        <p:spPr/>
        <p:txBody>
          <a:bodyPr/>
          <a:lstStyle/>
          <a:p>
            <a:fld id="{B61BEF0D-F0BB-DE4B-95CE-6DB70DBA9567}" type="datetimeFigureOut">
              <a:rPr lang="en-US" smtClean="0"/>
              <a:pPr/>
              <a:t>05-Dec-23</a:t>
            </a:fld>
            <a:endParaRPr lang="en-US" dirty="0"/>
          </a:p>
        </p:txBody>
      </p:sp>
      <p:sp>
        <p:nvSpPr>
          <p:cNvPr id="5" name="Footer Placeholder 4">
            <a:extLst>
              <a:ext uri="{FF2B5EF4-FFF2-40B4-BE49-F238E27FC236}">
                <a16:creationId xmlns:a16="http://schemas.microsoft.com/office/drawing/2014/main" id="{1357772B-2B1A-49AC-3A9D-7CB0273C89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9C66D9-2303-97F1-C1B5-16DF6C0B94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97800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F7F-C8C3-F2D7-A057-629241713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27A3-DD51-996B-391D-751B60B2FAD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20C458-A8BE-9AB5-E53C-C00AF46AD5D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C451D3-5EC7-CB31-2F30-BAA87B278D1A}"/>
              </a:ext>
            </a:extLst>
          </p:cNvPr>
          <p:cNvSpPr>
            <a:spLocks noGrp="1"/>
          </p:cNvSpPr>
          <p:nvPr>
            <p:ph type="dt" sz="half" idx="10"/>
          </p:nvPr>
        </p:nvSpPr>
        <p:spPr/>
        <p:txBody>
          <a:bodyPr/>
          <a:lstStyle/>
          <a:p>
            <a:fld id="{B61BEF0D-F0BB-DE4B-95CE-6DB70DBA9567}" type="datetimeFigureOut">
              <a:rPr lang="en-US" smtClean="0"/>
              <a:pPr/>
              <a:t>05-Dec-23</a:t>
            </a:fld>
            <a:endParaRPr lang="en-US" dirty="0"/>
          </a:p>
        </p:txBody>
      </p:sp>
      <p:sp>
        <p:nvSpPr>
          <p:cNvPr id="6" name="Footer Placeholder 5">
            <a:extLst>
              <a:ext uri="{FF2B5EF4-FFF2-40B4-BE49-F238E27FC236}">
                <a16:creationId xmlns:a16="http://schemas.microsoft.com/office/drawing/2014/main" id="{D3850BE5-623F-851E-C303-9A859BD418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383D32-1514-6A6D-EB88-6ABF5B8CD0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1867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604D-45AE-CB3F-6967-E5255C99DAB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571577-9259-60FC-DBDD-7A9D3905D42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D95A245-4307-4986-172E-69FF6AECB70A}"/>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ABD6A0-6589-558E-BC32-727C8258837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577889-1F76-3A35-ED07-87AC0A221A0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675C7-231B-4812-0815-A1712A9C931D}"/>
              </a:ext>
            </a:extLst>
          </p:cNvPr>
          <p:cNvSpPr>
            <a:spLocks noGrp="1"/>
          </p:cNvSpPr>
          <p:nvPr>
            <p:ph type="dt" sz="half" idx="10"/>
          </p:nvPr>
        </p:nvSpPr>
        <p:spPr/>
        <p:txBody>
          <a:bodyPr/>
          <a:lstStyle/>
          <a:p>
            <a:fld id="{B61BEF0D-F0BB-DE4B-95CE-6DB70DBA9567}" type="datetimeFigureOut">
              <a:rPr lang="en-US" smtClean="0"/>
              <a:pPr/>
              <a:t>05-Dec-23</a:t>
            </a:fld>
            <a:endParaRPr lang="en-US" dirty="0"/>
          </a:p>
        </p:txBody>
      </p:sp>
      <p:sp>
        <p:nvSpPr>
          <p:cNvPr id="8" name="Footer Placeholder 7">
            <a:extLst>
              <a:ext uri="{FF2B5EF4-FFF2-40B4-BE49-F238E27FC236}">
                <a16:creationId xmlns:a16="http://schemas.microsoft.com/office/drawing/2014/main" id="{4B282B57-7BA0-351D-A8E4-D85D2D63CC3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62E64BD-089C-FCF3-016B-2246B5B90E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3276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F362-8CA9-27D9-EE23-2A37DAA15D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8A17CB-E0E8-0C81-4932-3D9E2F3AC644}"/>
              </a:ext>
            </a:extLst>
          </p:cNvPr>
          <p:cNvSpPr>
            <a:spLocks noGrp="1"/>
          </p:cNvSpPr>
          <p:nvPr>
            <p:ph type="dt" sz="half" idx="10"/>
          </p:nvPr>
        </p:nvSpPr>
        <p:spPr/>
        <p:txBody>
          <a:bodyPr/>
          <a:lstStyle/>
          <a:p>
            <a:fld id="{B61BEF0D-F0BB-DE4B-95CE-6DB70DBA9567}" type="datetimeFigureOut">
              <a:rPr lang="en-US" smtClean="0"/>
              <a:pPr/>
              <a:t>05-Dec-23</a:t>
            </a:fld>
            <a:endParaRPr lang="en-US" dirty="0"/>
          </a:p>
        </p:txBody>
      </p:sp>
      <p:sp>
        <p:nvSpPr>
          <p:cNvPr id="4" name="Footer Placeholder 3">
            <a:extLst>
              <a:ext uri="{FF2B5EF4-FFF2-40B4-BE49-F238E27FC236}">
                <a16:creationId xmlns:a16="http://schemas.microsoft.com/office/drawing/2014/main" id="{8FC9211B-5A30-E585-E9E8-042687FE03A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63DBB3D-C71D-964C-EAC9-CC38AC79BF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29570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71A1D-21B4-3E78-D261-22842B4D42AA}"/>
              </a:ext>
            </a:extLst>
          </p:cNvPr>
          <p:cNvSpPr>
            <a:spLocks noGrp="1"/>
          </p:cNvSpPr>
          <p:nvPr>
            <p:ph type="dt" sz="half" idx="10"/>
          </p:nvPr>
        </p:nvSpPr>
        <p:spPr/>
        <p:txBody>
          <a:bodyPr/>
          <a:lstStyle/>
          <a:p>
            <a:fld id="{B61BEF0D-F0BB-DE4B-95CE-6DB70DBA9567}" type="datetimeFigureOut">
              <a:rPr lang="en-US" smtClean="0"/>
              <a:pPr/>
              <a:t>05-Dec-23</a:t>
            </a:fld>
            <a:endParaRPr lang="en-US" dirty="0"/>
          </a:p>
        </p:txBody>
      </p:sp>
      <p:sp>
        <p:nvSpPr>
          <p:cNvPr id="3" name="Footer Placeholder 2">
            <a:extLst>
              <a:ext uri="{FF2B5EF4-FFF2-40B4-BE49-F238E27FC236}">
                <a16:creationId xmlns:a16="http://schemas.microsoft.com/office/drawing/2014/main" id="{0EBAF584-7674-D1C1-9486-DCCD87520D1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D03A0D-BAEA-E54C-520D-06126C1D46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083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3ADE-840E-3B8D-C8DE-BFF788C68A3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381970C-E0BA-205F-149F-A6C4BCD3A1F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D56D8-F7AB-0A94-C5D9-4F33BD37490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BD83C53-434A-B827-9CFD-232969D5DB87}"/>
              </a:ext>
            </a:extLst>
          </p:cNvPr>
          <p:cNvSpPr>
            <a:spLocks noGrp="1"/>
          </p:cNvSpPr>
          <p:nvPr>
            <p:ph type="dt" sz="half" idx="10"/>
          </p:nvPr>
        </p:nvSpPr>
        <p:spPr/>
        <p:txBody>
          <a:bodyPr/>
          <a:lstStyle/>
          <a:p>
            <a:fld id="{B61BEF0D-F0BB-DE4B-95CE-6DB70DBA9567}" type="datetimeFigureOut">
              <a:rPr lang="en-US" smtClean="0"/>
              <a:pPr/>
              <a:t>05-Dec-23</a:t>
            </a:fld>
            <a:endParaRPr lang="en-US" dirty="0"/>
          </a:p>
        </p:txBody>
      </p:sp>
      <p:sp>
        <p:nvSpPr>
          <p:cNvPr id="6" name="Footer Placeholder 5">
            <a:extLst>
              <a:ext uri="{FF2B5EF4-FFF2-40B4-BE49-F238E27FC236}">
                <a16:creationId xmlns:a16="http://schemas.microsoft.com/office/drawing/2014/main" id="{6EE90DBB-34F1-B919-4E0E-9A8FCA3B63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C585A3-145A-B7C1-A54C-50537C41187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91840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C33B-DC5E-DBAB-B522-AD2D7156DD8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3228227-55AB-8E1A-83FD-54C4413B44D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E6B6033-4A51-AFAE-2DB7-6B6984C93A2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6B163B7-8264-F6E2-45C1-393E199DB4F8}"/>
              </a:ext>
            </a:extLst>
          </p:cNvPr>
          <p:cNvSpPr>
            <a:spLocks noGrp="1"/>
          </p:cNvSpPr>
          <p:nvPr>
            <p:ph type="dt" sz="half" idx="10"/>
          </p:nvPr>
        </p:nvSpPr>
        <p:spPr/>
        <p:txBody>
          <a:bodyPr/>
          <a:lstStyle/>
          <a:p>
            <a:fld id="{B61BEF0D-F0BB-DE4B-95CE-6DB70DBA9567}" type="datetimeFigureOut">
              <a:rPr lang="en-US" smtClean="0"/>
              <a:pPr/>
              <a:t>05-Dec-23</a:t>
            </a:fld>
            <a:endParaRPr lang="en-US" dirty="0"/>
          </a:p>
        </p:txBody>
      </p:sp>
      <p:sp>
        <p:nvSpPr>
          <p:cNvPr id="6" name="Footer Placeholder 5">
            <a:extLst>
              <a:ext uri="{FF2B5EF4-FFF2-40B4-BE49-F238E27FC236}">
                <a16:creationId xmlns:a16="http://schemas.microsoft.com/office/drawing/2014/main" id="{06C1AAD8-6A35-0B91-B71D-4988E055FE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9522F1-B67A-91F1-FD07-956B32F3E3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29335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521E0A-8A3A-1A06-6F13-15929574F8E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4CCD2D-E04D-08D1-CC23-F3405E15441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2974B-B7CF-832D-3A77-60E47C39E96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05-Dec-23</a:t>
            </a:fld>
            <a:endParaRPr lang="en-US" dirty="0"/>
          </a:p>
        </p:txBody>
      </p:sp>
      <p:sp>
        <p:nvSpPr>
          <p:cNvPr id="5" name="Footer Placeholder 4">
            <a:extLst>
              <a:ext uri="{FF2B5EF4-FFF2-40B4-BE49-F238E27FC236}">
                <a16:creationId xmlns:a16="http://schemas.microsoft.com/office/drawing/2014/main" id="{518A29B2-555F-CBFE-2D09-C87057DB1F4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1019B5E-9C1C-8A67-B0B9-8710B95BB19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9289932"/>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 id="2147484078" r:id="rId12"/>
    <p:sldLayoutId id="2147484079"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title"/>
          </p:nvPr>
        </p:nvSpPr>
        <p:spPr>
          <a:xfrm>
            <a:off x="628650" y="338535"/>
            <a:ext cx="7884414" cy="3049905"/>
          </a:xfrm>
        </p:spPr>
        <p:txBody>
          <a:bodyPr spcFirstLastPara="1" vert="horz" lIns="91440" tIns="45720" rIns="91440" bIns="45720" rtlCol="0" anchor="b" anchorCtr="0">
            <a:normAutofit/>
          </a:bodyPr>
          <a:lstStyle/>
          <a:p>
            <a:pPr marL="0" lvl="0" indent="0" algn="l" defTabSz="914400">
              <a:spcBef>
                <a:spcPct val="0"/>
              </a:spcBef>
              <a:spcAft>
                <a:spcPts val="0"/>
              </a:spcAft>
            </a:pPr>
            <a:r>
              <a:rPr lang="en-US" sz="5000" kern="1200" cap="all" spc="-100">
                <a:solidFill>
                  <a:schemeClr val="tx1"/>
                </a:solidFill>
                <a:latin typeface="+mj-lt"/>
                <a:ea typeface="+mj-ea"/>
                <a:cs typeface="+mj-cs"/>
              </a:rPr>
              <a:t>YouTube Trending Video Analysis and Predictions</a:t>
            </a:r>
          </a:p>
        </p:txBody>
      </p:sp>
      <p:sp>
        <p:nvSpPr>
          <p:cNvPr id="55" name="Google Shape;55;p13"/>
          <p:cNvSpPr txBox="1">
            <a:spLocks noGrp="1"/>
          </p:cNvSpPr>
          <p:nvPr>
            <p:ph type="body" idx="1"/>
          </p:nvPr>
        </p:nvSpPr>
        <p:spPr>
          <a:xfrm>
            <a:off x="628649" y="3737457"/>
            <a:ext cx="7884414" cy="845010"/>
          </a:xfrm>
        </p:spPr>
        <p:txBody>
          <a:bodyPr spcFirstLastPara="1" vert="horz" lIns="91440" tIns="45720" rIns="91440" bIns="45720" rtlCol="0" anchorCtr="0">
            <a:normAutofit/>
          </a:bodyPr>
          <a:lstStyle/>
          <a:p>
            <a:pPr marL="0" lvl="0" indent="0" algn="l" defTabSz="914400">
              <a:spcBef>
                <a:spcPts val="1000"/>
              </a:spcBef>
              <a:spcAft>
                <a:spcPts val="600"/>
              </a:spcAft>
              <a:buNone/>
            </a:pPr>
            <a:r>
              <a:rPr lang="en-US" sz="2400" kern="1200" spc="80">
                <a:solidFill>
                  <a:schemeClr val="tx1"/>
                </a:solidFill>
                <a:latin typeface="+mn-lt"/>
                <a:ea typeface="+mn-ea"/>
                <a:cs typeface="+mn-cs"/>
              </a:rPr>
              <a:t>Sanjeev Sriram</a:t>
            </a:r>
          </a:p>
        </p:txBody>
      </p:sp>
      <p:sp>
        <p:nvSpPr>
          <p:cNvPr id="6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pic>
        <p:nvPicPr>
          <p:cNvPr id="111" name="Google Shape;111;p22"/>
          <p:cNvPicPr preferRelativeResize="0"/>
          <p:nvPr/>
        </p:nvPicPr>
        <p:blipFill>
          <a:blip r:embed="rId3">
            <a:alphaModFix/>
          </a:blip>
          <a:stretch>
            <a:fillRect/>
          </a:stretch>
        </p:blipFill>
        <p:spPr>
          <a:xfrm>
            <a:off x="311700" y="1017725"/>
            <a:ext cx="3322017" cy="3820976"/>
          </a:xfrm>
          <a:prstGeom prst="rect">
            <a:avLst/>
          </a:prstGeom>
          <a:noFill/>
          <a:ln>
            <a:noFill/>
          </a:ln>
        </p:spPr>
      </p:pic>
      <p:pic>
        <p:nvPicPr>
          <p:cNvPr id="112" name="Google Shape;112;p22"/>
          <p:cNvPicPr preferRelativeResize="0"/>
          <p:nvPr/>
        </p:nvPicPr>
        <p:blipFill>
          <a:blip r:embed="rId4">
            <a:alphaModFix/>
          </a:blip>
          <a:stretch>
            <a:fillRect/>
          </a:stretch>
        </p:blipFill>
        <p:spPr>
          <a:xfrm>
            <a:off x="3587541" y="1017725"/>
            <a:ext cx="4700991" cy="382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540714"/>
            <a:ext cx="7886700" cy="4062071"/>
          </a:xfrm>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39873" y="-36890"/>
                  <a:pt x="289244" y="-9562"/>
                  <a:pt x="578358" y="0"/>
                </a:cubicBezTo>
                <a:cubicBezTo>
                  <a:pt x="847064" y="24657"/>
                  <a:pt x="880681" y="-4887"/>
                  <a:pt x="998982" y="0"/>
                </a:cubicBezTo>
                <a:cubicBezTo>
                  <a:pt x="1105496" y="8991"/>
                  <a:pt x="1621733" y="-31737"/>
                  <a:pt x="1813941" y="0"/>
                </a:cubicBezTo>
                <a:cubicBezTo>
                  <a:pt x="1973330" y="19047"/>
                  <a:pt x="2194836" y="27334"/>
                  <a:pt x="2392299" y="0"/>
                </a:cubicBezTo>
                <a:cubicBezTo>
                  <a:pt x="2647282" y="-14327"/>
                  <a:pt x="2792350" y="-29596"/>
                  <a:pt x="2970657" y="0"/>
                </a:cubicBezTo>
                <a:cubicBezTo>
                  <a:pt x="3147904" y="21045"/>
                  <a:pt x="3587221" y="27684"/>
                  <a:pt x="3785616" y="0"/>
                </a:cubicBezTo>
                <a:cubicBezTo>
                  <a:pt x="3970964" y="-52390"/>
                  <a:pt x="4115919" y="38588"/>
                  <a:pt x="4285107" y="0"/>
                </a:cubicBezTo>
                <a:cubicBezTo>
                  <a:pt x="4447779" y="-2110"/>
                  <a:pt x="4724122" y="-2905"/>
                  <a:pt x="5100066" y="0"/>
                </a:cubicBezTo>
                <a:cubicBezTo>
                  <a:pt x="5460611" y="1474"/>
                  <a:pt x="5711040" y="11734"/>
                  <a:pt x="5915025" y="0"/>
                </a:cubicBezTo>
                <a:cubicBezTo>
                  <a:pt x="6130646" y="788"/>
                  <a:pt x="6309484" y="37469"/>
                  <a:pt x="6572250" y="0"/>
                </a:cubicBezTo>
                <a:cubicBezTo>
                  <a:pt x="6867825" y="19129"/>
                  <a:pt x="7346334" y="77623"/>
                  <a:pt x="7886700" y="0"/>
                </a:cubicBezTo>
                <a:cubicBezTo>
                  <a:pt x="7905829" y="206089"/>
                  <a:pt x="7887779" y="336291"/>
                  <a:pt x="7886700" y="636391"/>
                </a:cubicBezTo>
                <a:cubicBezTo>
                  <a:pt x="7889193" y="914961"/>
                  <a:pt x="7902082" y="951117"/>
                  <a:pt x="7886700" y="1191541"/>
                </a:cubicBezTo>
                <a:cubicBezTo>
                  <a:pt x="7859622" y="1430133"/>
                  <a:pt x="7858126" y="1543144"/>
                  <a:pt x="7886700" y="1868553"/>
                </a:cubicBezTo>
                <a:cubicBezTo>
                  <a:pt x="7912845" y="2149142"/>
                  <a:pt x="7878707" y="2341861"/>
                  <a:pt x="7886700" y="2545564"/>
                </a:cubicBezTo>
                <a:cubicBezTo>
                  <a:pt x="7863692" y="2783347"/>
                  <a:pt x="7935302" y="3024728"/>
                  <a:pt x="7886700" y="3222576"/>
                </a:cubicBezTo>
                <a:cubicBezTo>
                  <a:pt x="7872394" y="3493916"/>
                  <a:pt x="7875877" y="3837160"/>
                  <a:pt x="7886700" y="4062071"/>
                </a:cubicBezTo>
                <a:cubicBezTo>
                  <a:pt x="7656608" y="4142821"/>
                  <a:pt x="7379538" y="4084477"/>
                  <a:pt x="7150608" y="4062071"/>
                </a:cubicBezTo>
                <a:cubicBezTo>
                  <a:pt x="6864812" y="4046275"/>
                  <a:pt x="6843809" y="4085245"/>
                  <a:pt x="6729984" y="4062071"/>
                </a:cubicBezTo>
                <a:cubicBezTo>
                  <a:pt x="6610042" y="4030489"/>
                  <a:pt x="6391905" y="4053936"/>
                  <a:pt x="6230493" y="4062071"/>
                </a:cubicBezTo>
                <a:cubicBezTo>
                  <a:pt x="6071868" y="4088950"/>
                  <a:pt x="5590244" y="4086751"/>
                  <a:pt x="5415534" y="4062071"/>
                </a:cubicBezTo>
                <a:cubicBezTo>
                  <a:pt x="5229926" y="4064869"/>
                  <a:pt x="4916184" y="4079527"/>
                  <a:pt x="4758309" y="4062071"/>
                </a:cubicBezTo>
                <a:cubicBezTo>
                  <a:pt x="4611864" y="4036992"/>
                  <a:pt x="4451308" y="4044682"/>
                  <a:pt x="4258818" y="4062071"/>
                </a:cubicBezTo>
                <a:cubicBezTo>
                  <a:pt x="4092523" y="4071847"/>
                  <a:pt x="3786153" y="4089457"/>
                  <a:pt x="3601593" y="4062071"/>
                </a:cubicBezTo>
                <a:cubicBezTo>
                  <a:pt x="3399773" y="4040361"/>
                  <a:pt x="3308418" y="4050000"/>
                  <a:pt x="3180969" y="4062071"/>
                </a:cubicBezTo>
                <a:cubicBezTo>
                  <a:pt x="3057387" y="4058644"/>
                  <a:pt x="2966463" y="4035812"/>
                  <a:pt x="2760345" y="4062071"/>
                </a:cubicBezTo>
                <a:cubicBezTo>
                  <a:pt x="2549413" y="4076778"/>
                  <a:pt x="2292028" y="4015810"/>
                  <a:pt x="2103120" y="4062071"/>
                </a:cubicBezTo>
                <a:cubicBezTo>
                  <a:pt x="1909211" y="4104613"/>
                  <a:pt x="1732345" y="4064606"/>
                  <a:pt x="1603629" y="4062071"/>
                </a:cubicBezTo>
                <a:cubicBezTo>
                  <a:pt x="1489627" y="4074316"/>
                  <a:pt x="1016493" y="4069443"/>
                  <a:pt x="867537" y="4062071"/>
                </a:cubicBezTo>
                <a:cubicBezTo>
                  <a:pt x="761755" y="4101548"/>
                  <a:pt x="387440" y="3976320"/>
                  <a:pt x="0" y="4062071"/>
                </a:cubicBezTo>
                <a:cubicBezTo>
                  <a:pt x="18470" y="3749046"/>
                  <a:pt x="-27165" y="3580377"/>
                  <a:pt x="0" y="3344438"/>
                </a:cubicBezTo>
                <a:cubicBezTo>
                  <a:pt x="58072" y="3138382"/>
                  <a:pt x="46858" y="2856502"/>
                  <a:pt x="0" y="2626806"/>
                </a:cubicBezTo>
                <a:cubicBezTo>
                  <a:pt x="1260" y="2468730"/>
                  <a:pt x="1671" y="2225690"/>
                  <a:pt x="0" y="2031036"/>
                </a:cubicBezTo>
                <a:cubicBezTo>
                  <a:pt x="-50700" y="1827026"/>
                  <a:pt x="28495" y="1538727"/>
                  <a:pt x="0" y="1313403"/>
                </a:cubicBezTo>
                <a:cubicBezTo>
                  <a:pt x="30529" y="1073310"/>
                  <a:pt x="16086" y="366677"/>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889074" y="220758"/>
                          <a:pt x="7883165" y="357992"/>
                          <a:pt x="7886700" y="636391"/>
                        </a:cubicBezTo>
                        <a:cubicBezTo>
                          <a:pt x="7890235" y="914790"/>
                          <a:pt x="7903701" y="952234"/>
                          <a:pt x="7886700" y="1191541"/>
                        </a:cubicBezTo>
                        <a:cubicBezTo>
                          <a:pt x="7869700" y="1430848"/>
                          <a:pt x="7863116" y="1553316"/>
                          <a:pt x="7886700" y="1868553"/>
                        </a:cubicBezTo>
                        <a:cubicBezTo>
                          <a:pt x="7910284" y="2183790"/>
                          <a:pt x="7896439" y="2331507"/>
                          <a:pt x="7886700" y="2545564"/>
                        </a:cubicBezTo>
                        <a:cubicBezTo>
                          <a:pt x="7876961" y="2759621"/>
                          <a:pt x="7899048" y="2997788"/>
                          <a:pt x="7886700" y="3222576"/>
                        </a:cubicBezTo>
                        <a:cubicBezTo>
                          <a:pt x="7874352" y="3447364"/>
                          <a:pt x="7863320" y="3844609"/>
                          <a:pt x="7886700" y="4062071"/>
                        </a:cubicBezTo>
                        <a:cubicBezTo>
                          <a:pt x="7688995" y="4091405"/>
                          <a:pt x="7438163" y="4081351"/>
                          <a:pt x="7150608" y="4062071"/>
                        </a:cubicBezTo>
                        <a:cubicBezTo>
                          <a:pt x="6863053" y="4042791"/>
                          <a:pt x="6852167" y="4080837"/>
                          <a:pt x="6729984" y="4062071"/>
                        </a:cubicBezTo>
                        <a:cubicBezTo>
                          <a:pt x="6607801" y="4043305"/>
                          <a:pt x="6412225" y="4055086"/>
                          <a:pt x="6230493" y="4062071"/>
                        </a:cubicBezTo>
                        <a:cubicBezTo>
                          <a:pt x="6048761" y="4069056"/>
                          <a:pt x="5595777" y="4070043"/>
                          <a:pt x="5415534" y="4062071"/>
                        </a:cubicBezTo>
                        <a:cubicBezTo>
                          <a:pt x="5235291" y="4054099"/>
                          <a:pt x="4927239" y="4094195"/>
                          <a:pt x="4758309" y="4062071"/>
                        </a:cubicBezTo>
                        <a:cubicBezTo>
                          <a:pt x="4589380" y="4029947"/>
                          <a:pt x="4452506" y="4069552"/>
                          <a:pt x="4258818" y="4062071"/>
                        </a:cubicBezTo>
                        <a:cubicBezTo>
                          <a:pt x="4065130" y="4054590"/>
                          <a:pt x="3802761" y="4085813"/>
                          <a:pt x="3601593" y="4062071"/>
                        </a:cubicBezTo>
                        <a:cubicBezTo>
                          <a:pt x="3400425" y="4038329"/>
                          <a:pt x="3311647" y="4060168"/>
                          <a:pt x="3180969" y="4062071"/>
                        </a:cubicBezTo>
                        <a:cubicBezTo>
                          <a:pt x="3050291" y="4063974"/>
                          <a:pt x="2961884" y="4043763"/>
                          <a:pt x="2760345" y="4062071"/>
                        </a:cubicBezTo>
                        <a:cubicBezTo>
                          <a:pt x="2558806" y="4080379"/>
                          <a:pt x="2276592" y="4030989"/>
                          <a:pt x="2103120" y="4062071"/>
                        </a:cubicBezTo>
                        <a:cubicBezTo>
                          <a:pt x="1929649" y="4093153"/>
                          <a:pt x="1726258" y="4048114"/>
                          <a:pt x="1603629" y="4062071"/>
                        </a:cubicBezTo>
                        <a:cubicBezTo>
                          <a:pt x="1481000" y="4076028"/>
                          <a:pt x="1025048" y="4037431"/>
                          <a:pt x="867537" y="4062071"/>
                        </a:cubicBezTo>
                        <a:cubicBezTo>
                          <a:pt x="710026" y="4086711"/>
                          <a:pt x="400773" y="4019788"/>
                          <a:pt x="0" y="4062071"/>
                        </a:cubicBezTo>
                        <a:cubicBezTo>
                          <a:pt x="-77" y="3748456"/>
                          <a:pt x="-30814" y="3576596"/>
                          <a:pt x="0" y="3344438"/>
                        </a:cubicBezTo>
                        <a:cubicBezTo>
                          <a:pt x="30814" y="3112280"/>
                          <a:pt x="30350" y="2816152"/>
                          <a:pt x="0" y="2626806"/>
                        </a:cubicBezTo>
                        <a:cubicBezTo>
                          <a:pt x="-30350" y="2437460"/>
                          <a:pt x="26575" y="2258994"/>
                          <a:pt x="0" y="2031036"/>
                        </a:cubicBezTo>
                        <a:cubicBezTo>
                          <a:pt x="-26575" y="1803078"/>
                          <a:pt x="-8850" y="1530345"/>
                          <a:pt x="0" y="1313403"/>
                        </a:cubicBezTo>
                        <a:cubicBezTo>
                          <a:pt x="8850" y="1096461"/>
                          <a:pt x="47646" y="42304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Google Shape;117;p23"/>
          <p:cNvPicPr preferRelativeResize="0"/>
          <p:nvPr/>
        </p:nvPicPr>
        <p:blipFill>
          <a:blip r:embed="rId3">
            <a:alphaModFix/>
          </a:blip>
          <a:stretch>
            <a:fillRect/>
          </a:stretch>
        </p:blipFill>
        <p:spPr>
          <a:xfrm>
            <a:off x="4040309" y="685800"/>
            <a:ext cx="3659579" cy="1803262"/>
          </a:xfrm>
          <a:prstGeom prst="rect">
            <a:avLst/>
          </a:prstGeom>
          <a:noFill/>
          <a:ln>
            <a:noFill/>
          </a:ln>
        </p:spPr>
      </p:pic>
      <p:pic>
        <p:nvPicPr>
          <p:cNvPr id="118" name="Google Shape;118;p23"/>
          <p:cNvPicPr preferRelativeResize="0"/>
          <p:nvPr/>
        </p:nvPicPr>
        <p:blipFill>
          <a:blip r:embed="rId4">
            <a:alphaModFix/>
          </a:blip>
          <a:stretch>
            <a:fillRect/>
          </a:stretch>
        </p:blipFill>
        <p:spPr>
          <a:xfrm>
            <a:off x="4040310" y="2489062"/>
            <a:ext cx="3659578" cy="1923352"/>
          </a:xfrm>
          <a:prstGeom prst="rect">
            <a:avLst/>
          </a:prstGeom>
          <a:noFill/>
          <a:ln>
            <a:noFill/>
          </a:ln>
        </p:spPr>
      </p:pic>
      <p:sp>
        <p:nvSpPr>
          <p:cNvPr id="119" name="Google Shape;119;p23"/>
          <p:cNvSpPr txBox="1"/>
          <p:nvPr/>
        </p:nvSpPr>
        <p:spPr>
          <a:xfrm>
            <a:off x="1386961" y="1422898"/>
            <a:ext cx="2221361" cy="1066164"/>
          </a:xfrm>
          <a:prstGeom prst="rect">
            <a:avLst/>
          </a:prstGeom>
          <a:noFill/>
          <a:ln>
            <a:noFill/>
          </a:ln>
        </p:spPr>
        <p:txBody>
          <a:bodyPr spcFirstLastPara="1" wrap="square" lIns="91425" tIns="91425" rIns="91425" bIns="91425" anchor="t" anchorCtr="0">
            <a:noAutofit/>
          </a:bodyPr>
          <a:lstStyle/>
          <a:p>
            <a:pPr defTabSz="676656">
              <a:spcAft>
                <a:spcPts val="600"/>
              </a:spcAft>
            </a:pPr>
            <a:r>
              <a:rPr lang="en-US" sz="1332" kern="1200">
                <a:solidFill>
                  <a:schemeClr val="dk2"/>
                </a:solidFill>
                <a:latin typeface="+mn-lt"/>
                <a:ea typeface="+mn-ea"/>
                <a:cs typeface="+mn-cs"/>
              </a:rPr>
              <a:t>Word Cloud for Negative comments: </a:t>
            </a:r>
          </a:p>
          <a:p>
            <a:pPr defTabSz="676656">
              <a:spcAft>
                <a:spcPts val="600"/>
              </a:spcAft>
            </a:pPr>
            <a:endParaRPr lang="en-US" sz="1332" kern="1200">
              <a:solidFill>
                <a:schemeClr val="dk2"/>
              </a:solidFill>
              <a:latin typeface="+mn-lt"/>
              <a:ea typeface="+mn-ea"/>
              <a:cs typeface="+mn-cs"/>
            </a:endParaRPr>
          </a:p>
          <a:p>
            <a:pPr defTabSz="676656">
              <a:spcAft>
                <a:spcPts val="600"/>
              </a:spcAft>
            </a:pPr>
            <a:r>
              <a:rPr lang="en-US" sz="1332" kern="1200">
                <a:solidFill>
                  <a:schemeClr val="dk2"/>
                </a:solidFill>
                <a:latin typeface="+mn-lt"/>
                <a:ea typeface="+mn-ea"/>
                <a:cs typeface="+mn-cs"/>
              </a:rPr>
              <a:t>*</a:t>
            </a:r>
            <a:r>
              <a:rPr lang="en-US" sz="888" kern="1200">
                <a:solidFill>
                  <a:schemeClr val="dk2"/>
                </a:solidFill>
                <a:latin typeface="+mn-lt"/>
                <a:ea typeface="+mn-ea"/>
                <a:cs typeface="+mn-cs"/>
              </a:rPr>
              <a:t>Youtube tends to push positive videos to trending list. </a:t>
            </a:r>
            <a:endParaRPr lang="en-US" sz="1200">
              <a:solidFill>
                <a:schemeClr val="dk2"/>
              </a:solidFill>
            </a:endParaRPr>
          </a:p>
        </p:txBody>
      </p:sp>
      <p:sp>
        <p:nvSpPr>
          <p:cNvPr id="120" name="Google Shape;120;p23"/>
          <p:cNvSpPr txBox="1"/>
          <p:nvPr/>
        </p:nvSpPr>
        <p:spPr>
          <a:xfrm>
            <a:off x="1423984" y="3111009"/>
            <a:ext cx="2147315" cy="962590"/>
          </a:xfrm>
          <a:prstGeom prst="rect">
            <a:avLst/>
          </a:prstGeom>
          <a:noFill/>
          <a:ln>
            <a:noFill/>
          </a:ln>
        </p:spPr>
        <p:txBody>
          <a:bodyPr spcFirstLastPara="1" wrap="square" lIns="91425" tIns="91425" rIns="91425" bIns="91425" anchor="t" anchorCtr="0">
            <a:noAutofit/>
          </a:bodyPr>
          <a:lstStyle/>
          <a:p>
            <a:pPr defTabSz="676656">
              <a:spcAft>
                <a:spcPts val="600"/>
              </a:spcAft>
            </a:pPr>
            <a:r>
              <a:rPr lang="en-US" sz="1332" kern="1200">
                <a:solidFill>
                  <a:schemeClr val="dk2"/>
                </a:solidFill>
                <a:latin typeface="+mn-lt"/>
                <a:ea typeface="+mn-ea"/>
                <a:cs typeface="+mn-cs"/>
              </a:rPr>
              <a:t>Word Cloud for Positive Comments</a:t>
            </a:r>
            <a:endParaRPr lang="en-US"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Google Shape;125;p24"/>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chemeClr val="tx1"/>
                </a:solidFill>
                <a:latin typeface="+mj-lt"/>
                <a:ea typeface="+mj-ea"/>
                <a:cs typeface="+mj-cs"/>
              </a:rPr>
              <a:t> Model Building Overview</a:t>
            </a:r>
          </a:p>
        </p:txBody>
      </p:sp>
      <p:sp>
        <p:nvSpPr>
          <p:cNvPr id="13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398984"/>
            <a:ext cx="7818120" cy="13716"/>
          </a:xfrm>
          <a:custGeom>
            <a:avLst/>
            <a:gdLst>
              <a:gd name="connsiteX0" fmla="*/ 0 w 7818120"/>
              <a:gd name="connsiteY0" fmla="*/ 0 h 13716"/>
              <a:gd name="connsiteX1" fmla="*/ 416966 w 7818120"/>
              <a:gd name="connsiteY1" fmla="*/ 0 h 13716"/>
              <a:gd name="connsiteX2" fmla="*/ 1146658 w 7818120"/>
              <a:gd name="connsiteY2" fmla="*/ 0 h 13716"/>
              <a:gd name="connsiteX3" fmla="*/ 1563624 w 7818120"/>
              <a:gd name="connsiteY3" fmla="*/ 0 h 13716"/>
              <a:gd name="connsiteX4" fmla="*/ 2136953 w 7818120"/>
              <a:gd name="connsiteY4" fmla="*/ 0 h 13716"/>
              <a:gd name="connsiteX5" fmla="*/ 2944825 w 7818120"/>
              <a:gd name="connsiteY5" fmla="*/ 0 h 13716"/>
              <a:gd name="connsiteX6" fmla="*/ 3596335 w 7818120"/>
              <a:gd name="connsiteY6" fmla="*/ 0 h 13716"/>
              <a:gd name="connsiteX7" fmla="*/ 4326026 w 7818120"/>
              <a:gd name="connsiteY7" fmla="*/ 0 h 13716"/>
              <a:gd name="connsiteX8" fmla="*/ 4899355 w 7818120"/>
              <a:gd name="connsiteY8" fmla="*/ 0 h 13716"/>
              <a:gd name="connsiteX9" fmla="*/ 5550865 w 7818120"/>
              <a:gd name="connsiteY9" fmla="*/ 0 h 13716"/>
              <a:gd name="connsiteX10" fmla="*/ 6358738 w 7818120"/>
              <a:gd name="connsiteY10" fmla="*/ 0 h 13716"/>
              <a:gd name="connsiteX11" fmla="*/ 6853885 w 7818120"/>
              <a:gd name="connsiteY11" fmla="*/ 0 h 13716"/>
              <a:gd name="connsiteX12" fmla="*/ 7818120 w 7818120"/>
              <a:gd name="connsiteY12" fmla="*/ 0 h 13716"/>
              <a:gd name="connsiteX13" fmla="*/ 7818120 w 7818120"/>
              <a:gd name="connsiteY13" fmla="*/ 13716 h 13716"/>
              <a:gd name="connsiteX14" fmla="*/ 7244791 w 7818120"/>
              <a:gd name="connsiteY14" fmla="*/ 13716 h 13716"/>
              <a:gd name="connsiteX15" fmla="*/ 6827825 w 7818120"/>
              <a:gd name="connsiteY15" fmla="*/ 13716 h 13716"/>
              <a:gd name="connsiteX16" fmla="*/ 6176315 w 7818120"/>
              <a:gd name="connsiteY16" fmla="*/ 13716 h 13716"/>
              <a:gd name="connsiteX17" fmla="*/ 5681167 w 7818120"/>
              <a:gd name="connsiteY17" fmla="*/ 13716 h 13716"/>
              <a:gd name="connsiteX18" fmla="*/ 5029657 w 7818120"/>
              <a:gd name="connsiteY18" fmla="*/ 13716 h 13716"/>
              <a:gd name="connsiteX19" fmla="*/ 4378147 w 7818120"/>
              <a:gd name="connsiteY19" fmla="*/ 13716 h 13716"/>
              <a:gd name="connsiteX20" fmla="*/ 3726637 w 7818120"/>
              <a:gd name="connsiteY20" fmla="*/ 13716 h 13716"/>
              <a:gd name="connsiteX21" fmla="*/ 3075127 w 7818120"/>
              <a:gd name="connsiteY21" fmla="*/ 13716 h 13716"/>
              <a:gd name="connsiteX22" fmla="*/ 2501798 w 7818120"/>
              <a:gd name="connsiteY22" fmla="*/ 13716 h 13716"/>
              <a:gd name="connsiteX23" fmla="*/ 1772107 w 7818120"/>
              <a:gd name="connsiteY23" fmla="*/ 13716 h 13716"/>
              <a:gd name="connsiteX24" fmla="*/ 1120597 w 7818120"/>
              <a:gd name="connsiteY24" fmla="*/ 13716 h 13716"/>
              <a:gd name="connsiteX25" fmla="*/ 0 w 7818120"/>
              <a:gd name="connsiteY25" fmla="*/ 13716 h 13716"/>
              <a:gd name="connsiteX26" fmla="*/ 0 w 7818120"/>
              <a:gd name="connsiteY26" fmla="*/ 0 h 13716"/>
              <a:gd name="connsiteX0" fmla="*/ 0 w 7818120"/>
              <a:gd name="connsiteY0" fmla="*/ 0 h 13716"/>
              <a:gd name="connsiteX1" fmla="*/ 573329 w 7818120"/>
              <a:gd name="connsiteY1" fmla="*/ 0 h 13716"/>
              <a:gd name="connsiteX2" fmla="*/ 990295 w 7818120"/>
              <a:gd name="connsiteY2" fmla="*/ 0 h 13716"/>
              <a:gd name="connsiteX3" fmla="*/ 1394232 w 7818120"/>
              <a:gd name="connsiteY3" fmla="*/ 0 h 13716"/>
              <a:gd name="connsiteX4" fmla="*/ 1798168 w 7818120"/>
              <a:gd name="connsiteY4" fmla="*/ 0 h 13716"/>
              <a:gd name="connsiteX5" fmla="*/ 2371496 w 7818120"/>
              <a:gd name="connsiteY5" fmla="*/ 0 h 13716"/>
              <a:gd name="connsiteX6" fmla="*/ 2944825 w 7818120"/>
              <a:gd name="connsiteY6" fmla="*/ 0 h 13716"/>
              <a:gd name="connsiteX7" fmla="*/ 3752698 w 7818120"/>
              <a:gd name="connsiteY7" fmla="*/ 0 h 13716"/>
              <a:gd name="connsiteX8" fmla="*/ 4247845 w 7818120"/>
              <a:gd name="connsiteY8" fmla="*/ 0 h 13716"/>
              <a:gd name="connsiteX9" fmla="*/ 5055718 w 7818120"/>
              <a:gd name="connsiteY9" fmla="*/ 0 h 13716"/>
              <a:gd name="connsiteX10" fmla="*/ 5863590 w 7818120"/>
              <a:gd name="connsiteY10" fmla="*/ 0 h 13716"/>
              <a:gd name="connsiteX11" fmla="*/ 6515100 w 7818120"/>
              <a:gd name="connsiteY11" fmla="*/ 0 h 13716"/>
              <a:gd name="connsiteX12" fmla="*/ 7818120 w 7818120"/>
              <a:gd name="connsiteY12" fmla="*/ 0 h 13716"/>
              <a:gd name="connsiteX13" fmla="*/ 7818120 w 7818120"/>
              <a:gd name="connsiteY13" fmla="*/ 13716 h 13716"/>
              <a:gd name="connsiteX14" fmla="*/ 7401154 w 7818120"/>
              <a:gd name="connsiteY14" fmla="*/ 13716 h 13716"/>
              <a:gd name="connsiteX15" fmla="*/ 6593281 w 7818120"/>
              <a:gd name="connsiteY15" fmla="*/ 13716 h 13716"/>
              <a:gd name="connsiteX16" fmla="*/ 6098134 w 7818120"/>
              <a:gd name="connsiteY16" fmla="*/ 13716 h 13716"/>
              <a:gd name="connsiteX17" fmla="*/ 5446624 w 7818120"/>
              <a:gd name="connsiteY17" fmla="*/ 13716 h 13716"/>
              <a:gd name="connsiteX18" fmla="*/ 4638751 w 7818120"/>
              <a:gd name="connsiteY18" fmla="*/ 13716 h 13716"/>
              <a:gd name="connsiteX19" fmla="*/ 3987241 w 7818120"/>
              <a:gd name="connsiteY19" fmla="*/ 13716 h 13716"/>
              <a:gd name="connsiteX20" fmla="*/ 3570275 w 7818120"/>
              <a:gd name="connsiteY20" fmla="*/ 13716 h 13716"/>
              <a:gd name="connsiteX21" fmla="*/ 3075127 w 7818120"/>
              <a:gd name="connsiteY21" fmla="*/ 13716 h 13716"/>
              <a:gd name="connsiteX22" fmla="*/ 2267255 w 7818120"/>
              <a:gd name="connsiteY22" fmla="*/ 13716 h 13716"/>
              <a:gd name="connsiteX23" fmla="*/ 1615745 w 7818120"/>
              <a:gd name="connsiteY23" fmla="*/ 13716 h 13716"/>
              <a:gd name="connsiteX24" fmla="*/ 1120597 w 7818120"/>
              <a:gd name="connsiteY24" fmla="*/ 13716 h 13716"/>
              <a:gd name="connsiteX25" fmla="*/ 0 w 7818120"/>
              <a:gd name="connsiteY25" fmla="*/ 13716 h 13716"/>
              <a:gd name="connsiteX26" fmla="*/ 0 w 7818120"/>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3716" fill="none" extrusionOk="0">
                <a:moveTo>
                  <a:pt x="0" y="0"/>
                </a:moveTo>
                <a:cubicBezTo>
                  <a:pt x="101002" y="-20048"/>
                  <a:pt x="215808" y="13837"/>
                  <a:pt x="416966" y="0"/>
                </a:cubicBezTo>
                <a:cubicBezTo>
                  <a:pt x="573264" y="9422"/>
                  <a:pt x="897859" y="4188"/>
                  <a:pt x="1146658" y="0"/>
                </a:cubicBezTo>
                <a:cubicBezTo>
                  <a:pt x="1409722" y="12227"/>
                  <a:pt x="1377475" y="-3286"/>
                  <a:pt x="1563624" y="0"/>
                </a:cubicBezTo>
                <a:cubicBezTo>
                  <a:pt x="1758084" y="11330"/>
                  <a:pt x="1967746" y="-7403"/>
                  <a:pt x="2136953" y="0"/>
                </a:cubicBezTo>
                <a:cubicBezTo>
                  <a:pt x="2354826" y="-5751"/>
                  <a:pt x="2687014" y="20029"/>
                  <a:pt x="2944825" y="0"/>
                </a:cubicBezTo>
                <a:cubicBezTo>
                  <a:pt x="3238848" y="15226"/>
                  <a:pt x="3415761" y="33925"/>
                  <a:pt x="3596335" y="0"/>
                </a:cubicBezTo>
                <a:cubicBezTo>
                  <a:pt x="3815108" y="13362"/>
                  <a:pt x="3972448" y="-68797"/>
                  <a:pt x="4326026" y="0"/>
                </a:cubicBezTo>
                <a:cubicBezTo>
                  <a:pt x="4638028" y="39995"/>
                  <a:pt x="4794473" y="211"/>
                  <a:pt x="4899355" y="0"/>
                </a:cubicBezTo>
                <a:cubicBezTo>
                  <a:pt x="5037170" y="-13296"/>
                  <a:pt x="5289722" y="-48609"/>
                  <a:pt x="5550865" y="0"/>
                </a:cubicBezTo>
                <a:cubicBezTo>
                  <a:pt x="5740088" y="19163"/>
                  <a:pt x="6143605" y="-29909"/>
                  <a:pt x="6358738" y="0"/>
                </a:cubicBezTo>
                <a:cubicBezTo>
                  <a:pt x="6556443" y="18955"/>
                  <a:pt x="6741581" y="-22634"/>
                  <a:pt x="6853885" y="0"/>
                </a:cubicBezTo>
                <a:cubicBezTo>
                  <a:pt x="6996029" y="20497"/>
                  <a:pt x="7453286" y="6658"/>
                  <a:pt x="7818120" y="0"/>
                </a:cubicBezTo>
                <a:cubicBezTo>
                  <a:pt x="7817249" y="3138"/>
                  <a:pt x="7818107" y="8565"/>
                  <a:pt x="7818120" y="13716"/>
                </a:cubicBezTo>
                <a:cubicBezTo>
                  <a:pt x="7701883" y="-38533"/>
                  <a:pt x="7395843" y="3865"/>
                  <a:pt x="7244791" y="13716"/>
                </a:cubicBezTo>
                <a:cubicBezTo>
                  <a:pt x="7088282" y="9835"/>
                  <a:pt x="6958165" y="16330"/>
                  <a:pt x="6827825" y="13716"/>
                </a:cubicBezTo>
                <a:cubicBezTo>
                  <a:pt x="6715653" y="-7377"/>
                  <a:pt x="6356779" y="28552"/>
                  <a:pt x="6176315" y="13716"/>
                </a:cubicBezTo>
                <a:cubicBezTo>
                  <a:pt x="6015772" y="-9504"/>
                  <a:pt x="5852284" y="-4528"/>
                  <a:pt x="5681167" y="13716"/>
                </a:cubicBezTo>
                <a:cubicBezTo>
                  <a:pt x="5508148" y="43447"/>
                  <a:pt x="5305363" y="-11419"/>
                  <a:pt x="5029657" y="13716"/>
                </a:cubicBezTo>
                <a:cubicBezTo>
                  <a:pt x="4760375" y="42218"/>
                  <a:pt x="4637400" y="31106"/>
                  <a:pt x="4378147" y="13716"/>
                </a:cubicBezTo>
                <a:cubicBezTo>
                  <a:pt x="4094943" y="3471"/>
                  <a:pt x="4037303" y="22996"/>
                  <a:pt x="3726637" y="13716"/>
                </a:cubicBezTo>
                <a:cubicBezTo>
                  <a:pt x="3400340" y="-7031"/>
                  <a:pt x="3320728" y="56486"/>
                  <a:pt x="3075127" y="13716"/>
                </a:cubicBezTo>
                <a:cubicBezTo>
                  <a:pt x="2809301" y="-30329"/>
                  <a:pt x="2702630" y="11905"/>
                  <a:pt x="2501798" y="13716"/>
                </a:cubicBezTo>
                <a:cubicBezTo>
                  <a:pt x="2308686" y="16179"/>
                  <a:pt x="2079466" y="978"/>
                  <a:pt x="1772107" y="13716"/>
                </a:cubicBezTo>
                <a:cubicBezTo>
                  <a:pt x="1420202" y="42492"/>
                  <a:pt x="1431765" y="24341"/>
                  <a:pt x="1120597" y="13716"/>
                </a:cubicBezTo>
                <a:cubicBezTo>
                  <a:pt x="791266" y="27035"/>
                  <a:pt x="235945" y="77750"/>
                  <a:pt x="0" y="13716"/>
                </a:cubicBezTo>
                <a:cubicBezTo>
                  <a:pt x="-457" y="9675"/>
                  <a:pt x="580" y="3290"/>
                  <a:pt x="0" y="0"/>
                </a:cubicBezTo>
                <a:close/>
              </a:path>
              <a:path w="7818120" h="13716" stroke="0" extrusionOk="0">
                <a:moveTo>
                  <a:pt x="0" y="0"/>
                </a:moveTo>
                <a:cubicBezTo>
                  <a:pt x="161767" y="-7030"/>
                  <a:pt x="286873" y="-11228"/>
                  <a:pt x="573329" y="0"/>
                </a:cubicBezTo>
                <a:cubicBezTo>
                  <a:pt x="860952" y="-8429"/>
                  <a:pt x="823968" y="-2420"/>
                  <a:pt x="990295" y="0"/>
                </a:cubicBezTo>
                <a:cubicBezTo>
                  <a:pt x="1144921" y="-13846"/>
                  <a:pt x="1288801" y="10931"/>
                  <a:pt x="1394232" y="0"/>
                </a:cubicBezTo>
                <a:cubicBezTo>
                  <a:pt x="1499663" y="-10931"/>
                  <a:pt x="1677634" y="10318"/>
                  <a:pt x="1798168" y="0"/>
                </a:cubicBezTo>
                <a:cubicBezTo>
                  <a:pt x="2021167" y="5465"/>
                  <a:pt x="2087775" y="-15972"/>
                  <a:pt x="2371496" y="0"/>
                </a:cubicBezTo>
                <a:cubicBezTo>
                  <a:pt x="2646084" y="3640"/>
                  <a:pt x="2709294" y="-15431"/>
                  <a:pt x="2944825" y="0"/>
                </a:cubicBezTo>
                <a:cubicBezTo>
                  <a:pt x="3182104" y="39801"/>
                  <a:pt x="3563508" y="7189"/>
                  <a:pt x="3752698" y="0"/>
                </a:cubicBezTo>
                <a:cubicBezTo>
                  <a:pt x="4004713" y="-51688"/>
                  <a:pt x="4111759" y="8465"/>
                  <a:pt x="4247845" y="0"/>
                </a:cubicBezTo>
                <a:cubicBezTo>
                  <a:pt x="4409051" y="-38636"/>
                  <a:pt x="4840912" y="-6880"/>
                  <a:pt x="5055718" y="0"/>
                </a:cubicBezTo>
                <a:cubicBezTo>
                  <a:pt x="5318987" y="12828"/>
                  <a:pt x="5464207" y="16349"/>
                  <a:pt x="5863590" y="0"/>
                </a:cubicBezTo>
                <a:cubicBezTo>
                  <a:pt x="6258188" y="21536"/>
                  <a:pt x="6373895" y="-20866"/>
                  <a:pt x="6515100" y="0"/>
                </a:cubicBezTo>
                <a:cubicBezTo>
                  <a:pt x="6673199" y="-42487"/>
                  <a:pt x="7368245" y="-124798"/>
                  <a:pt x="7818120" y="0"/>
                </a:cubicBezTo>
                <a:cubicBezTo>
                  <a:pt x="7817779" y="6351"/>
                  <a:pt x="7818443" y="9419"/>
                  <a:pt x="7818120" y="13716"/>
                </a:cubicBezTo>
                <a:cubicBezTo>
                  <a:pt x="7615777" y="-5643"/>
                  <a:pt x="7527543" y="-10322"/>
                  <a:pt x="7401154" y="13716"/>
                </a:cubicBezTo>
                <a:cubicBezTo>
                  <a:pt x="7322611" y="43324"/>
                  <a:pt x="6964426" y="-29538"/>
                  <a:pt x="6593281" y="13716"/>
                </a:cubicBezTo>
                <a:cubicBezTo>
                  <a:pt x="6260055" y="29261"/>
                  <a:pt x="6287545" y="-8535"/>
                  <a:pt x="6098134" y="13716"/>
                </a:cubicBezTo>
                <a:cubicBezTo>
                  <a:pt x="5900337" y="10423"/>
                  <a:pt x="5605990" y="68049"/>
                  <a:pt x="5446624" y="13716"/>
                </a:cubicBezTo>
                <a:cubicBezTo>
                  <a:pt x="5244167" y="-27676"/>
                  <a:pt x="4914971" y="-38930"/>
                  <a:pt x="4638751" y="13716"/>
                </a:cubicBezTo>
                <a:cubicBezTo>
                  <a:pt x="4353273" y="3808"/>
                  <a:pt x="4297533" y="9304"/>
                  <a:pt x="3987241" y="13716"/>
                </a:cubicBezTo>
                <a:cubicBezTo>
                  <a:pt x="3687723" y="37304"/>
                  <a:pt x="3776181" y="25467"/>
                  <a:pt x="3570275" y="13716"/>
                </a:cubicBezTo>
                <a:cubicBezTo>
                  <a:pt x="3396160" y="5677"/>
                  <a:pt x="3285909" y="43738"/>
                  <a:pt x="3075127" y="13716"/>
                </a:cubicBezTo>
                <a:cubicBezTo>
                  <a:pt x="2869474" y="36940"/>
                  <a:pt x="2676329" y="400"/>
                  <a:pt x="2267255" y="13716"/>
                </a:cubicBezTo>
                <a:cubicBezTo>
                  <a:pt x="1866401" y="19960"/>
                  <a:pt x="1882987" y="21124"/>
                  <a:pt x="1615745" y="13716"/>
                </a:cubicBezTo>
                <a:cubicBezTo>
                  <a:pt x="1346085" y="8807"/>
                  <a:pt x="1323312" y="7820"/>
                  <a:pt x="1120597" y="13716"/>
                </a:cubicBezTo>
                <a:cubicBezTo>
                  <a:pt x="940237" y="-65547"/>
                  <a:pt x="569386" y="23019"/>
                  <a:pt x="0" y="13716"/>
                </a:cubicBezTo>
                <a:cubicBezTo>
                  <a:pt x="794" y="8095"/>
                  <a:pt x="29" y="5295"/>
                  <a:pt x="0" y="0"/>
                </a:cubicBezTo>
                <a:close/>
              </a:path>
              <a:path w="7818120" h="13716" fill="none" stroke="0" extrusionOk="0">
                <a:moveTo>
                  <a:pt x="0" y="0"/>
                </a:moveTo>
                <a:cubicBezTo>
                  <a:pt x="102311" y="-24031"/>
                  <a:pt x="206428" y="20084"/>
                  <a:pt x="416966" y="0"/>
                </a:cubicBezTo>
                <a:cubicBezTo>
                  <a:pt x="662339" y="-9883"/>
                  <a:pt x="833564" y="-11910"/>
                  <a:pt x="1146658" y="0"/>
                </a:cubicBezTo>
                <a:cubicBezTo>
                  <a:pt x="1398993" y="16754"/>
                  <a:pt x="1378239" y="-4997"/>
                  <a:pt x="1563624" y="0"/>
                </a:cubicBezTo>
                <a:cubicBezTo>
                  <a:pt x="1738265" y="3015"/>
                  <a:pt x="2006667" y="23864"/>
                  <a:pt x="2136953" y="0"/>
                </a:cubicBezTo>
                <a:cubicBezTo>
                  <a:pt x="2338524" y="-3063"/>
                  <a:pt x="2693378" y="-15904"/>
                  <a:pt x="2944825" y="0"/>
                </a:cubicBezTo>
                <a:cubicBezTo>
                  <a:pt x="3201439" y="-13695"/>
                  <a:pt x="3379198" y="46243"/>
                  <a:pt x="3596335" y="0"/>
                </a:cubicBezTo>
                <a:cubicBezTo>
                  <a:pt x="3778868" y="-61549"/>
                  <a:pt x="3979469" y="3461"/>
                  <a:pt x="4326026" y="0"/>
                </a:cubicBezTo>
                <a:cubicBezTo>
                  <a:pt x="4670641" y="40397"/>
                  <a:pt x="4801160" y="2093"/>
                  <a:pt x="4899355" y="0"/>
                </a:cubicBezTo>
                <a:cubicBezTo>
                  <a:pt x="4972821" y="-4221"/>
                  <a:pt x="5326959" y="8892"/>
                  <a:pt x="5550865" y="0"/>
                </a:cubicBezTo>
                <a:cubicBezTo>
                  <a:pt x="5793178" y="12267"/>
                  <a:pt x="6146346" y="-4531"/>
                  <a:pt x="6358738" y="0"/>
                </a:cubicBezTo>
                <a:cubicBezTo>
                  <a:pt x="6580825" y="49349"/>
                  <a:pt x="6739467" y="13524"/>
                  <a:pt x="6853885" y="0"/>
                </a:cubicBezTo>
                <a:cubicBezTo>
                  <a:pt x="7057243" y="-60557"/>
                  <a:pt x="7415107" y="-58698"/>
                  <a:pt x="7818120" y="0"/>
                </a:cubicBezTo>
                <a:cubicBezTo>
                  <a:pt x="7818044" y="2812"/>
                  <a:pt x="7817504" y="9122"/>
                  <a:pt x="7818120" y="13716"/>
                </a:cubicBezTo>
                <a:cubicBezTo>
                  <a:pt x="7693944" y="-8187"/>
                  <a:pt x="7376376" y="-11249"/>
                  <a:pt x="7244791" y="13716"/>
                </a:cubicBezTo>
                <a:cubicBezTo>
                  <a:pt x="7100086" y="-10289"/>
                  <a:pt x="6942350" y="30849"/>
                  <a:pt x="6827825" y="13716"/>
                </a:cubicBezTo>
                <a:cubicBezTo>
                  <a:pt x="6691364" y="23301"/>
                  <a:pt x="6342432" y="32760"/>
                  <a:pt x="6176315" y="13716"/>
                </a:cubicBezTo>
                <a:cubicBezTo>
                  <a:pt x="6012855" y="23946"/>
                  <a:pt x="5862931" y="-5523"/>
                  <a:pt x="5681167" y="13716"/>
                </a:cubicBezTo>
                <a:cubicBezTo>
                  <a:pt x="5485664" y="67025"/>
                  <a:pt x="5296023" y="-3294"/>
                  <a:pt x="5029657" y="13716"/>
                </a:cubicBezTo>
                <a:cubicBezTo>
                  <a:pt x="4753680" y="44474"/>
                  <a:pt x="4640335" y="33934"/>
                  <a:pt x="4378147" y="13716"/>
                </a:cubicBezTo>
                <a:cubicBezTo>
                  <a:pt x="4103046" y="-9109"/>
                  <a:pt x="4022480" y="39276"/>
                  <a:pt x="3726637" y="13716"/>
                </a:cubicBezTo>
                <a:cubicBezTo>
                  <a:pt x="3429109" y="-1096"/>
                  <a:pt x="3316488" y="56843"/>
                  <a:pt x="3075127" y="13716"/>
                </a:cubicBezTo>
                <a:cubicBezTo>
                  <a:pt x="2821014" y="1521"/>
                  <a:pt x="2665050" y="-15835"/>
                  <a:pt x="2501798" y="13716"/>
                </a:cubicBezTo>
                <a:cubicBezTo>
                  <a:pt x="2343345" y="24822"/>
                  <a:pt x="2120041" y="-54999"/>
                  <a:pt x="1772107" y="13716"/>
                </a:cubicBezTo>
                <a:cubicBezTo>
                  <a:pt x="1424078" y="46093"/>
                  <a:pt x="1427418" y="28000"/>
                  <a:pt x="1120597" y="13716"/>
                </a:cubicBezTo>
                <a:cubicBezTo>
                  <a:pt x="796486" y="41366"/>
                  <a:pt x="243712" y="43226"/>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7818120"/>
                      <a:gd name="connsiteY0" fmla="*/ 0 h 13716"/>
                      <a:gd name="connsiteX1" fmla="*/ 416966 w 7818120"/>
                      <a:gd name="connsiteY1" fmla="*/ 0 h 13716"/>
                      <a:gd name="connsiteX2" fmla="*/ 1146658 w 7818120"/>
                      <a:gd name="connsiteY2" fmla="*/ 0 h 13716"/>
                      <a:gd name="connsiteX3" fmla="*/ 1563624 w 7818120"/>
                      <a:gd name="connsiteY3" fmla="*/ 0 h 13716"/>
                      <a:gd name="connsiteX4" fmla="*/ 2136953 w 7818120"/>
                      <a:gd name="connsiteY4" fmla="*/ 0 h 13716"/>
                      <a:gd name="connsiteX5" fmla="*/ 2944825 w 7818120"/>
                      <a:gd name="connsiteY5" fmla="*/ 0 h 13716"/>
                      <a:gd name="connsiteX6" fmla="*/ 3596335 w 7818120"/>
                      <a:gd name="connsiteY6" fmla="*/ 0 h 13716"/>
                      <a:gd name="connsiteX7" fmla="*/ 4326026 w 7818120"/>
                      <a:gd name="connsiteY7" fmla="*/ 0 h 13716"/>
                      <a:gd name="connsiteX8" fmla="*/ 4899355 w 7818120"/>
                      <a:gd name="connsiteY8" fmla="*/ 0 h 13716"/>
                      <a:gd name="connsiteX9" fmla="*/ 5550865 w 7818120"/>
                      <a:gd name="connsiteY9" fmla="*/ 0 h 13716"/>
                      <a:gd name="connsiteX10" fmla="*/ 6358738 w 7818120"/>
                      <a:gd name="connsiteY10" fmla="*/ 0 h 13716"/>
                      <a:gd name="connsiteX11" fmla="*/ 6853885 w 7818120"/>
                      <a:gd name="connsiteY11" fmla="*/ 0 h 13716"/>
                      <a:gd name="connsiteX12" fmla="*/ 7818120 w 7818120"/>
                      <a:gd name="connsiteY12" fmla="*/ 0 h 13716"/>
                      <a:gd name="connsiteX13" fmla="*/ 7818120 w 7818120"/>
                      <a:gd name="connsiteY13" fmla="*/ 13716 h 13716"/>
                      <a:gd name="connsiteX14" fmla="*/ 7244791 w 7818120"/>
                      <a:gd name="connsiteY14" fmla="*/ 13716 h 13716"/>
                      <a:gd name="connsiteX15" fmla="*/ 6827825 w 7818120"/>
                      <a:gd name="connsiteY15" fmla="*/ 13716 h 13716"/>
                      <a:gd name="connsiteX16" fmla="*/ 6176315 w 7818120"/>
                      <a:gd name="connsiteY16" fmla="*/ 13716 h 13716"/>
                      <a:gd name="connsiteX17" fmla="*/ 5681167 w 7818120"/>
                      <a:gd name="connsiteY17" fmla="*/ 13716 h 13716"/>
                      <a:gd name="connsiteX18" fmla="*/ 5029657 w 7818120"/>
                      <a:gd name="connsiteY18" fmla="*/ 13716 h 13716"/>
                      <a:gd name="connsiteX19" fmla="*/ 4378147 w 7818120"/>
                      <a:gd name="connsiteY19" fmla="*/ 13716 h 13716"/>
                      <a:gd name="connsiteX20" fmla="*/ 3726637 w 7818120"/>
                      <a:gd name="connsiteY20" fmla="*/ 13716 h 13716"/>
                      <a:gd name="connsiteX21" fmla="*/ 3075127 w 7818120"/>
                      <a:gd name="connsiteY21" fmla="*/ 13716 h 13716"/>
                      <a:gd name="connsiteX22" fmla="*/ 2501798 w 7818120"/>
                      <a:gd name="connsiteY22" fmla="*/ 13716 h 13716"/>
                      <a:gd name="connsiteX23" fmla="*/ 1772107 w 7818120"/>
                      <a:gd name="connsiteY23" fmla="*/ 13716 h 13716"/>
                      <a:gd name="connsiteX24" fmla="*/ 1120597 w 7818120"/>
                      <a:gd name="connsiteY24" fmla="*/ 13716 h 13716"/>
                      <a:gd name="connsiteX25" fmla="*/ 0 w 7818120"/>
                      <a:gd name="connsiteY25" fmla="*/ 13716 h 13716"/>
                      <a:gd name="connsiteX26" fmla="*/ 0 w 7818120"/>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3716"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8217" y="2784"/>
                          <a:pt x="7818136" y="9558"/>
                          <a:pt x="7818120" y="13716"/>
                        </a:cubicBezTo>
                        <a:cubicBezTo>
                          <a:pt x="7698847" y="-7839"/>
                          <a:pt x="7390924" y="18407"/>
                          <a:pt x="7244791" y="13716"/>
                        </a:cubicBezTo>
                        <a:cubicBezTo>
                          <a:pt x="7098658" y="9025"/>
                          <a:pt x="6952735" y="24785"/>
                          <a:pt x="6827825" y="13716"/>
                        </a:cubicBezTo>
                        <a:cubicBezTo>
                          <a:pt x="6702915" y="2647"/>
                          <a:pt x="6338661" y="29958"/>
                          <a:pt x="6176315" y="13716"/>
                        </a:cubicBezTo>
                        <a:cubicBezTo>
                          <a:pt x="6013969" y="-2526"/>
                          <a:pt x="5850602" y="1790"/>
                          <a:pt x="5681167" y="13716"/>
                        </a:cubicBezTo>
                        <a:cubicBezTo>
                          <a:pt x="5511732" y="25642"/>
                          <a:pt x="5312143" y="-4154"/>
                          <a:pt x="5029657" y="13716"/>
                        </a:cubicBezTo>
                        <a:cubicBezTo>
                          <a:pt x="4747171" y="31586"/>
                          <a:pt x="4655062" y="26168"/>
                          <a:pt x="4378147" y="13716"/>
                        </a:cubicBezTo>
                        <a:cubicBezTo>
                          <a:pt x="4101232" y="1265"/>
                          <a:pt x="4037646" y="40134"/>
                          <a:pt x="3726637" y="13716"/>
                        </a:cubicBezTo>
                        <a:cubicBezTo>
                          <a:pt x="3415628" y="-12702"/>
                          <a:pt x="3321756" y="40935"/>
                          <a:pt x="3075127" y="13716"/>
                        </a:cubicBezTo>
                        <a:cubicBezTo>
                          <a:pt x="2828498" y="-13503"/>
                          <a:pt x="2684733" y="10281"/>
                          <a:pt x="2501798" y="13716"/>
                        </a:cubicBezTo>
                        <a:cubicBezTo>
                          <a:pt x="2318863" y="17151"/>
                          <a:pt x="2121844" y="-17585"/>
                          <a:pt x="1772107" y="13716"/>
                        </a:cubicBezTo>
                        <a:cubicBezTo>
                          <a:pt x="1422370" y="45017"/>
                          <a:pt x="1431548" y="27094"/>
                          <a:pt x="1120597" y="13716"/>
                        </a:cubicBezTo>
                        <a:cubicBezTo>
                          <a:pt x="809646" y="339"/>
                          <a:pt x="246393" y="51668"/>
                          <a:pt x="0" y="13716"/>
                        </a:cubicBezTo>
                        <a:cubicBezTo>
                          <a:pt x="-100" y="9589"/>
                          <a:pt x="468" y="2983"/>
                          <a:pt x="0" y="0"/>
                        </a:cubicBezTo>
                        <a:close/>
                      </a:path>
                      <a:path w="7818120" h="13716"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7446" y="5682"/>
                          <a:pt x="7817517" y="9439"/>
                          <a:pt x="7818120" y="13716"/>
                        </a:cubicBezTo>
                        <a:cubicBezTo>
                          <a:pt x="7610240" y="34"/>
                          <a:pt x="7521789" y="3149"/>
                          <a:pt x="7401154" y="13716"/>
                        </a:cubicBezTo>
                        <a:cubicBezTo>
                          <a:pt x="7280519" y="24283"/>
                          <a:pt x="6930719" y="-347"/>
                          <a:pt x="6593281" y="13716"/>
                        </a:cubicBezTo>
                        <a:cubicBezTo>
                          <a:pt x="6255843" y="27779"/>
                          <a:pt x="6286682" y="-3410"/>
                          <a:pt x="6098134" y="13716"/>
                        </a:cubicBezTo>
                        <a:cubicBezTo>
                          <a:pt x="5909586" y="30842"/>
                          <a:pt x="5602789" y="44024"/>
                          <a:pt x="5446624" y="13716"/>
                        </a:cubicBezTo>
                        <a:cubicBezTo>
                          <a:pt x="5290459" y="-16592"/>
                          <a:pt x="4917039" y="17388"/>
                          <a:pt x="4638751" y="13716"/>
                        </a:cubicBezTo>
                        <a:cubicBezTo>
                          <a:pt x="4360463" y="10044"/>
                          <a:pt x="4304690" y="878"/>
                          <a:pt x="3987241" y="13716"/>
                        </a:cubicBezTo>
                        <a:cubicBezTo>
                          <a:pt x="3669792" y="26555"/>
                          <a:pt x="3758742" y="27979"/>
                          <a:pt x="3570275" y="13716"/>
                        </a:cubicBezTo>
                        <a:cubicBezTo>
                          <a:pt x="3381808" y="-547"/>
                          <a:pt x="3267153" y="31628"/>
                          <a:pt x="3075127" y="13716"/>
                        </a:cubicBezTo>
                        <a:cubicBezTo>
                          <a:pt x="2883101" y="-4196"/>
                          <a:pt x="2665825" y="6401"/>
                          <a:pt x="2267255" y="13716"/>
                        </a:cubicBezTo>
                        <a:cubicBezTo>
                          <a:pt x="1868685" y="21031"/>
                          <a:pt x="1884698" y="23838"/>
                          <a:pt x="1615745" y="13716"/>
                        </a:cubicBezTo>
                        <a:cubicBezTo>
                          <a:pt x="1346792" y="3595"/>
                          <a:pt x="1320952" y="5858"/>
                          <a:pt x="1120597" y="13716"/>
                        </a:cubicBezTo>
                        <a:cubicBezTo>
                          <a:pt x="920242" y="21574"/>
                          <a:pt x="556507" y="46218"/>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8" name="Google Shape;126;p24">
            <a:extLst>
              <a:ext uri="{FF2B5EF4-FFF2-40B4-BE49-F238E27FC236}">
                <a16:creationId xmlns:a16="http://schemas.microsoft.com/office/drawing/2014/main" id="{4F8E2EC7-2F83-29F5-DAC2-169CBF13D1FB}"/>
              </a:ext>
            </a:extLst>
          </p:cNvPr>
          <p:cNvGraphicFramePr/>
          <p:nvPr>
            <p:extLst>
              <p:ext uri="{D42A27DB-BD31-4B8C-83A1-F6EECF244321}">
                <p14:modId xmlns:p14="http://schemas.microsoft.com/office/powerpoint/2010/main" val="2381304842"/>
              </p:ext>
            </p:extLst>
          </p:nvPr>
        </p:nvGraphicFramePr>
        <p:xfrm>
          <a:off x="628650" y="1671065"/>
          <a:ext cx="7886700" cy="2961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480060" y="1555772"/>
            <a:ext cx="2064265" cy="2031956"/>
          </a:xfrm>
          <a:prstGeom prst="ellipse">
            <a:avLst/>
          </a:prstGeom>
          <a:solidFill>
            <a:schemeClr val="tx1">
              <a:lumMod val="85000"/>
              <a:lumOff val="15000"/>
            </a:schemeClr>
          </a:solidFill>
          <a:ln w="174625" cmpd="thinThick">
            <a:solidFill>
              <a:schemeClr val="tx1">
                <a:lumMod val="85000"/>
                <a:lumOff val="15000"/>
              </a:schemeClr>
            </a:solidFill>
          </a:ln>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1600" kern="1200">
                <a:solidFill>
                  <a:schemeClr val="bg1"/>
                </a:solidFill>
                <a:latin typeface="+mj-lt"/>
                <a:ea typeface="+mj-ea"/>
                <a:cs typeface="+mj-cs"/>
              </a:rPr>
              <a:t>Model to predict the views by the time video gets out of the trending list</a:t>
            </a:r>
          </a:p>
        </p:txBody>
      </p:sp>
      <p:pic>
        <p:nvPicPr>
          <p:cNvPr id="132" name="Google Shape;132;p25"/>
          <p:cNvPicPr preferRelativeResize="0"/>
          <p:nvPr/>
        </p:nvPicPr>
        <p:blipFill>
          <a:blip r:embed="rId3"/>
          <a:stretch>
            <a:fillRect/>
          </a:stretch>
        </p:blipFill>
        <p:spPr>
          <a:xfrm>
            <a:off x="2656114" y="667657"/>
            <a:ext cx="5763985" cy="335843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480060" y="1555772"/>
            <a:ext cx="2064265" cy="2031956"/>
          </a:xfrm>
          <a:prstGeom prst="ellipse">
            <a:avLst/>
          </a:prstGeom>
          <a:solidFill>
            <a:schemeClr val="tx1">
              <a:lumMod val="85000"/>
              <a:lumOff val="15000"/>
            </a:schemeClr>
          </a:solidFill>
          <a:ln w="174625" cmpd="thinThick">
            <a:solidFill>
              <a:schemeClr val="tx1">
                <a:lumMod val="85000"/>
                <a:lumOff val="15000"/>
              </a:schemeClr>
            </a:solidFill>
          </a:ln>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1600" kern="1200">
                <a:solidFill>
                  <a:schemeClr val="bg1"/>
                </a:solidFill>
                <a:latin typeface="+mj-lt"/>
                <a:ea typeface="+mj-ea"/>
                <a:cs typeface="+mj-cs"/>
              </a:rPr>
              <a:t>Model to predict the likes by the time video gets out of the trending list</a:t>
            </a:r>
          </a:p>
        </p:txBody>
      </p:sp>
      <p:pic>
        <p:nvPicPr>
          <p:cNvPr id="138" name="Google Shape;138;p26"/>
          <p:cNvPicPr preferRelativeResize="0"/>
          <p:nvPr/>
        </p:nvPicPr>
        <p:blipFill>
          <a:blip r:embed="rId3"/>
          <a:stretch>
            <a:fillRect/>
          </a:stretch>
        </p:blipFill>
        <p:spPr>
          <a:xfrm>
            <a:off x="2656114" y="624114"/>
            <a:ext cx="5763985" cy="333458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480060" y="1555772"/>
            <a:ext cx="2064265" cy="2031956"/>
          </a:xfrm>
          <a:prstGeom prst="ellipse">
            <a:avLst/>
          </a:prstGeom>
          <a:solidFill>
            <a:schemeClr val="tx1">
              <a:lumMod val="85000"/>
              <a:lumOff val="15000"/>
            </a:schemeClr>
          </a:solidFill>
          <a:ln w="174625" cmpd="thinThick">
            <a:solidFill>
              <a:schemeClr val="tx1">
                <a:lumMod val="85000"/>
                <a:lumOff val="15000"/>
              </a:schemeClr>
            </a:solidFill>
          </a:ln>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1400" kern="1200">
                <a:solidFill>
                  <a:schemeClr val="bg1"/>
                </a:solidFill>
                <a:latin typeface="+mj-lt"/>
                <a:ea typeface="+mj-ea"/>
                <a:cs typeface="+mj-cs"/>
              </a:rPr>
              <a:t>Model to predict the comment count by the time video gets out of the trending list</a:t>
            </a:r>
          </a:p>
        </p:txBody>
      </p:sp>
      <p:pic>
        <p:nvPicPr>
          <p:cNvPr id="144" name="Google Shape;144;p27"/>
          <p:cNvPicPr preferRelativeResize="0"/>
          <p:nvPr/>
        </p:nvPicPr>
        <p:blipFill>
          <a:blip r:embed="rId3"/>
          <a:stretch>
            <a:fillRect/>
          </a:stretch>
        </p:blipFill>
        <p:spPr>
          <a:xfrm>
            <a:off x="2648858" y="566058"/>
            <a:ext cx="5771242" cy="368662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480060" y="1357086"/>
            <a:ext cx="2064265" cy="1973943"/>
          </a:xfrm>
          <a:prstGeom prst="ellipse">
            <a:avLst/>
          </a:prstGeom>
          <a:solidFill>
            <a:schemeClr val="tx1">
              <a:lumMod val="85000"/>
              <a:lumOff val="15000"/>
            </a:schemeClr>
          </a:solidFill>
          <a:ln w="174625" cmpd="thinThick">
            <a:solidFill>
              <a:schemeClr val="tx1">
                <a:lumMod val="85000"/>
                <a:lumOff val="15000"/>
              </a:schemeClr>
            </a:solidFill>
          </a:ln>
        </p:spPr>
        <p:txBody>
          <a:bodyPr spcFirstLastPara="1" vert="horz" lIns="91440" tIns="45720" rIns="91440" bIns="45720" rtlCol="0" anchor="ctr" anchorCtr="0">
            <a:normAutofit/>
          </a:bodyPr>
          <a:lstStyle/>
          <a:p>
            <a:pPr marL="0" lvl="0" indent="0" algn="ctr" defTabSz="914400">
              <a:spcBef>
                <a:spcPct val="0"/>
              </a:spcBef>
              <a:spcAft>
                <a:spcPts val="0"/>
              </a:spcAft>
              <a:buClr>
                <a:schemeClr val="dk1"/>
              </a:buClr>
              <a:buSzPct val="39285"/>
            </a:pPr>
            <a:r>
              <a:rPr lang="en-US" sz="1900" kern="1200" dirty="0">
                <a:solidFill>
                  <a:schemeClr val="bg1"/>
                </a:solidFill>
                <a:latin typeface="+mj-lt"/>
                <a:ea typeface="+mj-ea"/>
                <a:cs typeface="+mj-cs"/>
              </a:rPr>
              <a:t>Model to Predict the Number of trending days</a:t>
            </a:r>
          </a:p>
          <a:p>
            <a:pPr marL="0" lvl="0" indent="0" algn="ctr" defTabSz="914400">
              <a:spcBef>
                <a:spcPct val="0"/>
              </a:spcBef>
              <a:spcAft>
                <a:spcPts val="0"/>
              </a:spcAft>
              <a:buClr>
                <a:schemeClr val="dk1"/>
              </a:buClr>
              <a:buSzPct val="39285"/>
            </a:pPr>
            <a:endParaRPr lang="en-US" sz="1900" kern="1200" dirty="0">
              <a:solidFill>
                <a:schemeClr val="bg1"/>
              </a:solidFill>
              <a:latin typeface="+mj-lt"/>
              <a:ea typeface="+mj-ea"/>
              <a:cs typeface="+mj-cs"/>
            </a:endParaRPr>
          </a:p>
          <a:p>
            <a:pPr marL="0" lvl="0" indent="0" algn="ctr" defTabSz="914400">
              <a:spcBef>
                <a:spcPct val="0"/>
              </a:spcBef>
              <a:spcAft>
                <a:spcPts val="0"/>
              </a:spcAft>
            </a:pPr>
            <a:endParaRPr lang="en-US" sz="1900" kern="1200" dirty="0">
              <a:solidFill>
                <a:schemeClr val="bg1"/>
              </a:solidFill>
              <a:latin typeface="+mj-lt"/>
              <a:ea typeface="+mj-ea"/>
              <a:cs typeface="+mj-cs"/>
            </a:endParaRPr>
          </a:p>
        </p:txBody>
      </p:sp>
      <p:pic>
        <p:nvPicPr>
          <p:cNvPr id="150" name="Google Shape;150;p28"/>
          <p:cNvPicPr preferRelativeResize="0"/>
          <p:nvPr/>
        </p:nvPicPr>
        <p:blipFill>
          <a:blip r:embed="rId3"/>
          <a:stretch>
            <a:fillRect/>
          </a:stretch>
        </p:blipFill>
        <p:spPr>
          <a:xfrm>
            <a:off x="2627086" y="1074435"/>
            <a:ext cx="5793013" cy="340322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useBgFill="1">
        <p:nvSpPr>
          <p:cNvPr id="158" name="Rectangle 15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p29"/>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chemeClr val="tx1"/>
                </a:solidFill>
                <a:latin typeface="+mj-lt"/>
                <a:ea typeface="+mj-ea"/>
                <a:cs typeface="+mj-cs"/>
              </a:rPr>
              <a:t>Conclusion</a:t>
            </a:r>
          </a:p>
        </p:txBody>
      </p:sp>
      <p:sp>
        <p:nvSpPr>
          <p:cNvPr id="15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Google Shape;156;p29"/>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700"/>
              <a:t>The Analysis unveiled crucial factors driving YouTube video trends: </a:t>
            </a:r>
          </a:p>
          <a:p>
            <a:pPr marL="457200" lvl="0" indent="-228600" defTabSz="914400">
              <a:spcBef>
                <a:spcPts val="1200"/>
              </a:spcBef>
              <a:spcAft>
                <a:spcPts val="0"/>
              </a:spcAft>
              <a:buSzPts val="1800"/>
              <a:buFont typeface="Arial" panose="020B0604020202020204" pitchFamily="34" charset="0"/>
              <a:buChar char="•"/>
            </a:pPr>
            <a:r>
              <a:rPr lang="en-US" sz="1700"/>
              <a:t>View count, likes, comments, and video duration. </a:t>
            </a:r>
          </a:p>
          <a:p>
            <a:pPr marL="457200" lvl="0" indent="-228600" defTabSz="914400">
              <a:spcBef>
                <a:spcPts val="0"/>
              </a:spcBef>
              <a:spcAft>
                <a:spcPts val="0"/>
              </a:spcAft>
              <a:buSzPts val="1800"/>
              <a:buFont typeface="Arial" panose="020B0604020202020204" pitchFamily="34" charset="0"/>
              <a:buChar char="•"/>
            </a:pPr>
            <a:r>
              <a:rPr lang="en-US" sz="1700"/>
              <a:t>Elevated engagement, particularly in views and likes, correlates with increased trend likelihood. </a:t>
            </a:r>
          </a:p>
          <a:p>
            <a:pPr marL="457200" lvl="0" indent="-228600" defTabSz="914400">
              <a:spcBef>
                <a:spcPts val="0"/>
              </a:spcBef>
              <a:spcAft>
                <a:spcPts val="0"/>
              </a:spcAft>
              <a:buSzPts val="1800"/>
              <a:buFont typeface="Arial" panose="020B0604020202020204" pitchFamily="34" charset="0"/>
              <a:buChar char="•"/>
            </a:pPr>
            <a:r>
              <a:rPr lang="en-US" sz="1700"/>
              <a:t>Gaming, entertainment, and music dominated trending content. Positive sentiment in comments aligns with YouTube's algorithm preference. </a:t>
            </a:r>
          </a:p>
          <a:p>
            <a:pPr marL="0" lvl="0" indent="-228600" defTabSz="914400">
              <a:spcBef>
                <a:spcPts val="1200"/>
              </a:spcBef>
              <a:spcAft>
                <a:spcPts val="1200"/>
              </a:spcAft>
              <a:buFont typeface="Arial" panose="020B0604020202020204" pitchFamily="34" charset="0"/>
              <a:buChar char="•"/>
            </a:pPr>
            <a:r>
              <a:rPr lang="en-US" sz="1700"/>
              <a:t>Created machine learning models, achieving over 90% accuracy, to help creators optimize content for broader audience reach and viral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chemeClr val="tx1"/>
                </a:solidFill>
                <a:latin typeface="+mj-lt"/>
                <a:ea typeface="+mj-ea"/>
                <a:cs typeface="+mj-cs"/>
              </a:rPr>
              <a:t>Introduction</a:t>
            </a:r>
          </a:p>
        </p:txBody>
      </p:sp>
      <p:sp>
        <p:nvSpPr>
          <p:cNvPr id="6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Google Shape;61;p14"/>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700"/>
              <a:t>YouTube's Trending section spotlights captivating videos with broad appeal, aiming to showcase content that has the potential to become viral and attract a substantial audience. Referred to as trending videos, these are updated every 15 minutes and are accessible globally, with personalized lists for different regions. The YouTube algorithm assesses various factors to determine inclusion in the trending list:</a:t>
            </a:r>
          </a:p>
          <a:p>
            <a:pPr marL="0" lvl="0" indent="-228600" defTabSz="914400">
              <a:spcBef>
                <a:spcPts val="1200"/>
              </a:spcBef>
              <a:spcAft>
                <a:spcPts val="0"/>
              </a:spcAft>
              <a:buClr>
                <a:schemeClr val="dk1"/>
              </a:buClr>
              <a:buSzPct val="61111"/>
              <a:buFont typeface="Arial" panose="020B0604020202020204" pitchFamily="34" charset="0"/>
              <a:buChar char="•"/>
            </a:pPr>
            <a:r>
              <a:rPr lang="en-US" sz="1700" b="1"/>
              <a:t>View count:</a:t>
            </a:r>
            <a:r>
              <a:rPr lang="en-US" sz="1700"/>
              <a:t> Videos garnering a high number of views in a short timeframe.</a:t>
            </a:r>
          </a:p>
          <a:p>
            <a:pPr marL="0" lvl="0" indent="-228600" defTabSz="914400">
              <a:spcBef>
                <a:spcPts val="1200"/>
              </a:spcBef>
              <a:spcAft>
                <a:spcPts val="0"/>
              </a:spcAft>
              <a:buClr>
                <a:schemeClr val="dk1"/>
              </a:buClr>
              <a:buSzPct val="61111"/>
              <a:buFont typeface="Arial" panose="020B0604020202020204" pitchFamily="34" charset="0"/>
              <a:buChar char="•"/>
            </a:pPr>
            <a:r>
              <a:rPr lang="en-US" sz="1700" b="1"/>
              <a:t>Engagement:</a:t>
            </a:r>
            <a:r>
              <a:rPr lang="en-US" sz="1700"/>
              <a:t> Videos that foster interaction through likes, dislikes, comments, and shares.</a:t>
            </a:r>
          </a:p>
          <a:p>
            <a:pPr marL="0" lvl="0" indent="-228600" defTabSz="914400">
              <a:spcBef>
                <a:spcPts val="1200"/>
              </a:spcBef>
              <a:spcAft>
                <a:spcPts val="0"/>
              </a:spcAft>
              <a:buClr>
                <a:schemeClr val="dk1"/>
              </a:buClr>
              <a:buSzPct val="61111"/>
              <a:buFont typeface="Arial" panose="020B0604020202020204" pitchFamily="34" charset="0"/>
              <a:buChar char="•"/>
            </a:pPr>
            <a:r>
              <a:rPr lang="en-US" sz="1700" b="1"/>
              <a:t>Relevance:</a:t>
            </a:r>
            <a:r>
              <a:rPr lang="en-US" sz="1700"/>
              <a:t> Videos tied to current events, popular culture, or trending topics.</a:t>
            </a:r>
          </a:p>
          <a:p>
            <a:pPr marL="0" lvl="0" indent="-228600" defTabSz="914400">
              <a:spcBef>
                <a:spcPts val="1200"/>
              </a:spcBef>
              <a:spcAft>
                <a:spcPts val="0"/>
              </a:spcAft>
              <a:buClr>
                <a:schemeClr val="dk1"/>
              </a:buClr>
              <a:buSzPct val="61111"/>
              <a:buFont typeface="Arial" panose="020B0604020202020204" pitchFamily="34" charset="0"/>
              <a:buChar char="•"/>
            </a:pPr>
            <a:r>
              <a:rPr lang="en-US" sz="1700" b="1"/>
              <a:t>Freshness: </a:t>
            </a:r>
            <a:r>
              <a:rPr lang="en-US" sz="1700"/>
              <a:t>Recently uploaded or actively viewed videos are more likely to trend.</a:t>
            </a:r>
          </a:p>
          <a:p>
            <a:pPr marL="0" lvl="0" indent="-228600" defTabSz="914400">
              <a:spcBef>
                <a:spcPts val="1200"/>
              </a:spcBef>
              <a:spcAft>
                <a:spcPts val="1200"/>
              </a:spcAft>
              <a:buFont typeface="Arial" panose="020B0604020202020204" pitchFamily="34" charset="0"/>
              <a:buChar char="•"/>
            </a:pPr>
            <a:endParaRPr lang="en-US"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00100" y="481945"/>
            <a:ext cx="7543800" cy="1028700"/>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4800"/>
              <a:t>Background	</a:t>
            </a:r>
          </a:p>
        </p:txBody>
      </p:sp>
      <p:graphicFrame>
        <p:nvGraphicFramePr>
          <p:cNvPr id="69" name="Google Shape;67;p15">
            <a:extLst>
              <a:ext uri="{FF2B5EF4-FFF2-40B4-BE49-F238E27FC236}">
                <a16:creationId xmlns:a16="http://schemas.microsoft.com/office/drawing/2014/main" id="{4528D022-0057-FA18-2A9D-32A4D04EAE09}"/>
              </a:ext>
            </a:extLst>
          </p:cNvPr>
          <p:cNvGraphicFramePr/>
          <p:nvPr>
            <p:extLst>
              <p:ext uri="{D42A27DB-BD31-4B8C-83A1-F6EECF244321}">
                <p14:modId xmlns:p14="http://schemas.microsoft.com/office/powerpoint/2010/main" val="3761300099"/>
              </p:ext>
            </p:extLst>
          </p:nvPr>
        </p:nvGraphicFramePr>
        <p:xfrm>
          <a:off x="800100" y="1732547"/>
          <a:ext cx="7543800" cy="2794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800100" y="481945"/>
            <a:ext cx="7543800" cy="1028700"/>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4800"/>
              <a:t>Dataset</a:t>
            </a:r>
          </a:p>
        </p:txBody>
      </p:sp>
      <p:graphicFrame>
        <p:nvGraphicFramePr>
          <p:cNvPr id="75" name="Google Shape;73;p16">
            <a:extLst>
              <a:ext uri="{FF2B5EF4-FFF2-40B4-BE49-F238E27FC236}">
                <a16:creationId xmlns:a16="http://schemas.microsoft.com/office/drawing/2014/main" id="{09268C0E-51D9-E35D-7FF3-E1F0CCFCEEBB}"/>
              </a:ext>
            </a:extLst>
          </p:cNvPr>
          <p:cNvGraphicFramePr/>
          <p:nvPr>
            <p:extLst>
              <p:ext uri="{D42A27DB-BD31-4B8C-83A1-F6EECF244321}">
                <p14:modId xmlns:p14="http://schemas.microsoft.com/office/powerpoint/2010/main" val="2385503769"/>
              </p:ext>
            </p:extLst>
          </p:nvPr>
        </p:nvGraphicFramePr>
        <p:xfrm>
          <a:off x="800100" y="1732547"/>
          <a:ext cx="7543800" cy="2794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chemeClr val="tx1"/>
                </a:solidFill>
                <a:latin typeface="+mj-lt"/>
                <a:ea typeface="+mj-ea"/>
                <a:cs typeface="+mj-cs"/>
              </a:rPr>
              <a:t>Objectives</a:t>
            </a:r>
          </a:p>
        </p:txBody>
      </p:sp>
      <p:sp>
        <p:nvSpPr>
          <p:cNvPr id="8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oogle Shape;79;p17"/>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600" b="1"/>
              <a:t>Identify Influencing Factors:</a:t>
            </a:r>
          </a:p>
          <a:p>
            <a:pPr marL="0" lvl="0" indent="-228600" defTabSz="914400">
              <a:spcBef>
                <a:spcPts val="1200"/>
              </a:spcBef>
              <a:spcAft>
                <a:spcPts val="0"/>
              </a:spcAft>
              <a:buClr>
                <a:schemeClr val="dk1"/>
              </a:buClr>
              <a:buSzPct val="61111"/>
              <a:buFont typeface="Arial" panose="020B0604020202020204" pitchFamily="34" charset="0"/>
              <a:buChar char="•"/>
            </a:pPr>
            <a:r>
              <a:rPr lang="en-US" sz="1600"/>
              <a:t>Analyze variables impacting viral potential and investigate correlation between features</a:t>
            </a:r>
          </a:p>
          <a:p>
            <a:pPr marL="0" lvl="0" indent="-228600" defTabSz="914400">
              <a:spcBef>
                <a:spcPts val="1200"/>
              </a:spcBef>
              <a:spcAft>
                <a:spcPts val="0"/>
              </a:spcAft>
              <a:buClr>
                <a:schemeClr val="dk1"/>
              </a:buClr>
              <a:buSzPct val="61111"/>
              <a:buFont typeface="Arial" panose="020B0604020202020204" pitchFamily="34" charset="0"/>
              <a:buChar char="•"/>
            </a:pPr>
            <a:r>
              <a:rPr lang="en-US" sz="1600" b="1"/>
              <a:t>Sentiment Analysis on Comments:</a:t>
            </a:r>
          </a:p>
          <a:p>
            <a:pPr marL="0" lvl="0" indent="-228600" defTabSz="914400">
              <a:spcBef>
                <a:spcPts val="1200"/>
              </a:spcBef>
              <a:spcAft>
                <a:spcPts val="0"/>
              </a:spcAft>
              <a:buClr>
                <a:schemeClr val="dk1"/>
              </a:buClr>
              <a:buSzPct val="61111"/>
              <a:buFont typeface="Arial" panose="020B0604020202020204" pitchFamily="34" charset="0"/>
              <a:buChar char="•"/>
            </a:pPr>
            <a:r>
              <a:rPr lang="en-US" sz="1600"/>
              <a:t>NLP for sentiment analysis on comments</a:t>
            </a:r>
          </a:p>
          <a:p>
            <a:pPr marL="0" lvl="0" indent="-228600" defTabSz="914400">
              <a:spcBef>
                <a:spcPts val="1200"/>
              </a:spcBef>
              <a:spcAft>
                <a:spcPts val="0"/>
              </a:spcAft>
              <a:buClr>
                <a:schemeClr val="dk1"/>
              </a:buClr>
              <a:buSzPct val="61111"/>
              <a:buFont typeface="Arial" panose="020B0604020202020204" pitchFamily="34" charset="0"/>
              <a:buChar char="•"/>
            </a:pPr>
            <a:r>
              <a:rPr lang="en-US" sz="1600" b="1"/>
              <a:t>Duration Prediction:</a:t>
            </a:r>
          </a:p>
          <a:p>
            <a:pPr marL="0" lvl="0" indent="-228600" defTabSz="914400">
              <a:spcBef>
                <a:spcPts val="1200"/>
              </a:spcBef>
              <a:spcAft>
                <a:spcPts val="0"/>
              </a:spcAft>
              <a:buClr>
                <a:schemeClr val="dk1"/>
              </a:buClr>
              <a:buSzPct val="61111"/>
              <a:buFont typeface="Arial" panose="020B0604020202020204" pitchFamily="34" charset="0"/>
              <a:buChar char="•"/>
            </a:pPr>
            <a:r>
              <a:rPr lang="en-US" sz="1600"/>
              <a:t>Predicting number of days a video will trend</a:t>
            </a:r>
          </a:p>
          <a:p>
            <a:pPr marL="0" lvl="0" indent="-228600" defTabSz="914400">
              <a:spcBef>
                <a:spcPts val="1200"/>
              </a:spcBef>
              <a:spcAft>
                <a:spcPts val="0"/>
              </a:spcAft>
              <a:buFont typeface="Arial" panose="020B0604020202020204" pitchFamily="34" charset="0"/>
              <a:buChar char="•"/>
            </a:pPr>
            <a:r>
              <a:rPr lang="en-US" sz="1600" b="1"/>
              <a:t>Metric Predictions:</a:t>
            </a:r>
          </a:p>
          <a:p>
            <a:pPr marL="0" lvl="0" indent="-228600" defTabSz="914400">
              <a:spcBef>
                <a:spcPts val="1200"/>
              </a:spcBef>
              <a:spcAft>
                <a:spcPts val="0"/>
              </a:spcAft>
              <a:buClr>
                <a:schemeClr val="dk1"/>
              </a:buClr>
              <a:buSzPct val="61111"/>
              <a:buFont typeface="Arial" panose="020B0604020202020204" pitchFamily="34" charset="0"/>
              <a:buChar char="•"/>
            </a:pPr>
            <a:r>
              <a:rPr lang="en-US" sz="1600"/>
              <a:t>Predict View count, likes and comment counts</a:t>
            </a:r>
          </a:p>
          <a:p>
            <a:pPr marL="0" lvl="0" indent="-228600" defTabSz="914400">
              <a:spcBef>
                <a:spcPts val="1200"/>
              </a:spcBef>
              <a:spcAft>
                <a:spcPts val="1200"/>
              </a:spcAft>
              <a:buFont typeface="Arial" panose="020B0604020202020204" pitchFamily="34" charset="0"/>
              <a:buChar char="•"/>
            </a:pP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Data Cleaning	</a:t>
            </a: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Handling Null Values</a:t>
            </a:r>
            <a:endParaRPr/>
          </a:p>
          <a:p>
            <a:pPr marL="0" lvl="0" indent="0" algn="l" rtl="0">
              <a:spcBef>
                <a:spcPts val="1200"/>
              </a:spcBef>
              <a:spcAft>
                <a:spcPts val="0"/>
              </a:spcAft>
              <a:buNone/>
            </a:pPr>
            <a:r>
              <a:rPr lang="en"/>
              <a:t>Data Frame Characteristics:  185,990 rows, 16 column</a:t>
            </a:r>
            <a:endParaRPr/>
          </a:p>
          <a:p>
            <a:pPr marL="0" lvl="0" indent="0" algn="l" rtl="0">
              <a:spcBef>
                <a:spcPts val="1200"/>
              </a:spcBef>
              <a:spcAft>
                <a:spcPts val="0"/>
              </a:spcAft>
              <a:buNone/>
            </a:pPr>
            <a:r>
              <a:rPr lang="en"/>
              <a:t>Duplicate Data Check</a:t>
            </a:r>
            <a:endParaRPr/>
          </a:p>
          <a:p>
            <a:pPr marL="0" lvl="0" indent="0" algn="l" rtl="0">
              <a:spcBef>
                <a:spcPts val="1200"/>
              </a:spcBef>
              <a:spcAft>
                <a:spcPts val="1200"/>
              </a:spcAft>
              <a:buNone/>
            </a:pPr>
            <a:r>
              <a:rPr lang="en"/>
              <a:t>Extracting Comments and Duration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91" name="Google Shape;91;p19"/>
          <p:cNvPicPr preferRelativeResize="0"/>
          <p:nvPr/>
        </p:nvPicPr>
        <p:blipFill>
          <a:blip r:embed="rId3">
            <a:alphaModFix/>
          </a:blip>
          <a:stretch>
            <a:fillRect/>
          </a:stretch>
        </p:blipFill>
        <p:spPr>
          <a:xfrm>
            <a:off x="96725" y="1668825"/>
            <a:ext cx="4475276" cy="2497075"/>
          </a:xfrm>
          <a:prstGeom prst="rect">
            <a:avLst/>
          </a:prstGeom>
          <a:noFill/>
          <a:ln>
            <a:noFill/>
          </a:ln>
        </p:spPr>
      </p:pic>
      <p:pic>
        <p:nvPicPr>
          <p:cNvPr id="92" name="Google Shape;92;p19"/>
          <p:cNvPicPr preferRelativeResize="0"/>
          <p:nvPr/>
        </p:nvPicPr>
        <p:blipFill>
          <a:blip r:embed="rId4">
            <a:alphaModFix/>
          </a:blip>
          <a:stretch>
            <a:fillRect/>
          </a:stretch>
        </p:blipFill>
        <p:spPr>
          <a:xfrm>
            <a:off x="4641500" y="1668825"/>
            <a:ext cx="4604841" cy="249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contd…</a:t>
            </a:r>
            <a:endParaRPr/>
          </a:p>
        </p:txBody>
      </p:sp>
      <p:pic>
        <p:nvPicPr>
          <p:cNvPr id="98" name="Google Shape;98;p20"/>
          <p:cNvPicPr preferRelativeResize="0"/>
          <p:nvPr/>
        </p:nvPicPr>
        <p:blipFill>
          <a:blip r:embed="rId3">
            <a:alphaModFix/>
          </a:blip>
          <a:stretch>
            <a:fillRect/>
          </a:stretch>
        </p:blipFill>
        <p:spPr>
          <a:xfrm>
            <a:off x="1433300" y="1017725"/>
            <a:ext cx="6717127"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contd…</a:t>
            </a:r>
            <a:endParaRPr/>
          </a:p>
        </p:txBody>
      </p:sp>
      <p:pic>
        <p:nvPicPr>
          <p:cNvPr id="104" name="Google Shape;104;p21"/>
          <p:cNvPicPr preferRelativeResize="0"/>
          <p:nvPr/>
        </p:nvPicPr>
        <p:blipFill>
          <a:blip r:embed="rId3">
            <a:alphaModFix/>
          </a:blip>
          <a:stretch>
            <a:fillRect/>
          </a:stretch>
        </p:blipFill>
        <p:spPr>
          <a:xfrm>
            <a:off x="211975" y="1543075"/>
            <a:ext cx="4031449" cy="2419850"/>
          </a:xfrm>
          <a:prstGeom prst="rect">
            <a:avLst/>
          </a:prstGeom>
          <a:noFill/>
          <a:ln>
            <a:noFill/>
          </a:ln>
        </p:spPr>
      </p:pic>
      <p:pic>
        <p:nvPicPr>
          <p:cNvPr id="105" name="Google Shape;105;p21"/>
          <p:cNvPicPr preferRelativeResize="0"/>
          <p:nvPr/>
        </p:nvPicPr>
        <p:blipFill>
          <a:blip r:embed="rId4">
            <a:alphaModFix/>
          </a:blip>
          <a:stretch>
            <a:fillRect/>
          </a:stretch>
        </p:blipFill>
        <p:spPr>
          <a:xfrm>
            <a:off x="4488487" y="1543077"/>
            <a:ext cx="4393912" cy="24198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523</Words>
  <Application>Microsoft Office PowerPoint</Application>
  <PresentationFormat>On-screen Show (16:9)</PresentationFormat>
  <Paragraphs>55</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YouTube Trending Video Analysis and Predictions</vt:lpstr>
      <vt:lpstr>Introduction</vt:lpstr>
      <vt:lpstr>Background </vt:lpstr>
      <vt:lpstr>Dataset</vt:lpstr>
      <vt:lpstr>Objectives</vt:lpstr>
      <vt:lpstr>Data Cleaning </vt:lpstr>
      <vt:lpstr>EDA</vt:lpstr>
      <vt:lpstr>contd…</vt:lpstr>
      <vt:lpstr>contd…</vt:lpstr>
      <vt:lpstr>Sentiment Analysis</vt:lpstr>
      <vt:lpstr>PowerPoint Presentation</vt:lpstr>
      <vt:lpstr> Model Building Overview</vt:lpstr>
      <vt:lpstr>Model to predict the views by the time video gets out of the trending list</vt:lpstr>
      <vt:lpstr>Model to predict the likes by the time video gets out of the trending list</vt:lpstr>
      <vt:lpstr>Model to predict the comment count by the time video gets out of the trending list</vt:lpstr>
      <vt:lpstr>Model to Predict the Number of trending days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 Analysis and Predictions</dc:title>
  <cp:lastModifiedBy>Vikas Reddy</cp:lastModifiedBy>
  <cp:revision>1</cp:revision>
  <dcterms:modified xsi:type="dcterms:W3CDTF">2023-12-05T23:47:45Z</dcterms:modified>
</cp:coreProperties>
</file>