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09" r:id="rId1"/>
  </p:sldMasterIdLst>
  <p:notesMasterIdLst>
    <p:notesMasterId r:id="rId20"/>
  </p:notesMasterIdLst>
  <p:sldIdLst>
    <p:sldId id="256" r:id="rId2"/>
    <p:sldId id="264" r:id="rId3"/>
    <p:sldId id="260" r:id="rId4"/>
    <p:sldId id="272" r:id="rId5"/>
    <p:sldId id="273" r:id="rId6"/>
    <p:sldId id="274" r:id="rId7"/>
    <p:sldId id="276" r:id="rId8"/>
    <p:sldId id="263" r:id="rId9"/>
    <p:sldId id="275" r:id="rId10"/>
    <p:sldId id="277" r:id="rId11"/>
    <p:sldId id="265" r:id="rId12"/>
    <p:sldId id="266" r:id="rId13"/>
    <p:sldId id="279" r:id="rId14"/>
    <p:sldId id="280" r:id="rId15"/>
    <p:sldId id="281" r:id="rId16"/>
    <p:sldId id="270" r:id="rId17"/>
    <p:sldId id="282" r:id="rId18"/>
    <p:sldId id="262"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Century Schoolbook" panose="02040604050505020304" pitchFamily="18"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wawO+A9+me7HkE2P7e+NEsFDQ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enkatesh Krishnamoorthy"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56"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3126D-AE18-4BFA-9750-C5B42FF675A3}"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0E451FF5-FF9B-421B-9C10-0100E47642ED}">
      <dgm:prSet/>
      <dgm:spPr/>
      <dgm:t>
        <a:bodyPr/>
        <a:lstStyle/>
        <a:p>
          <a:r>
            <a:rPr lang="en-US"/>
            <a:t>Regression Modeling : </a:t>
          </a:r>
        </a:p>
      </dgm:t>
    </dgm:pt>
    <dgm:pt modelId="{856E995C-C29D-47B5-BB1F-BDA6530F5215}" type="parTrans" cxnId="{1F303B43-76CE-49C1-8A69-C8FB10427EFC}">
      <dgm:prSet/>
      <dgm:spPr/>
      <dgm:t>
        <a:bodyPr/>
        <a:lstStyle/>
        <a:p>
          <a:endParaRPr lang="en-US"/>
        </a:p>
      </dgm:t>
    </dgm:pt>
    <dgm:pt modelId="{6D1DCC15-0382-4596-A7B7-6F160BDED34E}" type="sibTrans" cxnId="{1F303B43-76CE-49C1-8A69-C8FB10427EFC}">
      <dgm:prSet/>
      <dgm:spPr/>
      <dgm:t>
        <a:bodyPr/>
        <a:lstStyle/>
        <a:p>
          <a:endParaRPr lang="en-US"/>
        </a:p>
      </dgm:t>
    </dgm:pt>
    <dgm:pt modelId="{36A56F47-D147-4EDD-AD4B-C9B1449489C6}">
      <dgm:prSet/>
      <dgm:spPr/>
      <dgm:t>
        <a:bodyPr/>
        <a:lstStyle/>
        <a:p>
          <a:r>
            <a:rPr lang="en-US" dirty="0"/>
            <a:t>We set the “</a:t>
          </a:r>
          <a:r>
            <a:rPr lang="en-US" dirty="0" err="1"/>
            <a:t>suicide_rate</a:t>
          </a:r>
          <a:r>
            <a:rPr lang="en-US" dirty="0"/>
            <a:t> “ as dependent variable and the remaining columns as independent variables. Later we used the </a:t>
          </a:r>
          <a:r>
            <a:rPr lang="en-US" dirty="0" err="1"/>
            <a:t>train_test_split</a:t>
          </a:r>
          <a:r>
            <a:rPr lang="en-US" dirty="0"/>
            <a:t>  to split our data into testing data and training data with </a:t>
          </a:r>
          <a:r>
            <a:rPr lang="en-US" dirty="0" err="1"/>
            <a:t>test_size</a:t>
          </a:r>
          <a:r>
            <a:rPr lang="en-US" dirty="0"/>
            <a:t> as 0.2.</a:t>
          </a:r>
        </a:p>
      </dgm:t>
    </dgm:pt>
    <dgm:pt modelId="{4C3911A5-283A-434E-AAB1-E45B578D6C81}" type="parTrans" cxnId="{5E2CDF1E-FBB2-49AB-9AF8-43975AD45E92}">
      <dgm:prSet/>
      <dgm:spPr/>
      <dgm:t>
        <a:bodyPr/>
        <a:lstStyle/>
        <a:p>
          <a:endParaRPr lang="en-US"/>
        </a:p>
      </dgm:t>
    </dgm:pt>
    <dgm:pt modelId="{98C152B5-4A2F-4382-992D-B16FBE47589D}" type="sibTrans" cxnId="{5E2CDF1E-FBB2-49AB-9AF8-43975AD45E92}">
      <dgm:prSet/>
      <dgm:spPr/>
      <dgm:t>
        <a:bodyPr/>
        <a:lstStyle/>
        <a:p>
          <a:endParaRPr lang="en-US"/>
        </a:p>
      </dgm:t>
    </dgm:pt>
    <dgm:pt modelId="{50E2BC9C-9D4A-4297-96C5-09E0DF1BA5A9}">
      <dgm:prSet/>
      <dgm:spPr/>
      <dgm:t>
        <a:bodyPr/>
        <a:lstStyle/>
        <a:p>
          <a:r>
            <a:rPr lang="en-US" dirty="0"/>
            <a:t>The supervised machine learning models trained on this dataset are  : K-Nearest Neighbors , Decision Tree and Random Forest , XG Boost and Multilayer </a:t>
          </a:r>
          <a:r>
            <a:rPr lang="en-US" dirty="0" err="1"/>
            <a:t>Perceptrons</a:t>
          </a:r>
          <a:r>
            <a:rPr lang="en-US" dirty="0"/>
            <a:t>.</a:t>
          </a:r>
        </a:p>
      </dgm:t>
    </dgm:pt>
    <dgm:pt modelId="{857181ED-A41F-4711-BAB6-5372E693DD42}" type="parTrans" cxnId="{866E8B48-8D6F-4762-9012-9F790D898A46}">
      <dgm:prSet/>
      <dgm:spPr/>
      <dgm:t>
        <a:bodyPr/>
        <a:lstStyle/>
        <a:p>
          <a:endParaRPr lang="en-US"/>
        </a:p>
      </dgm:t>
    </dgm:pt>
    <dgm:pt modelId="{114A6EF1-820E-4ED1-B068-6A3DC9E44C41}" type="sibTrans" cxnId="{866E8B48-8D6F-4762-9012-9F790D898A46}">
      <dgm:prSet/>
      <dgm:spPr/>
      <dgm:t>
        <a:bodyPr/>
        <a:lstStyle/>
        <a:p>
          <a:endParaRPr lang="en-US"/>
        </a:p>
      </dgm:t>
    </dgm:pt>
    <dgm:pt modelId="{47A62EBC-3ED2-4C7B-858D-2EA69A916B62}" type="pres">
      <dgm:prSet presAssocID="{B853126D-AE18-4BFA-9750-C5B42FF675A3}" presName="Name0" presStyleCnt="0">
        <dgm:presLayoutVars>
          <dgm:dir/>
          <dgm:animLvl val="lvl"/>
          <dgm:resizeHandles val="exact"/>
        </dgm:presLayoutVars>
      </dgm:prSet>
      <dgm:spPr/>
    </dgm:pt>
    <dgm:pt modelId="{C6A84AAE-05DD-4DFA-AC02-4D6695128929}" type="pres">
      <dgm:prSet presAssocID="{0E451FF5-FF9B-421B-9C10-0100E47642ED}" presName="boxAndChildren" presStyleCnt="0"/>
      <dgm:spPr/>
    </dgm:pt>
    <dgm:pt modelId="{B04DA7A1-DC69-414B-B2BB-F7F153A28672}" type="pres">
      <dgm:prSet presAssocID="{0E451FF5-FF9B-421B-9C10-0100E47642ED}" presName="parentTextBox" presStyleLbl="node1" presStyleIdx="0" presStyleCnt="1"/>
      <dgm:spPr/>
    </dgm:pt>
    <dgm:pt modelId="{B9956DF1-BA55-4A67-B7B8-F353F15EACA4}" type="pres">
      <dgm:prSet presAssocID="{0E451FF5-FF9B-421B-9C10-0100E47642ED}" presName="entireBox" presStyleLbl="node1" presStyleIdx="0" presStyleCnt="1"/>
      <dgm:spPr/>
    </dgm:pt>
    <dgm:pt modelId="{ADE19657-2127-48D5-AB23-4557D15E8D09}" type="pres">
      <dgm:prSet presAssocID="{0E451FF5-FF9B-421B-9C10-0100E47642ED}" presName="descendantBox" presStyleCnt="0"/>
      <dgm:spPr/>
    </dgm:pt>
    <dgm:pt modelId="{C1195025-7D10-4C5C-82E0-CB1E575A09E1}" type="pres">
      <dgm:prSet presAssocID="{36A56F47-D147-4EDD-AD4B-C9B1449489C6}" presName="childTextBox" presStyleLbl="fgAccFollowNode1" presStyleIdx="0" presStyleCnt="2">
        <dgm:presLayoutVars>
          <dgm:bulletEnabled val="1"/>
        </dgm:presLayoutVars>
      </dgm:prSet>
      <dgm:spPr/>
    </dgm:pt>
    <dgm:pt modelId="{AD68BF3F-914A-4B2B-BFB2-C0834380087F}" type="pres">
      <dgm:prSet presAssocID="{50E2BC9C-9D4A-4297-96C5-09E0DF1BA5A9}" presName="childTextBox" presStyleLbl="fgAccFollowNode1" presStyleIdx="1" presStyleCnt="2">
        <dgm:presLayoutVars>
          <dgm:bulletEnabled val="1"/>
        </dgm:presLayoutVars>
      </dgm:prSet>
      <dgm:spPr/>
    </dgm:pt>
  </dgm:ptLst>
  <dgm:cxnLst>
    <dgm:cxn modelId="{E87AC902-38DB-4BF6-BDE6-E83E820B7B94}" type="presOf" srcId="{50E2BC9C-9D4A-4297-96C5-09E0DF1BA5A9}" destId="{AD68BF3F-914A-4B2B-BFB2-C0834380087F}" srcOrd="0" destOrd="0" presId="urn:microsoft.com/office/officeart/2005/8/layout/process4"/>
    <dgm:cxn modelId="{5E2CDF1E-FBB2-49AB-9AF8-43975AD45E92}" srcId="{0E451FF5-FF9B-421B-9C10-0100E47642ED}" destId="{36A56F47-D147-4EDD-AD4B-C9B1449489C6}" srcOrd="0" destOrd="0" parTransId="{4C3911A5-283A-434E-AAB1-E45B578D6C81}" sibTransId="{98C152B5-4A2F-4382-992D-B16FBE47589D}"/>
    <dgm:cxn modelId="{E3A5222A-ABBB-4C2B-A0B1-1771F1604576}" type="presOf" srcId="{0E451FF5-FF9B-421B-9C10-0100E47642ED}" destId="{B9956DF1-BA55-4A67-B7B8-F353F15EACA4}" srcOrd="1" destOrd="0" presId="urn:microsoft.com/office/officeart/2005/8/layout/process4"/>
    <dgm:cxn modelId="{9DEE6461-C7C3-49B4-813C-CE344A6DF9EE}" type="presOf" srcId="{36A56F47-D147-4EDD-AD4B-C9B1449489C6}" destId="{C1195025-7D10-4C5C-82E0-CB1E575A09E1}" srcOrd="0" destOrd="0" presId="urn:microsoft.com/office/officeart/2005/8/layout/process4"/>
    <dgm:cxn modelId="{1F303B43-76CE-49C1-8A69-C8FB10427EFC}" srcId="{B853126D-AE18-4BFA-9750-C5B42FF675A3}" destId="{0E451FF5-FF9B-421B-9C10-0100E47642ED}" srcOrd="0" destOrd="0" parTransId="{856E995C-C29D-47B5-BB1F-BDA6530F5215}" sibTransId="{6D1DCC15-0382-4596-A7B7-6F160BDED34E}"/>
    <dgm:cxn modelId="{866E8B48-8D6F-4762-9012-9F790D898A46}" srcId="{0E451FF5-FF9B-421B-9C10-0100E47642ED}" destId="{50E2BC9C-9D4A-4297-96C5-09E0DF1BA5A9}" srcOrd="1" destOrd="0" parTransId="{857181ED-A41F-4711-BAB6-5372E693DD42}" sibTransId="{114A6EF1-820E-4ED1-B068-6A3DC9E44C41}"/>
    <dgm:cxn modelId="{15B81050-C2DD-425A-8FB2-E80E53FEC5EB}" type="presOf" srcId="{0E451FF5-FF9B-421B-9C10-0100E47642ED}" destId="{B04DA7A1-DC69-414B-B2BB-F7F153A28672}" srcOrd="0" destOrd="0" presId="urn:microsoft.com/office/officeart/2005/8/layout/process4"/>
    <dgm:cxn modelId="{BE76A5D3-D7B0-497B-94B6-9D8B3C9C9453}" type="presOf" srcId="{B853126D-AE18-4BFA-9750-C5B42FF675A3}" destId="{47A62EBC-3ED2-4C7B-858D-2EA69A916B62}" srcOrd="0" destOrd="0" presId="urn:microsoft.com/office/officeart/2005/8/layout/process4"/>
    <dgm:cxn modelId="{9FA98A20-7DFC-48BD-B624-0A1887E09EAC}" type="presParOf" srcId="{47A62EBC-3ED2-4C7B-858D-2EA69A916B62}" destId="{C6A84AAE-05DD-4DFA-AC02-4D6695128929}" srcOrd="0" destOrd="0" presId="urn:microsoft.com/office/officeart/2005/8/layout/process4"/>
    <dgm:cxn modelId="{3F3754C2-6598-40DE-B948-D45CE39CBFD0}" type="presParOf" srcId="{C6A84AAE-05DD-4DFA-AC02-4D6695128929}" destId="{B04DA7A1-DC69-414B-B2BB-F7F153A28672}" srcOrd="0" destOrd="0" presId="urn:microsoft.com/office/officeart/2005/8/layout/process4"/>
    <dgm:cxn modelId="{DA08F3B1-5C03-443E-B536-E04F114B8C43}" type="presParOf" srcId="{C6A84AAE-05DD-4DFA-AC02-4D6695128929}" destId="{B9956DF1-BA55-4A67-B7B8-F353F15EACA4}" srcOrd="1" destOrd="0" presId="urn:microsoft.com/office/officeart/2005/8/layout/process4"/>
    <dgm:cxn modelId="{95EAEB0F-3B22-45A7-90DD-BBEA5EB56FF8}" type="presParOf" srcId="{C6A84AAE-05DD-4DFA-AC02-4D6695128929}" destId="{ADE19657-2127-48D5-AB23-4557D15E8D09}" srcOrd="2" destOrd="0" presId="urn:microsoft.com/office/officeart/2005/8/layout/process4"/>
    <dgm:cxn modelId="{9D6D1CE4-F43D-443F-910E-3F57AC323C4C}" type="presParOf" srcId="{ADE19657-2127-48D5-AB23-4557D15E8D09}" destId="{C1195025-7D10-4C5C-82E0-CB1E575A09E1}" srcOrd="0" destOrd="0" presId="urn:microsoft.com/office/officeart/2005/8/layout/process4"/>
    <dgm:cxn modelId="{1267147C-E7DC-4A9A-B2DF-87C7BCF23C5A}" type="presParOf" srcId="{ADE19657-2127-48D5-AB23-4557D15E8D09}" destId="{AD68BF3F-914A-4B2B-BFB2-C0834380087F}" srcOrd="1"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56DF1-BA55-4A67-B7B8-F353F15EACA4}">
      <dsp:nvSpPr>
        <dsp:cNvPr id="0" name=""/>
        <dsp:cNvSpPr/>
      </dsp:nvSpPr>
      <dsp:spPr>
        <a:xfrm>
          <a:off x="0" y="0"/>
          <a:ext cx="6285053" cy="32624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8488" tIns="348488" rIns="348488" bIns="348488" numCol="1" spcCol="1270" anchor="ctr" anchorCtr="0">
          <a:noAutofit/>
        </a:bodyPr>
        <a:lstStyle/>
        <a:p>
          <a:pPr marL="0" lvl="0" indent="0" algn="ctr" defTabSz="2178050">
            <a:lnSpc>
              <a:spcPct val="90000"/>
            </a:lnSpc>
            <a:spcBef>
              <a:spcPct val="0"/>
            </a:spcBef>
            <a:spcAft>
              <a:spcPct val="35000"/>
            </a:spcAft>
            <a:buNone/>
          </a:pPr>
          <a:r>
            <a:rPr lang="en-US" sz="4900" kern="1200"/>
            <a:t>Regression Modeling : </a:t>
          </a:r>
        </a:p>
      </dsp:txBody>
      <dsp:txXfrm>
        <a:off x="0" y="0"/>
        <a:ext cx="6285053" cy="1761713"/>
      </dsp:txXfrm>
    </dsp:sp>
    <dsp:sp modelId="{C1195025-7D10-4C5C-82E0-CB1E575A09E1}">
      <dsp:nvSpPr>
        <dsp:cNvPr id="0" name=""/>
        <dsp:cNvSpPr/>
      </dsp:nvSpPr>
      <dsp:spPr>
        <a:xfrm>
          <a:off x="0" y="1696464"/>
          <a:ext cx="3142526" cy="15007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We set the “</a:t>
          </a:r>
          <a:r>
            <a:rPr lang="en-US" sz="1400" kern="1200" dirty="0" err="1"/>
            <a:t>suicide_rate</a:t>
          </a:r>
          <a:r>
            <a:rPr lang="en-US" sz="1400" kern="1200" dirty="0"/>
            <a:t> “ as dependent variable and the remaining columns as independent variables. Later we used the </a:t>
          </a:r>
          <a:r>
            <a:rPr lang="en-US" sz="1400" kern="1200" dirty="0" err="1"/>
            <a:t>train_test_split</a:t>
          </a:r>
          <a:r>
            <a:rPr lang="en-US" sz="1400" kern="1200" dirty="0"/>
            <a:t>  to split our data into testing data and training data with </a:t>
          </a:r>
          <a:r>
            <a:rPr lang="en-US" sz="1400" kern="1200" dirty="0" err="1"/>
            <a:t>test_size</a:t>
          </a:r>
          <a:r>
            <a:rPr lang="en-US" sz="1400" kern="1200" dirty="0"/>
            <a:t> as 0.2.</a:t>
          </a:r>
        </a:p>
      </dsp:txBody>
      <dsp:txXfrm>
        <a:off x="0" y="1696464"/>
        <a:ext cx="3142526" cy="1500718"/>
      </dsp:txXfrm>
    </dsp:sp>
    <dsp:sp modelId="{AD68BF3F-914A-4B2B-BFB2-C0834380087F}">
      <dsp:nvSpPr>
        <dsp:cNvPr id="0" name=""/>
        <dsp:cNvSpPr/>
      </dsp:nvSpPr>
      <dsp:spPr>
        <a:xfrm>
          <a:off x="3142526" y="1696464"/>
          <a:ext cx="3142526" cy="150071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t>The supervised machine learning models trained on this dataset are  : K-Nearest Neighbors , Decision Tree and Random Forest , XG Boost and Multilayer </a:t>
          </a:r>
          <a:r>
            <a:rPr lang="en-US" sz="1400" kern="1200" dirty="0" err="1"/>
            <a:t>Perceptrons</a:t>
          </a:r>
          <a:r>
            <a:rPr lang="en-US" sz="1400" kern="1200" dirty="0"/>
            <a:t>.</a:t>
          </a:r>
        </a:p>
      </dsp:txBody>
      <dsp:txXfrm>
        <a:off x="3142526" y="1696464"/>
        <a:ext cx="3142526" cy="15007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AB5C-CA11-4130-B458-BD6E59EC5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DA1F7B-E8C1-466E-9C18-D6D1AAF9BF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420212-1378-4EF6-BCAD-2DC913D1638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F75CB30-5ABA-4348-8A5A-CA2BE3674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3F94B-CB11-4EE2-A37C-96E9B32E993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81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303D-D464-4DAA-A44A-2A6C5DBBCB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F3ECF3-16D8-4AD9-8723-FB770D12A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579C5-0914-4926-B601-F2FE0FC231D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66ECA1D-1187-4433-A768-729103E81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47E87-817D-4A67-9836-9BDCA30C7B2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7678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02CA4-1E1E-4E49-BD58-23484FB388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37A843-09E9-4488-AF9C-16A40CFD07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5A7763-D985-451D-AD3C-19F933642EF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6218386-3975-427A-9E87-53A595CD2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F6620-6FDF-4D85-A5A6-49F0E9B6BDB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16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0511-4C5A-4BF9-8491-E672C3D9DF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A057D-299F-4CAD-86B0-56A4DF6ED7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B3A17-47DB-450F-A844-9F0D9D3C3EE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8B589061-836D-4735-AEEA-4B170C9CC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BEBA6-FEDD-4D4B-AB4C-BDF464C17EFB}"/>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926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14CF-A186-4A62-A153-7EACDBB1D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312D6E-3F61-4116-B2E0-8CA4654EF2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D5E7CF-5E73-414E-83AC-511B8718129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2385B13-7DF3-4F53-820F-94FD957AD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7F7BD-0569-4C3C-B768-5E663EE2B9F3}"/>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072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444A-4694-446A-BD42-CEF25C7F4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B0770B-A3C8-475A-B91D-3704EABD2A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4387E1-C1CB-4BE4-8108-F40FC4618F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ED3FC3-7C59-4001-9CDE-62D7B1C58E7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3F1A6BA-014F-43E2-98E2-C420A108CE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066C7C-A6FF-421C-A225-AD18990A2D9E}"/>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238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FFA0-28F1-4A3C-9971-B71C590C12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668DA2-1D77-4DA5-A6EA-DC8B474F8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5B7B18-66B0-47B0-AF0A-1C0C3E9054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D394D3-5F86-44BC-B39C-18681EDB0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2D9838-E1F3-4DF2-AC08-5E0097BBCF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8222DB-C1E7-4CAA-9FA9-1793D1786F7D}"/>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E3CADD0-B997-459D-806C-32BF315F45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A0A681-8482-494B-B3E9-ACECBB93C48A}"/>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AF4B-5812-40F2-8D1E-2653AA6BB8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18C98B-72A5-43FD-9D5B-EEF620F0CAE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9C49FFA-CAA6-4C52-A765-48A853AA2D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98E682-74DE-4BD8-8DEE-1484F045C60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707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8153-2604-481D-8B43-8EF25F5AE385}"/>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37B4229-C11A-45F9-AAE7-282ABF2036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EFBA4-B9E1-4051-A19D-1948AB988CF1}"/>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9057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4ECA-2727-4CDB-96B5-49B74E3EA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28F8DC-1153-46B6-84AC-97CAEF4B7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89A30-55CD-4066-AD89-541B9A60B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2BDF6-946D-4E09-8721-D645DBF66E8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A783FE1-FBAB-4B19-A5B5-B2440D7C7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BB429-A77C-4D28-AC1A-706F84ED8DC4}"/>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981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3849-3695-46CB-ABAB-90E8F6917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812EA-9AFC-478C-AE7F-80CCD3302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CC1C39-DAD4-4B1C-8E16-A09BCA77A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BC829-2AEC-4F3B-8891-8777836803C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8B65A2C-641F-43C5-8017-78E22DE0D6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30863A-87D4-4371-874B-B83A64FB645F}"/>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49799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E704A-9A1C-4D97-B9DC-43D6159D6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D3D13-D177-44DD-BC60-43862FF16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9E125-022D-49AB-B833-AF34F2511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ACB84C5-E029-485A-B307-54507C39C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28972C-F364-4E35-B057-FAB0D1732C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9510533"/>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4.png"/><Relationship Id="rId7" Type="http://schemas.openxmlformats.org/officeDocument/2006/relationships/diagramColors" Target="../diagrams/colors1.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medium.com/@sahaanadas/studying-suicide-rates-from-1985-to-2016-prediction-using-machine-learning-7c6aa149123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7"/>
        <p:cNvGrpSpPr/>
        <p:nvPr/>
      </p:nvGrpSpPr>
      <p:grpSpPr>
        <a:xfrm>
          <a:off x="0" y="0"/>
          <a:ext cx="0" cy="0"/>
          <a:chOff x="0" y="0"/>
          <a:chExt cx="0" cy="0"/>
        </a:xfrm>
      </p:grpSpPr>
      <p:sp>
        <p:nvSpPr>
          <p:cNvPr id="123" name="Rectangle 1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 name="Google Shape;108;p1" descr="A person standing on a tennis court&#10;&#10;Description automatically generated with medium confidence"/>
          <p:cNvPicPr preferRelativeResize="0"/>
          <p:nvPr/>
        </p:nvPicPr>
        <p:blipFill rotWithShape="1">
          <a:blip r:embed="rId3">
            <a:alphaModFix amt="50000"/>
          </a:blip>
          <a:srcRect b="25000"/>
          <a:stretch/>
        </p:blipFill>
        <p:spPr>
          <a:xfrm>
            <a:off x="20" y="10"/>
            <a:ext cx="12191980" cy="6857990"/>
          </a:xfrm>
          <a:prstGeom prst="rect">
            <a:avLst/>
          </a:prstGeom>
          <a:noFill/>
        </p:spPr>
      </p:pic>
      <p:sp>
        <p:nvSpPr>
          <p:cNvPr id="109" name="Google Shape;109;p1"/>
          <p:cNvSpPr txBox="1">
            <a:spLocks noGrp="1"/>
          </p:cNvSpPr>
          <p:nvPr>
            <p:ph type="ctrTitle"/>
          </p:nvPr>
        </p:nvSpPr>
        <p:spPr>
          <a:xfrm>
            <a:off x="1524000" y="1122362"/>
            <a:ext cx="9144000" cy="2900518"/>
          </a:xfrm>
          <a:prstGeom prst="rect">
            <a:avLst/>
          </a:prstGeom>
        </p:spPr>
        <p:txBody>
          <a:bodyPr spcFirstLastPara="1" vert="horz" lIns="91440" tIns="45720" rIns="91440" bIns="45720" rtlCol="0" anchorCtr="0">
            <a:normAutofit/>
          </a:bodyPr>
          <a:lstStyle/>
          <a:p>
            <a:pPr marL="0" lvl="0" indent="0">
              <a:spcAft>
                <a:spcPts val="0"/>
              </a:spcAft>
              <a:buClr>
                <a:srgbClr val="FFFFFF"/>
              </a:buClr>
              <a:buSzPts val="7200"/>
            </a:pPr>
            <a:r>
              <a:rPr lang="en-US" dirty="0">
                <a:solidFill>
                  <a:srgbClr val="FFFFFF"/>
                </a:solidFill>
              </a:rPr>
              <a:t>Suicide Rate Prediction</a:t>
            </a:r>
          </a:p>
        </p:txBody>
      </p:sp>
      <p:sp>
        <p:nvSpPr>
          <p:cNvPr id="110" name="Google Shape;110;p1"/>
          <p:cNvSpPr txBox="1">
            <a:spLocks noGrp="1"/>
          </p:cNvSpPr>
          <p:nvPr>
            <p:ph type="subTitle" idx="1"/>
          </p:nvPr>
        </p:nvSpPr>
        <p:spPr>
          <a:xfrm>
            <a:off x="1524000" y="4159404"/>
            <a:ext cx="9144000" cy="1098395"/>
          </a:xfrm>
          <a:prstGeom prst="rect">
            <a:avLst/>
          </a:prstGeom>
        </p:spPr>
        <p:txBody>
          <a:bodyPr spcFirstLastPara="1" lIns="91425" tIns="45700" rIns="91425" bIns="45700" anchorCtr="0">
            <a:normAutofit/>
          </a:bodyPr>
          <a:lstStyle/>
          <a:p>
            <a:pPr marL="0" lvl="0" indent="0" rtl="0">
              <a:spcBef>
                <a:spcPts val="0"/>
              </a:spcBef>
              <a:spcAft>
                <a:spcPts val="0"/>
              </a:spcAft>
              <a:buSzPts val="1760"/>
              <a:buNone/>
            </a:pPr>
            <a:r>
              <a:rPr lang="en-US">
                <a:solidFill>
                  <a:srgbClr val="FFFFFF"/>
                </a:solidFill>
              </a:rPr>
              <a:t>  Akhila Seetannagari 	</a:t>
            </a:r>
          </a:p>
          <a:p>
            <a:pPr marL="0" lvl="0" indent="0" rtl="0">
              <a:spcBef>
                <a:spcPts val="1600"/>
              </a:spcBef>
              <a:spcAft>
                <a:spcPts val="0"/>
              </a:spcAft>
              <a:buSzPts val="1760"/>
              <a:buNone/>
            </a:pPr>
            <a:endParaRPr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fade">
                                      <p:cBhvr>
                                        <p:cTn id="7" dur="700"/>
                                        <p:tgtEl>
                                          <p:spTgt spid="110">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09"/>
                                        </p:tgtEl>
                                        <p:attrNameLst>
                                          <p:attrName>style.visibility</p:attrName>
                                        </p:attrNameLst>
                                      </p:cBhvr>
                                      <p:to>
                                        <p:strVal val="visible"/>
                                      </p:to>
                                    </p:set>
                                    <p:animEffect transition="in" filter="fade">
                                      <p:cBhvr>
                                        <p:cTn id="10" dur="7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9E8502-4E11-641E-61F0-45FA262BC790}"/>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3000" kern="1200" dirty="0">
                <a:solidFill>
                  <a:schemeClr val="bg1"/>
                </a:solidFill>
                <a:latin typeface="+mj-lt"/>
                <a:ea typeface="+mj-ea"/>
                <a:cs typeface="+mj-cs"/>
              </a:rPr>
              <a:t>Average suicides per year : </a:t>
            </a:r>
            <a:r>
              <a:rPr lang="en-US" sz="3000" b="0" i="0" kern="1200" dirty="0">
                <a:solidFill>
                  <a:schemeClr val="bg1"/>
                </a:solidFill>
                <a:effectLst/>
                <a:latin typeface="+mj-lt"/>
                <a:ea typeface="+mj-ea"/>
                <a:cs typeface="+mj-cs"/>
              </a:rPr>
              <a:t>Suicides per year were the highest in 1995.</a:t>
            </a:r>
            <a:endParaRPr lang="en-US" sz="3000" kern="1200" dirty="0">
              <a:solidFill>
                <a:schemeClr val="bg1"/>
              </a:solidFill>
              <a:latin typeface="+mj-lt"/>
              <a:ea typeface="+mj-ea"/>
              <a:cs typeface="+mj-cs"/>
            </a:endParaRPr>
          </a:p>
        </p:txBody>
      </p:sp>
      <p:cxnSp>
        <p:nvCxnSpPr>
          <p:cNvPr id="19" name="Straight Connector 1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CFE4F13B-71AF-3FA4-316F-55078EE8E1DC}"/>
              </a:ext>
            </a:extLst>
          </p:cNvPr>
          <p:cNvPicPr>
            <a:picLocks noGrp="1" noChangeAspect="1"/>
          </p:cNvPicPr>
          <p:nvPr>
            <p:ph idx="1"/>
          </p:nvPr>
        </p:nvPicPr>
        <p:blipFill>
          <a:blip r:embed="rId2"/>
          <a:stretch>
            <a:fillRect/>
          </a:stretch>
        </p:blipFill>
        <p:spPr>
          <a:xfrm>
            <a:off x="879676" y="2427541"/>
            <a:ext cx="10255170" cy="4409724"/>
          </a:xfrm>
          <a:prstGeom prst="rect">
            <a:avLst/>
          </a:prstGeom>
        </p:spPr>
      </p:pic>
    </p:spTree>
    <p:extLst>
      <p:ext uri="{BB962C8B-B14F-4D97-AF65-F5344CB8AC3E}">
        <p14:creationId xmlns:p14="http://schemas.microsoft.com/office/powerpoint/2010/main" val="176877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DC3D73-1127-4A50-A8BA-C18649EFD9B5}"/>
              </a:ext>
            </a:extLst>
          </p:cNvPr>
          <p:cNvSpPr>
            <a:spLocks noGrp="1"/>
          </p:cNvSpPr>
          <p:nvPr>
            <p:ph type="title"/>
          </p:nvPr>
        </p:nvSpPr>
        <p:spPr>
          <a:xfrm>
            <a:off x="838200" y="631825"/>
            <a:ext cx="10515600" cy="1325563"/>
          </a:xfrm>
        </p:spPr>
        <p:txBody>
          <a:bodyPr>
            <a:normAutofit/>
          </a:bodyPr>
          <a:lstStyle/>
          <a:p>
            <a:r>
              <a:rPr lang="en-US"/>
              <a:t>Takeaways from EDA :</a:t>
            </a:r>
          </a:p>
        </p:txBody>
      </p:sp>
      <p:sp>
        <p:nvSpPr>
          <p:cNvPr id="3" name="Text Placeholder 2">
            <a:extLst>
              <a:ext uri="{FF2B5EF4-FFF2-40B4-BE49-F238E27FC236}">
                <a16:creationId xmlns:a16="http://schemas.microsoft.com/office/drawing/2014/main" id="{4CEE8538-D99D-4EF1-A530-A50F32003258}"/>
              </a:ext>
            </a:extLst>
          </p:cNvPr>
          <p:cNvSpPr>
            <a:spLocks noGrp="1"/>
          </p:cNvSpPr>
          <p:nvPr>
            <p:ph idx="1"/>
          </p:nvPr>
        </p:nvSpPr>
        <p:spPr>
          <a:xfrm>
            <a:off x="838200" y="2057400"/>
            <a:ext cx="10515600" cy="3871762"/>
          </a:xfrm>
        </p:spPr>
        <p:txBody>
          <a:bodyPr>
            <a:normAutofit/>
          </a:bodyPr>
          <a:lstStyle/>
          <a:p>
            <a:pPr>
              <a:buFont typeface="Arial" panose="020B0604020202020204" pitchFamily="34" charset="0"/>
              <a:buChar char="•"/>
            </a:pPr>
            <a:r>
              <a:rPr lang="en-US" sz="2000" b="0" i="0" dirty="0">
                <a:effectLst/>
                <a:latin typeface="Roboto" panose="020B0604020202020204" pitchFamily="2" charset="0"/>
              </a:rPr>
              <a:t>The ratio of males who commit suicide is considerably higher than that of females, irrespective of their age or generation.</a:t>
            </a:r>
          </a:p>
          <a:p>
            <a:pPr>
              <a:buFont typeface="Arial" panose="020B0604020202020204" pitchFamily="34" charset="0"/>
              <a:buChar char="•"/>
            </a:pPr>
            <a:r>
              <a:rPr lang="en-US" sz="2000" b="0" i="0" dirty="0">
                <a:effectLst/>
                <a:latin typeface="Roboto" panose="020B0604020202020204" pitchFamily="2" charset="0"/>
              </a:rPr>
              <a:t>Suicide is most common among those aged 35 to 54.</a:t>
            </a:r>
          </a:p>
          <a:p>
            <a:pPr>
              <a:buFont typeface="Arial" panose="020B0604020202020204" pitchFamily="34" charset="0"/>
              <a:buChar char="•"/>
            </a:pPr>
            <a:r>
              <a:rPr lang="en-US" sz="2000" b="0" i="0" dirty="0">
                <a:effectLst/>
                <a:latin typeface="Roboto" panose="020B0604020202020204" pitchFamily="2" charset="0"/>
              </a:rPr>
              <a:t>Suicide rates were significantly lower towards the start of the time period.</a:t>
            </a:r>
          </a:p>
          <a:p>
            <a:pPr>
              <a:buFont typeface="Arial" panose="020B0604020202020204" pitchFamily="34" charset="0"/>
              <a:buChar char="•"/>
            </a:pPr>
            <a:r>
              <a:rPr lang="en-US" sz="2000" b="0" i="0" dirty="0">
                <a:effectLst/>
                <a:latin typeface="Roboto" panose="020B0604020202020204" pitchFamily="2" charset="0"/>
              </a:rPr>
              <a:t>Suicides among the Baby Boomers are at an all-time high.</a:t>
            </a:r>
          </a:p>
          <a:p>
            <a:pPr>
              <a:buFont typeface="Arial" panose="020B0604020202020204" pitchFamily="34" charset="0"/>
              <a:buChar char="•"/>
            </a:pPr>
            <a:r>
              <a:rPr lang="en-US" sz="2000" b="0" i="0" dirty="0">
                <a:effectLst/>
                <a:latin typeface="Roboto" panose="020B0604020202020204" pitchFamily="2" charset="0"/>
              </a:rPr>
              <a:t>Several nations have high GDP per capita yet low GDP per year.</a:t>
            </a:r>
          </a:p>
          <a:p>
            <a:pPr>
              <a:buFont typeface="Arial" panose="020B0604020202020204" pitchFamily="34" charset="0"/>
              <a:buChar char="•"/>
            </a:pPr>
            <a:r>
              <a:rPr lang="en-US" sz="2000" b="0" i="0" dirty="0">
                <a:effectLst/>
                <a:latin typeface="Roboto" panose="020B0604020202020204" pitchFamily="2" charset="0"/>
              </a:rPr>
              <a:t>Often countries with less population tend to have higher GDP per capita when compared with countries with high population.</a:t>
            </a:r>
          </a:p>
          <a:p>
            <a:pPr>
              <a:buFont typeface="Arial" panose="020B0604020202020204" pitchFamily="34" charset="0"/>
              <a:buChar char="•"/>
            </a:pPr>
            <a:r>
              <a:rPr lang="en-US" sz="2000" b="0" i="0" dirty="0">
                <a:effectLst/>
                <a:latin typeface="Roboto" panose="020B0604020202020204" pitchFamily="2" charset="0"/>
              </a:rPr>
              <a:t>There is insufficient evidence to conclude that GDP and suicide have a substantial relationship. However, there are countries with low GDP per capita with high suicide rates and countries with high GDP per capita with low suicide rates.</a:t>
            </a:r>
          </a:p>
          <a:p>
            <a:endParaRPr lang="en-US" sz="2000" dirty="0"/>
          </a:p>
        </p:txBody>
      </p:sp>
    </p:spTree>
    <p:extLst>
      <p:ext uri="{BB962C8B-B14F-4D97-AF65-F5344CB8AC3E}">
        <p14:creationId xmlns:p14="http://schemas.microsoft.com/office/powerpoint/2010/main" val="260642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46">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8">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C8B27AC7-B45D-28AA-EB23-3662AC2B819E}"/>
              </a:ext>
            </a:extLst>
          </p:cNvPr>
          <p:cNvSpPr txBox="1"/>
          <p:nvPr/>
        </p:nvSpPr>
        <p:spPr>
          <a:xfrm>
            <a:off x="376409" y="3626520"/>
            <a:ext cx="5221266" cy="134497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100" dirty="0">
                <a:latin typeface="+mj-lt"/>
                <a:ea typeface="+mj-ea"/>
                <a:cs typeface="+mj-cs"/>
              </a:rPr>
              <a:t>K Nearest Neighbor Regression </a:t>
            </a:r>
          </a:p>
          <a:p>
            <a:pPr>
              <a:lnSpc>
                <a:spcPct val="90000"/>
              </a:lnSpc>
              <a:spcBef>
                <a:spcPct val="0"/>
              </a:spcBef>
              <a:spcAft>
                <a:spcPts val="600"/>
              </a:spcAft>
            </a:pPr>
            <a:r>
              <a:rPr lang="en-US" sz="3100" b="1" i="1" u="none" strike="noStrike" dirty="0">
                <a:effectLst/>
                <a:latin typeface="+mj-lt"/>
                <a:ea typeface="+mj-ea"/>
                <a:cs typeface="+mj-cs"/>
              </a:rPr>
              <a:t>Accuracy - 0.771, RMSE- 0.279</a:t>
            </a:r>
            <a:endParaRPr lang="en-US" sz="3100" dirty="0">
              <a:latin typeface="+mj-lt"/>
              <a:ea typeface="+mj-ea"/>
              <a:cs typeface="+mj-cs"/>
            </a:endParaRPr>
          </a:p>
        </p:txBody>
      </p:sp>
      <p:sp>
        <p:nvSpPr>
          <p:cNvPr id="5" name="TextBox 4">
            <a:extLst>
              <a:ext uri="{FF2B5EF4-FFF2-40B4-BE49-F238E27FC236}">
                <a16:creationId xmlns:a16="http://schemas.microsoft.com/office/drawing/2014/main" id="{BC91E355-6F65-168A-57F0-B26E7819ACDC}"/>
              </a:ext>
            </a:extLst>
          </p:cNvPr>
          <p:cNvSpPr txBox="1"/>
          <p:nvPr/>
        </p:nvSpPr>
        <p:spPr>
          <a:xfrm>
            <a:off x="376409" y="4971495"/>
            <a:ext cx="5235490" cy="37730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u="none" strike="noStrike" dirty="0">
                <a:effectLst/>
              </a:rPr>
              <a:t>The scatter plot shows the true vs predicted values. The line graph shows the training vs testing accuracy. Overfitting is seen by the difference in performance between the training and testing sets. The performance isn't as good, we can move on to the next models.</a:t>
            </a:r>
            <a:endParaRPr lang="en-US" sz="2000" dirty="0"/>
          </a:p>
        </p:txBody>
      </p:sp>
      <p:pic>
        <p:nvPicPr>
          <p:cNvPr id="26" name="Picture 25">
            <a:extLst>
              <a:ext uri="{FF2B5EF4-FFF2-40B4-BE49-F238E27FC236}">
                <a16:creationId xmlns:a16="http://schemas.microsoft.com/office/drawing/2014/main" id="{3627222C-09D1-46D6-89CF-308848D48079}"/>
              </a:ext>
            </a:extLst>
          </p:cNvPr>
          <p:cNvPicPr>
            <a:picLocks noChangeAspect="1"/>
          </p:cNvPicPr>
          <p:nvPr/>
        </p:nvPicPr>
        <p:blipFill>
          <a:blip r:embed="rId2"/>
          <a:stretch>
            <a:fillRect/>
          </a:stretch>
        </p:blipFill>
        <p:spPr>
          <a:xfrm>
            <a:off x="7021741" y="484632"/>
            <a:ext cx="3795387" cy="2770632"/>
          </a:xfrm>
          <a:prstGeom prst="rect">
            <a:avLst/>
          </a:prstGeom>
        </p:spPr>
      </p:pic>
      <p:pic>
        <p:nvPicPr>
          <p:cNvPr id="4" name="Picture 3" descr="Chart, line chart&#10;&#10;Description automatically generated">
            <a:extLst>
              <a:ext uri="{FF2B5EF4-FFF2-40B4-BE49-F238E27FC236}">
                <a16:creationId xmlns:a16="http://schemas.microsoft.com/office/drawing/2014/main" id="{34C0A033-0B3C-E1D6-2D3E-B361BB2515CD}"/>
              </a:ext>
            </a:extLst>
          </p:cNvPr>
          <p:cNvPicPr>
            <a:picLocks noChangeAspect="1"/>
          </p:cNvPicPr>
          <p:nvPr/>
        </p:nvPicPr>
        <p:blipFill>
          <a:blip r:embed="rId3"/>
          <a:stretch>
            <a:fillRect/>
          </a:stretch>
        </p:blipFill>
        <p:spPr>
          <a:xfrm>
            <a:off x="7021741" y="3447287"/>
            <a:ext cx="4066402" cy="2770632"/>
          </a:xfrm>
          <a:prstGeom prst="rect">
            <a:avLst/>
          </a:prstGeom>
        </p:spPr>
      </p:pic>
      <p:graphicFrame>
        <p:nvGraphicFramePr>
          <p:cNvPr id="55" name="TextBox 8">
            <a:extLst>
              <a:ext uri="{FF2B5EF4-FFF2-40B4-BE49-F238E27FC236}">
                <a16:creationId xmlns:a16="http://schemas.microsoft.com/office/drawing/2014/main" id="{B1C34F4E-FD02-309E-123C-5CA59A02B12D}"/>
              </a:ext>
            </a:extLst>
          </p:cNvPr>
          <p:cNvGraphicFramePr/>
          <p:nvPr>
            <p:extLst>
              <p:ext uri="{D42A27DB-BD31-4B8C-83A1-F6EECF244321}">
                <p14:modId xmlns:p14="http://schemas.microsoft.com/office/powerpoint/2010/main" val="3054573682"/>
              </p:ext>
            </p:extLst>
          </p:nvPr>
        </p:nvGraphicFramePr>
        <p:xfrm>
          <a:off x="89769" y="364088"/>
          <a:ext cx="6285053" cy="32624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4134170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30D1D1-8B7C-801A-BD19-B4B01B85D3D7}"/>
              </a:ext>
            </a:extLst>
          </p:cNvPr>
          <p:cNvSpPr>
            <a:spLocks noGrp="1"/>
          </p:cNvSpPr>
          <p:nvPr>
            <p:ph type="title"/>
          </p:nvPr>
        </p:nvSpPr>
        <p:spPr>
          <a:xfrm>
            <a:off x="818896" y="776788"/>
            <a:ext cx="5221266" cy="1344975"/>
          </a:xfrm>
        </p:spPr>
        <p:txBody>
          <a:bodyPr>
            <a:normAutofit fontScale="90000"/>
          </a:bodyPr>
          <a:lstStyle/>
          <a:p>
            <a:pPr>
              <a:spcBef>
                <a:spcPct val="0"/>
              </a:spcBef>
              <a:spcAft>
                <a:spcPts val="600"/>
              </a:spcAft>
            </a:pPr>
            <a:r>
              <a:rPr lang="en-US" sz="3200" dirty="0"/>
              <a:t>Decision Tree Regression - </a:t>
            </a:r>
            <a:br>
              <a:rPr lang="en-US" sz="3200" dirty="0">
                <a:latin typeface="+mj-lt"/>
                <a:ea typeface="+mj-ea"/>
                <a:cs typeface="+mj-cs"/>
              </a:rPr>
            </a:br>
            <a:r>
              <a:rPr lang="en-US" sz="3200" b="1" i="1" u="none" strike="noStrike" dirty="0">
                <a:effectLst/>
                <a:latin typeface="+mj-lt"/>
                <a:ea typeface="+mj-ea"/>
                <a:cs typeface="+mj-cs"/>
              </a:rPr>
              <a:t>Accuracy - 0.967, RMSE- 0.105</a:t>
            </a:r>
            <a:br>
              <a:rPr lang="en-US" sz="3200" dirty="0">
                <a:latin typeface="+mj-lt"/>
                <a:ea typeface="+mj-ea"/>
                <a:cs typeface="+mj-cs"/>
              </a:rPr>
            </a:br>
            <a:br>
              <a:rPr lang="en-US" sz="2200" b="0" i="0" dirty="0">
                <a:effectLst/>
                <a:latin typeface="Roboto" panose="02000000000000000000" pitchFamily="2" charset="0"/>
              </a:rPr>
            </a:br>
            <a:endParaRPr lang="en-US" sz="2200" dirty="0"/>
          </a:p>
        </p:txBody>
      </p:sp>
      <p:sp>
        <p:nvSpPr>
          <p:cNvPr id="11" name="Content Placeholder 10">
            <a:extLst>
              <a:ext uri="{FF2B5EF4-FFF2-40B4-BE49-F238E27FC236}">
                <a16:creationId xmlns:a16="http://schemas.microsoft.com/office/drawing/2014/main" id="{40B2191C-F223-1BCE-B21E-2E417179DD62}"/>
              </a:ext>
            </a:extLst>
          </p:cNvPr>
          <p:cNvSpPr>
            <a:spLocks noGrp="1"/>
          </p:cNvSpPr>
          <p:nvPr>
            <p:ph idx="1"/>
          </p:nvPr>
        </p:nvSpPr>
        <p:spPr>
          <a:xfrm>
            <a:off x="804672" y="2121763"/>
            <a:ext cx="5235490" cy="3773010"/>
          </a:xfrm>
        </p:spPr>
        <p:txBody>
          <a:bodyPr>
            <a:normAutofit/>
          </a:bodyPr>
          <a:lstStyle/>
          <a:p>
            <a:r>
              <a:rPr lang="en-US" sz="2000" dirty="0">
                <a:latin typeface="Times New Roman" panose="02020603050405020304" pitchFamily="18" charset="0"/>
              </a:rPr>
              <a:t>The </a:t>
            </a:r>
            <a:r>
              <a:rPr lang="en-US" sz="2000" b="0" i="0" u="none" strike="noStrike" dirty="0">
                <a:effectLst/>
                <a:latin typeface="Times New Roman" panose="02020603050405020304" pitchFamily="18" charset="0"/>
              </a:rPr>
              <a:t>scatter plot shows the true vs predicted values. The line graph shows the training vs testing accuracy</a:t>
            </a:r>
            <a:r>
              <a:rPr lang="en-US" sz="2000" dirty="0">
                <a:latin typeface="Times New Roman" panose="02020603050405020304" pitchFamily="18" charset="0"/>
              </a:rPr>
              <a:t> . </a:t>
            </a:r>
            <a:endParaRPr lang="en-US" sz="2000" b="0" i="0" u="none" strike="noStrike" dirty="0">
              <a:effectLst/>
              <a:latin typeface="Times New Roman" panose="02020603050405020304" pitchFamily="18" charset="0"/>
            </a:endParaRPr>
          </a:p>
          <a:p>
            <a:r>
              <a:rPr lang="en-US" sz="2000" b="0" i="0" u="none" strike="noStrike" dirty="0">
                <a:effectLst/>
                <a:latin typeface="Times New Roman" panose="02020603050405020304" pitchFamily="18" charset="0"/>
              </a:rPr>
              <a:t>The performance of the model has considerably increased when compared to K Nearest Neighbor Regression.</a:t>
            </a:r>
            <a:endParaRPr lang="en-US" sz="2000" dirty="0"/>
          </a:p>
        </p:txBody>
      </p:sp>
      <p:pic>
        <p:nvPicPr>
          <p:cNvPr id="7" name="Picture 6" descr="A picture containing graphical user interface&#10;&#10;Description automatically generated">
            <a:extLst>
              <a:ext uri="{FF2B5EF4-FFF2-40B4-BE49-F238E27FC236}">
                <a16:creationId xmlns:a16="http://schemas.microsoft.com/office/drawing/2014/main" id="{1459FBC8-29E2-2AD4-4CB1-1E229AD70330}"/>
              </a:ext>
            </a:extLst>
          </p:cNvPr>
          <p:cNvPicPr>
            <a:picLocks noChangeAspect="1"/>
          </p:cNvPicPr>
          <p:nvPr/>
        </p:nvPicPr>
        <p:blipFill>
          <a:blip r:embed="rId2"/>
          <a:stretch>
            <a:fillRect/>
          </a:stretch>
        </p:blipFill>
        <p:spPr>
          <a:xfrm>
            <a:off x="7021741" y="484632"/>
            <a:ext cx="4066402" cy="2770632"/>
          </a:xfrm>
          <a:prstGeom prst="rect">
            <a:avLst/>
          </a:prstGeom>
        </p:spPr>
      </p:pic>
      <p:pic>
        <p:nvPicPr>
          <p:cNvPr id="5" name="Content Placeholder 4" descr="Scatter chart&#10;&#10;Description automatically generated">
            <a:extLst>
              <a:ext uri="{FF2B5EF4-FFF2-40B4-BE49-F238E27FC236}">
                <a16:creationId xmlns:a16="http://schemas.microsoft.com/office/drawing/2014/main" id="{041B92AE-7FAE-385E-E3F9-AF734A7D71B0}"/>
              </a:ext>
            </a:extLst>
          </p:cNvPr>
          <p:cNvPicPr>
            <a:picLocks noChangeAspect="1"/>
          </p:cNvPicPr>
          <p:nvPr/>
        </p:nvPicPr>
        <p:blipFill>
          <a:blip r:embed="rId3"/>
          <a:stretch>
            <a:fillRect/>
          </a:stretch>
        </p:blipFill>
        <p:spPr>
          <a:xfrm>
            <a:off x="7021741" y="3447287"/>
            <a:ext cx="4245323" cy="2770632"/>
          </a:xfrm>
          <a:prstGeom prst="rect">
            <a:avLst/>
          </a:prstGeom>
        </p:spPr>
      </p:pic>
    </p:spTree>
    <p:extLst>
      <p:ext uri="{BB962C8B-B14F-4D97-AF65-F5344CB8AC3E}">
        <p14:creationId xmlns:p14="http://schemas.microsoft.com/office/powerpoint/2010/main" val="414499342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723A8320-EBDF-F043-0F98-EEA6D3ACC7EA}"/>
              </a:ext>
            </a:extLst>
          </p:cNvPr>
          <p:cNvSpPr>
            <a:spLocks noGrp="1"/>
          </p:cNvSpPr>
          <p:nvPr>
            <p:ph type="title"/>
          </p:nvPr>
        </p:nvSpPr>
        <p:spPr>
          <a:xfrm>
            <a:off x="804672" y="640263"/>
            <a:ext cx="5221266" cy="1344975"/>
          </a:xfrm>
        </p:spPr>
        <p:txBody>
          <a:bodyPr>
            <a:normAutofit/>
          </a:bodyPr>
          <a:lstStyle/>
          <a:p>
            <a:pPr>
              <a:spcBef>
                <a:spcPct val="0"/>
              </a:spcBef>
              <a:spcAft>
                <a:spcPts val="600"/>
              </a:spcAft>
            </a:pPr>
            <a:r>
              <a:rPr lang="en-US" sz="2800" dirty="0"/>
              <a:t>Random Forest Regression - </a:t>
            </a:r>
            <a:br>
              <a:rPr lang="en-US" sz="2800" dirty="0">
                <a:latin typeface="+mj-lt"/>
                <a:ea typeface="+mj-ea"/>
                <a:cs typeface="+mj-cs"/>
              </a:rPr>
            </a:br>
            <a:r>
              <a:rPr lang="en-US" sz="2800" b="1" i="1" u="none" strike="noStrike" dirty="0">
                <a:effectLst/>
                <a:latin typeface="+mj-lt"/>
                <a:ea typeface="+mj-ea"/>
                <a:cs typeface="+mj-cs"/>
              </a:rPr>
              <a:t>Accuracy - 0.988, RMSE- 0.063</a:t>
            </a:r>
            <a:br>
              <a:rPr lang="en-US" sz="2800" b="0" i="0" dirty="0">
                <a:effectLst/>
                <a:latin typeface="Roboto" panose="02000000000000000000" pitchFamily="2" charset="0"/>
              </a:rPr>
            </a:br>
            <a:endParaRPr lang="en-US" sz="2800" dirty="0"/>
          </a:p>
        </p:txBody>
      </p:sp>
      <p:sp>
        <p:nvSpPr>
          <p:cNvPr id="12" name="Content Placeholder 11">
            <a:extLst>
              <a:ext uri="{FF2B5EF4-FFF2-40B4-BE49-F238E27FC236}">
                <a16:creationId xmlns:a16="http://schemas.microsoft.com/office/drawing/2014/main" id="{5132CC09-A4B1-08F4-6C0C-B15E80E45711}"/>
              </a:ext>
            </a:extLst>
          </p:cNvPr>
          <p:cNvSpPr>
            <a:spLocks noGrp="1"/>
          </p:cNvSpPr>
          <p:nvPr>
            <p:ph idx="1"/>
          </p:nvPr>
        </p:nvSpPr>
        <p:spPr>
          <a:xfrm>
            <a:off x="804672" y="2121763"/>
            <a:ext cx="5235490" cy="3773010"/>
          </a:xfrm>
        </p:spPr>
        <p:txBody>
          <a:bodyPr>
            <a:normAutofit/>
          </a:bodyPr>
          <a:lstStyle/>
          <a:p>
            <a:pPr marR="29845" rtl="0">
              <a:spcBef>
                <a:spcPts val="0"/>
              </a:spcBef>
              <a:spcAft>
                <a:spcPts val="800"/>
              </a:spcAft>
            </a:pPr>
            <a:r>
              <a:rPr lang="en-US" sz="2000" dirty="0">
                <a:latin typeface="Times New Roman" panose="02020603050405020304" pitchFamily="18" charset="0"/>
              </a:rPr>
              <a:t>The </a:t>
            </a:r>
            <a:r>
              <a:rPr lang="en-US" sz="2000" b="0" i="0" u="none" strike="noStrike" dirty="0">
                <a:effectLst/>
                <a:latin typeface="Times New Roman" panose="02020603050405020304" pitchFamily="18" charset="0"/>
              </a:rPr>
              <a:t>scatter plot shows the true vs predicted values. The line graph shows the training vs testing accuracy. </a:t>
            </a:r>
            <a:endParaRPr lang="en-US" sz="2000" dirty="0">
              <a:latin typeface="Times New Roman" panose="02020603050405020304" pitchFamily="18" charset="0"/>
            </a:endParaRPr>
          </a:p>
          <a:p>
            <a:pPr marR="29845" rtl="0">
              <a:spcBef>
                <a:spcPts val="0"/>
              </a:spcBef>
              <a:spcAft>
                <a:spcPts val="800"/>
              </a:spcAft>
            </a:pPr>
            <a:r>
              <a:rPr lang="en-US" sz="2000" b="0" i="0" u="none" strike="noStrike" dirty="0">
                <a:effectLst/>
                <a:latin typeface="Times New Roman" panose="02020603050405020304" pitchFamily="18" charset="0"/>
              </a:rPr>
              <a:t>The random forest achieves a 98.8 percent accuracy, which is superior to K nearest or decision tree models.</a:t>
            </a:r>
            <a:endParaRPr lang="en-US" sz="2000" b="0" dirty="0">
              <a:effectLst/>
            </a:endParaRPr>
          </a:p>
          <a:p>
            <a:pPr marL="0" indent="0">
              <a:buNone/>
            </a:pPr>
            <a:br>
              <a:rPr lang="en-US" sz="1400" dirty="0"/>
            </a:br>
            <a:endParaRPr lang="en-US" sz="2000" dirty="0"/>
          </a:p>
        </p:txBody>
      </p:sp>
      <p:pic>
        <p:nvPicPr>
          <p:cNvPr id="8" name="Picture 7" descr="A picture containing graphical user interface&#10;&#10;Description automatically generated">
            <a:extLst>
              <a:ext uri="{FF2B5EF4-FFF2-40B4-BE49-F238E27FC236}">
                <a16:creationId xmlns:a16="http://schemas.microsoft.com/office/drawing/2014/main" id="{EDAC0B12-0C33-435F-817F-42A051F108E4}"/>
              </a:ext>
            </a:extLst>
          </p:cNvPr>
          <p:cNvPicPr>
            <a:picLocks noChangeAspect="1"/>
          </p:cNvPicPr>
          <p:nvPr/>
        </p:nvPicPr>
        <p:blipFill>
          <a:blip r:embed="rId2"/>
          <a:stretch>
            <a:fillRect/>
          </a:stretch>
        </p:blipFill>
        <p:spPr>
          <a:xfrm>
            <a:off x="7021741" y="484632"/>
            <a:ext cx="4066402" cy="2770632"/>
          </a:xfrm>
          <a:prstGeom prst="rect">
            <a:avLst/>
          </a:prstGeom>
        </p:spPr>
      </p:pic>
      <p:pic>
        <p:nvPicPr>
          <p:cNvPr id="6" name="Content Placeholder 5" descr="Scatter chart&#10;&#10;Description automatically generated">
            <a:extLst>
              <a:ext uri="{FF2B5EF4-FFF2-40B4-BE49-F238E27FC236}">
                <a16:creationId xmlns:a16="http://schemas.microsoft.com/office/drawing/2014/main" id="{C063A2C7-762D-AEAF-7631-07C7EAEF9E32}"/>
              </a:ext>
            </a:extLst>
          </p:cNvPr>
          <p:cNvPicPr>
            <a:picLocks noChangeAspect="1"/>
          </p:cNvPicPr>
          <p:nvPr/>
        </p:nvPicPr>
        <p:blipFill>
          <a:blip r:embed="rId3"/>
          <a:stretch>
            <a:fillRect/>
          </a:stretch>
        </p:blipFill>
        <p:spPr>
          <a:xfrm>
            <a:off x="7021741" y="3429000"/>
            <a:ext cx="4245323" cy="2770632"/>
          </a:xfrm>
          <a:prstGeom prst="rect">
            <a:avLst/>
          </a:prstGeom>
        </p:spPr>
      </p:pic>
    </p:spTree>
    <p:extLst>
      <p:ext uri="{BB962C8B-B14F-4D97-AF65-F5344CB8AC3E}">
        <p14:creationId xmlns:p14="http://schemas.microsoft.com/office/powerpoint/2010/main" val="86786871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31E749-F33D-19F9-A301-EABE4C397AFD}"/>
              </a:ext>
            </a:extLst>
          </p:cNvPr>
          <p:cNvSpPr>
            <a:spLocks noGrp="1"/>
          </p:cNvSpPr>
          <p:nvPr>
            <p:ph type="title"/>
          </p:nvPr>
        </p:nvSpPr>
        <p:spPr>
          <a:xfrm>
            <a:off x="519407" y="776788"/>
            <a:ext cx="5806019" cy="1344975"/>
          </a:xfrm>
        </p:spPr>
        <p:txBody>
          <a:bodyPr>
            <a:normAutofit fontScale="90000"/>
          </a:bodyPr>
          <a:lstStyle/>
          <a:p>
            <a:r>
              <a:rPr lang="en-US" sz="4000" dirty="0"/>
              <a:t>XG Boost Regression - </a:t>
            </a:r>
            <a:br>
              <a:rPr lang="en-US" sz="4000" dirty="0">
                <a:latin typeface="+mj-lt"/>
                <a:ea typeface="+mj-ea"/>
                <a:cs typeface="+mj-cs"/>
              </a:rPr>
            </a:br>
            <a:r>
              <a:rPr lang="en-US" sz="4000" b="1" i="1" u="none" strike="noStrike" dirty="0">
                <a:effectLst/>
                <a:latin typeface="+mj-lt"/>
                <a:ea typeface="+mj-ea"/>
                <a:cs typeface="+mj-cs"/>
              </a:rPr>
              <a:t>Accuracy - 0.997, RMSE- 0.029</a:t>
            </a:r>
            <a:br>
              <a:rPr lang="en-US" sz="4000" dirty="0"/>
            </a:br>
            <a:endParaRPr lang="en-US" sz="4000" dirty="0"/>
          </a:p>
        </p:txBody>
      </p:sp>
      <p:sp>
        <p:nvSpPr>
          <p:cNvPr id="11" name="Content Placeholder 10">
            <a:extLst>
              <a:ext uri="{FF2B5EF4-FFF2-40B4-BE49-F238E27FC236}">
                <a16:creationId xmlns:a16="http://schemas.microsoft.com/office/drawing/2014/main" id="{DB9ABE7E-DD1D-B7AD-C5C2-44F7981366CE}"/>
              </a:ext>
            </a:extLst>
          </p:cNvPr>
          <p:cNvSpPr>
            <a:spLocks noGrp="1"/>
          </p:cNvSpPr>
          <p:nvPr>
            <p:ph idx="1"/>
          </p:nvPr>
        </p:nvSpPr>
        <p:spPr>
          <a:xfrm>
            <a:off x="519407" y="1805651"/>
            <a:ext cx="5461685" cy="3996525"/>
          </a:xfrm>
        </p:spPr>
        <p:txBody>
          <a:bodyPr>
            <a:normAutofit fontScale="92500" lnSpcReduction="20000"/>
          </a:bodyPr>
          <a:lstStyle/>
          <a:p>
            <a:endParaRPr lang="en-US" sz="2000" b="0" i="0" u="none" strike="noStrike" dirty="0">
              <a:effectLst/>
              <a:latin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2000" b="0" i="0" dirty="0" err="1">
                <a:effectLst/>
              </a:rPr>
              <a:t>XGBoost</a:t>
            </a:r>
            <a:r>
              <a:rPr lang="en-US" sz="2000" b="0" i="0" dirty="0">
                <a:effectLst/>
              </a:rPr>
              <a:t> is one of the most popular machine learning algorithms these days. </a:t>
            </a:r>
            <a:r>
              <a:rPr lang="en-US" sz="2000" b="0" i="0" dirty="0" err="1">
                <a:effectLst/>
              </a:rPr>
              <a:t>XGBoost</a:t>
            </a:r>
            <a:r>
              <a:rPr lang="en-US" sz="2000" b="0" i="0" dirty="0">
                <a:effectLst/>
              </a:rPr>
              <a:t> stands for extreme Gradient Boosting. This can be implemented regardless of the type of prediction task at hand; regression or classification. </a:t>
            </a:r>
          </a:p>
          <a:p>
            <a:pPr marL="285750" indent="-228600">
              <a:lnSpc>
                <a:spcPct val="90000"/>
              </a:lnSpc>
              <a:spcAft>
                <a:spcPts val="600"/>
              </a:spcAft>
              <a:buFont typeface="Arial" panose="020B0604020202020204" pitchFamily="34" charset="0"/>
              <a:buChar char="•"/>
            </a:pPr>
            <a:r>
              <a:rPr lang="en-US" sz="2000" b="0" i="0" dirty="0" err="1">
                <a:effectLst/>
              </a:rPr>
              <a:t>XGBoost</a:t>
            </a:r>
            <a:r>
              <a:rPr lang="en-US" sz="2000" b="0" i="0" dirty="0">
                <a:effectLst/>
              </a:rPr>
              <a:t> is an implementation of gradient boosted decision trees designed for speed and performance.</a:t>
            </a:r>
            <a:endParaRPr lang="en-US" sz="2000" dirty="0">
              <a:latin typeface="Times New Roman" panose="02020603050405020304" pitchFamily="18" charset="0"/>
            </a:endParaRPr>
          </a:p>
          <a:p>
            <a:r>
              <a:rPr lang="en-US" sz="2000" b="0" i="0" u="none" strike="noStrike" dirty="0">
                <a:effectLst/>
                <a:latin typeface="Times New Roman" panose="02020603050405020304" pitchFamily="18" charset="0"/>
              </a:rPr>
              <a:t>The scatter plot shows the true vs predicted values. The line graph shows the training vs testing accuracy. </a:t>
            </a:r>
          </a:p>
          <a:p>
            <a:r>
              <a:rPr lang="en-US" sz="2000" b="0" i="0" u="none" strike="noStrike" dirty="0">
                <a:effectLst/>
                <a:latin typeface="Times New Roman" panose="02020603050405020304" pitchFamily="18" charset="0"/>
              </a:rPr>
              <a:t>The </a:t>
            </a:r>
            <a:r>
              <a:rPr lang="en-US" sz="2000" b="0" i="0" u="none" strike="noStrike" dirty="0" err="1">
                <a:effectLst/>
                <a:latin typeface="Times New Roman" panose="02020603050405020304" pitchFamily="18" charset="0"/>
              </a:rPr>
              <a:t>XGBoost</a:t>
            </a:r>
            <a:r>
              <a:rPr lang="en-US" sz="2000" b="0" i="0" u="none" strike="noStrike" dirty="0">
                <a:effectLst/>
                <a:latin typeface="Times New Roman" panose="02020603050405020304" pitchFamily="18" charset="0"/>
              </a:rPr>
              <a:t> Regression has demonstrated the highest accuracy and least RMSE so far of 0.997 and 0.029 respectively.</a:t>
            </a:r>
            <a:endParaRPr lang="en-US" sz="2000" dirty="0"/>
          </a:p>
        </p:txBody>
      </p:sp>
      <p:pic>
        <p:nvPicPr>
          <p:cNvPr id="7" name="Picture 6" descr="A picture containing shape&#10;&#10;Description automatically generated">
            <a:extLst>
              <a:ext uri="{FF2B5EF4-FFF2-40B4-BE49-F238E27FC236}">
                <a16:creationId xmlns:a16="http://schemas.microsoft.com/office/drawing/2014/main" id="{CC9C6E69-08E8-2A04-5CB4-B7D8A5240C45}"/>
              </a:ext>
            </a:extLst>
          </p:cNvPr>
          <p:cNvPicPr>
            <a:picLocks noChangeAspect="1"/>
          </p:cNvPicPr>
          <p:nvPr/>
        </p:nvPicPr>
        <p:blipFill>
          <a:blip r:embed="rId2"/>
          <a:stretch>
            <a:fillRect/>
          </a:stretch>
        </p:blipFill>
        <p:spPr>
          <a:xfrm>
            <a:off x="7021741" y="484632"/>
            <a:ext cx="4129610" cy="2770632"/>
          </a:xfrm>
          <a:prstGeom prst="rect">
            <a:avLst/>
          </a:prstGeom>
        </p:spPr>
      </p:pic>
      <p:pic>
        <p:nvPicPr>
          <p:cNvPr id="5" name="Content Placeholder 4" descr="Scatter chart&#10;&#10;Description automatically generated">
            <a:extLst>
              <a:ext uri="{FF2B5EF4-FFF2-40B4-BE49-F238E27FC236}">
                <a16:creationId xmlns:a16="http://schemas.microsoft.com/office/drawing/2014/main" id="{EBD65B14-127B-C563-780D-0E46CF7962FF}"/>
              </a:ext>
            </a:extLst>
          </p:cNvPr>
          <p:cNvPicPr>
            <a:picLocks noChangeAspect="1"/>
          </p:cNvPicPr>
          <p:nvPr/>
        </p:nvPicPr>
        <p:blipFill>
          <a:blip r:embed="rId3"/>
          <a:stretch>
            <a:fillRect/>
          </a:stretch>
        </p:blipFill>
        <p:spPr>
          <a:xfrm>
            <a:off x="7021741" y="3447287"/>
            <a:ext cx="4245323" cy="2770632"/>
          </a:xfrm>
          <a:prstGeom prst="rect">
            <a:avLst/>
          </a:prstGeom>
        </p:spPr>
      </p:pic>
    </p:spTree>
    <p:extLst>
      <p:ext uri="{BB962C8B-B14F-4D97-AF65-F5344CB8AC3E}">
        <p14:creationId xmlns:p14="http://schemas.microsoft.com/office/powerpoint/2010/main" val="398156355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A3C8F6-BAC7-4E1B-AE9B-9DC8501BAEBC}"/>
              </a:ext>
            </a:extLst>
          </p:cNvPr>
          <p:cNvSpPr>
            <a:spLocks noGrp="1"/>
          </p:cNvSpPr>
          <p:nvPr>
            <p:ph type="title"/>
          </p:nvPr>
        </p:nvSpPr>
        <p:spPr>
          <a:xfrm>
            <a:off x="804672" y="640263"/>
            <a:ext cx="5157216" cy="1344975"/>
          </a:xfrm>
        </p:spPr>
        <p:txBody>
          <a:bodyPr>
            <a:normAutofit/>
          </a:bodyPr>
          <a:lstStyle/>
          <a:p>
            <a:r>
              <a:rPr lang="en-US" sz="4000" dirty="0"/>
              <a:t>Multilayer </a:t>
            </a:r>
            <a:r>
              <a:rPr lang="en-US" sz="4000" dirty="0" err="1"/>
              <a:t>Perceptrons</a:t>
            </a:r>
            <a:r>
              <a:rPr lang="en-US" sz="4000" dirty="0"/>
              <a:t> : Deep Learning</a:t>
            </a:r>
          </a:p>
        </p:txBody>
      </p:sp>
      <p:sp>
        <p:nvSpPr>
          <p:cNvPr id="3" name="Content Placeholder 2">
            <a:extLst>
              <a:ext uri="{FF2B5EF4-FFF2-40B4-BE49-F238E27FC236}">
                <a16:creationId xmlns:a16="http://schemas.microsoft.com/office/drawing/2014/main" id="{695D8CF5-99E5-429E-BCD1-65E1222E8F72}"/>
              </a:ext>
            </a:extLst>
          </p:cNvPr>
          <p:cNvSpPr>
            <a:spLocks noGrp="1"/>
          </p:cNvSpPr>
          <p:nvPr>
            <p:ph idx="1"/>
          </p:nvPr>
        </p:nvSpPr>
        <p:spPr>
          <a:xfrm>
            <a:off x="804672" y="2121763"/>
            <a:ext cx="5157216" cy="3773010"/>
          </a:xfrm>
        </p:spPr>
        <p:txBody>
          <a:bodyPr>
            <a:normAutofit/>
          </a:bodyPr>
          <a:lstStyle/>
          <a:p>
            <a:r>
              <a:rPr lang="en-US" sz="2000" b="0" i="0" dirty="0">
                <a:effectLst/>
              </a:rPr>
              <a:t>Multilayer </a:t>
            </a:r>
            <a:r>
              <a:rPr lang="en-US" sz="2000" b="0" i="0" dirty="0" err="1">
                <a:effectLst/>
              </a:rPr>
              <a:t>perceptrons</a:t>
            </a:r>
            <a:r>
              <a:rPr lang="en-US" sz="2000" b="0" i="0" dirty="0">
                <a:effectLst/>
              </a:rPr>
              <a:t> (MLPs) are also known as feed-forward neural networks, or sometimes just neural networks. Multilayer </a:t>
            </a:r>
            <a:r>
              <a:rPr lang="en-US" sz="2000" b="0" i="0" dirty="0" err="1">
                <a:effectLst/>
              </a:rPr>
              <a:t>perceptrons</a:t>
            </a:r>
            <a:r>
              <a:rPr lang="en-US" sz="2000" b="0" i="0" dirty="0">
                <a:effectLst/>
              </a:rPr>
              <a:t> can be applied for both classification and regression problems.</a:t>
            </a:r>
          </a:p>
          <a:p>
            <a:r>
              <a:rPr lang="en-US" sz="2000" b="0" i="0" dirty="0">
                <a:effectLst/>
              </a:rPr>
              <a:t>MLPs can be viewed as generalizations of linear models that perform multiple stages of processing to come to a decision.</a:t>
            </a:r>
          </a:p>
          <a:p>
            <a:r>
              <a:rPr lang="en-US" sz="2000" b="0" i="0" u="none" strike="noStrike" dirty="0">
                <a:effectLst/>
                <a:latin typeface="Times New Roman" panose="02020603050405020304" pitchFamily="18" charset="0"/>
              </a:rPr>
              <a:t>This model gave us an accuracy of 0.887 which is lower compared to </a:t>
            </a:r>
            <a:r>
              <a:rPr lang="en-US" sz="2000" b="0" i="0" u="none" strike="noStrike" dirty="0" err="1">
                <a:effectLst/>
                <a:latin typeface="Times New Roman" panose="02020603050405020304" pitchFamily="18" charset="0"/>
              </a:rPr>
              <a:t>XGBoost</a:t>
            </a:r>
            <a:r>
              <a:rPr lang="en-US" sz="2000" b="0" i="0" u="none" strike="noStrike" dirty="0">
                <a:effectLst/>
                <a:latin typeface="Times New Roman" panose="02020603050405020304" pitchFamily="18" charset="0"/>
              </a:rPr>
              <a:t> regression.</a:t>
            </a:r>
            <a:endParaRPr lang="en-US" sz="2000" b="0" i="0" dirty="0">
              <a:effectLst/>
            </a:endParaRPr>
          </a:p>
        </p:txBody>
      </p:sp>
      <p:pic>
        <p:nvPicPr>
          <p:cNvPr id="5" name="Picture 4" descr="A network formed by white dots">
            <a:extLst>
              <a:ext uri="{FF2B5EF4-FFF2-40B4-BE49-F238E27FC236}">
                <a16:creationId xmlns:a16="http://schemas.microsoft.com/office/drawing/2014/main" id="{6C2ABC87-B3DA-E464-A06B-FE352CB3C8B0}"/>
              </a:ext>
            </a:extLst>
          </p:cNvPr>
          <p:cNvPicPr>
            <a:picLocks noChangeAspect="1"/>
          </p:cNvPicPr>
          <p:nvPr/>
        </p:nvPicPr>
        <p:blipFill rotWithShape="1">
          <a:blip r:embed="rId2"/>
          <a:srcRect l="17103" r="-1" b="-1"/>
          <a:stretch/>
        </p:blipFill>
        <p:spPr>
          <a:xfrm>
            <a:off x="6969642" y="1151284"/>
            <a:ext cx="4736963" cy="4399982"/>
          </a:xfrm>
          <a:prstGeom prst="rect">
            <a:avLst/>
          </a:prstGeom>
        </p:spPr>
      </p:pic>
    </p:spTree>
    <p:extLst>
      <p:ext uri="{BB962C8B-B14F-4D97-AF65-F5344CB8AC3E}">
        <p14:creationId xmlns:p14="http://schemas.microsoft.com/office/powerpoint/2010/main" val="406015775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94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4EC07F-EEA7-0840-8115-1987CF66450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Results:</a:t>
            </a:r>
            <a:br>
              <a:rPr lang="en-US" sz="2600">
                <a:solidFill>
                  <a:srgbClr val="FFFFFF"/>
                </a:solidFill>
              </a:rPr>
            </a:br>
            <a:endParaRPr lang="en-US" sz="2600">
              <a:solidFill>
                <a:srgbClr val="FFFFFF"/>
              </a:solidFill>
            </a:endParaRPr>
          </a:p>
        </p:txBody>
      </p:sp>
      <p:pic>
        <p:nvPicPr>
          <p:cNvPr id="11" name="Picture 10" descr="Graphical user interface, application&#10;&#10;Description automatically generated">
            <a:extLst>
              <a:ext uri="{FF2B5EF4-FFF2-40B4-BE49-F238E27FC236}">
                <a16:creationId xmlns:a16="http://schemas.microsoft.com/office/drawing/2014/main" id="{539B92D0-C825-9071-E072-49C9A4C55F80}"/>
              </a:ext>
            </a:extLst>
          </p:cNvPr>
          <p:cNvPicPr>
            <a:picLocks noChangeAspect="1"/>
          </p:cNvPicPr>
          <p:nvPr/>
        </p:nvPicPr>
        <p:blipFill>
          <a:blip r:embed="rId2"/>
          <a:stretch>
            <a:fillRect/>
          </a:stretch>
        </p:blipFill>
        <p:spPr>
          <a:xfrm>
            <a:off x="3656635" y="1487272"/>
            <a:ext cx="7188199" cy="2443986"/>
          </a:xfrm>
          <a:prstGeom prst="rect">
            <a:avLst/>
          </a:prstGeom>
        </p:spPr>
      </p:pic>
      <p:sp>
        <p:nvSpPr>
          <p:cNvPr id="7" name="Content Placeholder 6">
            <a:extLst>
              <a:ext uri="{FF2B5EF4-FFF2-40B4-BE49-F238E27FC236}">
                <a16:creationId xmlns:a16="http://schemas.microsoft.com/office/drawing/2014/main" id="{B61BA093-F646-C24C-5919-2757E00A4EB6}"/>
              </a:ext>
            </a:extLst>
          </p:cNvPr>
          <p:cNvSpPr>
            <a:spLocks noGrp="1"/>
          </p:cNvSpPr>
          <p:nvPr>
            <p:ph idx="1"/>
          </p:nvPr>
        </p:nvSpPr>
        <p:spPr>
          <a:xfrm>
            <a:off x="3437710" y="4487223"/>
            <a:ext cx="8309979" cy="1767009"/>
          </a:xfrm>
        </p:spPr>
        <p:txBody>
          <a:bodyPr>
            <a:normAutofit fontScale="92500" lnSpcReduction="10000"/>
          </a:bodyPr>
          <a:lstStyle/>
          <a:p>
            <a:r>
              <a:rPr lang="en-US" sz="2000" b="0" i="0" u="none" strike="noStrike" dirty="0">
                <a:effectLst/>
                <a:latin typeface="Times New Roman" panose="02020603050405020304" pitchFamily="18" charset="0"/>
              </a:rPr>
              <a:t>Data analysis helped us understand several underlying trends in suicide attempts over the years 1985 and 2016. Coming to the performance of the four machine learning models - Among all the trained models, </a:t>
            </a:r>
            <a:r>
              <a:rPr lang="en-US" sz="2000" b="0" i="0" u="none" strike="noStrike" dirty="0" err="1">
                <a:effectLst/>
                <a:latin typeface="Times New Roman" panose="02020603050405020304" pitchFamily="18" charset="0"/>
              </a:rPr>
              <a:t>XGBoost</a:t>
            </a:r>
            <a:r>
              <a:rPr lang="en-US" sz="2000" b="0" i="0" u="none" strike="noStrike" dirty="0">
                <a:effectLst/>
                <a:latin typeface="Times New Roman" panose="02020603050405020304" pitchFamily="18" charset="0"/>
              </a:rPr>
              <a:t> has the highest accuracy and lowest RMSE. This is because </a:t>
            </a:r>
            <a:r>
              <a:rPr lang="en-US" sz="2000" b="0" i="0" u="none" strike="noStrike" dirty="0" err="1">
                <a:effectLst/>
                <a:latin typeface="Times New Roman" panose="02020603050405020304" pitchFamily="18" charset="0"/>
              </a:rPr>
              <a:t>XGBoost</a:t>
            </a:r>
            <a:r>
              <a:rPr lang="en-US" sz="2000" b="0" i="0" u="none" strike="noStrike" dirty="0">
                <a:effectLst/>
                <a:latin typeface="Times New Roman" panose="02020603050405020304" pitchFamily="18" charset="0"/>
              </a:rPr>
              <a:t> is very good in execution Speed &amp; model performance. Random forest had an accuracy of 98.8%, followed by Decision Tree, Multilayer </a:t>
            </a:r>
            <a:r>
              <a:rPr lang="en-US" sz="2000" b="0" i="0" u="none" strike="noStrike" dirty="0" err="1">
                <a:effectLst/>
                <a:latin typeface="Times New Roman" panose="02020603050405020304" pitchFamily="18" charset="0"/>
              </a:rPr>
              <a:t>Perceptrons</a:t>
            </a:r>
            <a:r>
              <a:rPr lang="en-US" sz="2000" b="0" i="0" u="none" strike="noStrike" dirty="0">
                <a:effectLst/>
                <a:latin typeface="Times New Roman" panose="02020603050405020304" pitchFamily="18" charset="0"/>
              </a:rPr>
              <a:t> and K-Nearest Neighbors with 96.7, </a:t>
            </a:r>
            <a:r>
              <a:rPr lang="en-US" sz="2000" dirty="0">
                <a:latin typeface="Times New Roman" panose="02020603050405020304" pitchFamily="18" charset="0"/>
              </a:rPr>
              <a:t>88</a:t>
            </a:r>
            <a:r>
              <a:rPr lang="en-US" sz="2000" b="0" i="0" u="none" strike="noStrike" dirty="0">
                <a:effectLst/>
                <a:latin typeface="Times New Roman" panose="02020603050405020304" pitchFamily="18" charset="0"/>
              </a:rPr>
              <a:t>.7 and 77.1 % respectively.</a:t>
            </a:r>
          </a:p>
          <a:p>
            <a:endParaRPr lang="en-US" sz="1400" dirty="0"/>
          </a:p>
        </p:txBody>
      </p:sp>
    </p:spTree>
    <p:extLst>
      <p:ext uri="{BB962C8B-B14F-4D97-AF65-F5344CB8AC3E}">
        <p14:creationId xmlns:p14="http://schemas.microsoft.com/office/powerpoint/2010/main" val="41895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6"/>
        <p:cNvGrpSpPr/>
        <p:nvPr/>
      </p:nvGrpSpPr>
      <p:grpSpPr>
        <a:xfrm>
          <a:off x="0" y="0"/>
          <a:ext cx="0" cy="0"/>
          <a:chOff x="0" y="0"/>
          <a:chExt cx="0" cy="0"/>
        </a:xfrm>
      </p:grpSpPr>
      <p:sp>
        <p:nvSpPr>
          <p:cNvPr id="157" name="Google Shape;157;p7"/>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0" y="-1"/>
            <a:ext cx="12192000" cy="685800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pic>
        <p:nvPicPr>
          <p:cNvPr id="159" name="Google Shape;159;p7" descr="Push pins laying down with one standing up"/>
          <p:cNvPicPr preferRelativeResize="0"/>
          <p:nvPr/>
        </p:nvPicPr>
        <p:blipFill rotWithShape="1">
          <a:blip r:embed="rId3">
            <a:alphaModFix amt="40000"/>
          </a:blip>
          <a:srcRect t="6250"/>
          <a:stretch/>
        </p:blipFill>
        <p:spPr>
          <a:xfrm>
            <a:off x="20" y="-2"/>
            <a:ext cx="12191980" cy="6858000"/>
          </a:xfrm>
          <a:prstGeom prst="rect">
            <a:avLst/>
          </a:prstGeom>
          <a:noFill/>
          <a:ln>
            <a:noFill/>
          </a:ln>
        </p:spPr>
      </p:pic>
      <p:sp>
        <p:nvSpPr>
          <p:cNvPr id="160" name="Google Shape;160;p7"/>
          <p:cNvSpPr txBox="1">
            <a:spLocks noGrp="1"/>
          </p:cNvSpPr>
          <p:nvPr>
            <p:ph type="title"/>
          </p:nvPr>
        </p:nvSpPr>
        <p:spPr>
          <a:xfrm>
            <a:off x="333404" y="348175"/>
            <a:ext cx="5251470" cy="13716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chemeClr val="lt1"/>
              </a:buClr>
              <a:buSzPts val="7200"/>
              <a:buFont typeface="Century Schoolbook"/>
              <a:buNone/>
            </a:pPr>
            <a:r>
              <a:rPr lang="en-US" sz="7200" dirty="0">
                <a:solidFill>
                  <a:schemeClr val="bg1"/>
                </a:solidFill>
              </a:rPr>
              <a:t>References</a:t>
            </a:r>
            <a:r>
              <a:rPr lang="en-US" sz="7200" dirty="0"/>
              <a:t> </a:t>
            </a:r>
            <a:endParaRPr dirty="0"/>
          </a:p>
        </p:txBody>
      </p:sp>
      <p:sp>
        <p:nvSpPr>
          <p:cNvPr id="161" name="Google Shape;161;p7"/>
          <p:cNvSpPr txBox="1"/>
          <p:nvPr/>
        </p:nvSpPr>
        <p:spPr>
          <a:xfrm>
            <a:off x="568037" y="2258287"/>
            <a:ext cx="9144000"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US" sz="1800" b="0" i="0" u="sng" strike="noStrike" cap="none" dirty="0">
                <a:solidFill>
                  <a:schemeClr val="lt1"/>
                </a:solidFill>
                <a:latin typeface="Century Schoolbook"/>
                <a:ea typeface="Century Schoolbook"/>
                <a:cs typeface="Century Schoolbook"/>
                <a:sym typeface="Century Schoolbook"/>
                <a:hlinkClick r:id="rId4">
                  <a:extLst>
                    <a:ext uri="{A12FA001-AC4F-418D-AE19-62706E023703}">
                      <ahyp:hlinkClr xmlns:ahyp="http://schemas.microsoft.com/office/drawing/2018/hyperlinkcolor" val="tx"/>
                    </a:ext>
                  </a:extLst>
                </a:hlinkClick>
              </a:rPr>
              <a:t>https://medium.com/@sahaanadas/studying-suicide-rates-from-1985-to-2016-prediction-using-machine-learning-7c6aa1491233</a:t>
            </a:r>
            <a:endParaRPr sz="1800" b="0" i="0" u="none" strike="noStrike" cap="none" dirty="0">
              <a:solidFill>
                <a:schemeClr val="lt1"/>
              </a:solidFill>
              <a:latin typeface="Century Schoolbook"/>
              <a:ea typeface="Century Schoolbook"/>
              <a:cs typeface="Century Schoolbook"/>
              <a:sym typeface="Century Schoolbook"/>
            </a:endParaRPr>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Studying Suicide Rates from 1985 to 2016 : Prediction using Machine Learning</a:t>
            </a:r>
            <a:endParaRPr dirty="0"/>
          </a:p>
          <a:p>
            <a:pPr marL="285750" marR="0" lvl="0" indent="-285750" algn="l" rtl="0">
              <a:spcBef>
                <a:spcPts val="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Author : </a:t>
            </a:r>
            <a:r>
              <a:rPr lang="en-US" sz="1800" b="0" i="0" u="none" strike="noStrike" cap="none" dirty="0" err="1">
                <a:solidFill>
                  <a:schemeClr val="lt1"/>
                </a:solidFill>
                <a:latin typeface="Arial"/>
                <a:ea typeface="Arial"/>
                <a:cs typeface="Arial"/>
                <a:sym typeface="Arial"/>
              </a:rPr>
              <a:t>Sahaana</a:t>
            </a:r>
            <a:r>
              <a:rPr lang="en-US" sz="1800" b="0" i="0" u="none" strike="noStrike" cap="none" dirty="0">
                <a:solidFill>
                  <a:schemeClr val="lt1"/>
                </a:solidFill>
                <a:latin typeface="Arial"/>
                <a:ea typeface="Arial"/>
                <a:cs typeface="Arial"/>
                <a:sym typeface="Arial"/>
              </a:rPr>
              <a:t> </a:t>
            </a:r>
            <a:r>
              <a:rPr lang="en-US" sz="1800" b="0" i="0" u="none" strike="noStrike" cap="none" dirty="0">
                <a:solidFill>
                  <a:schemeClr val="lt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Das</a:t>
            </a:r>
            <a:endParaRPr sz="1800" b="0" i="0" u="none" strike="noStrike" cap="none" dirty="0">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 name="Rectangle 389">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2CA2B-77BF-48D7-A448-7952D52C7377}"/>
              </a:ext>
            </a:extLst>
          </p:cNvPr>
          <p:cNvSpPr>
            <a:spLocks noGrp="1"/>
          </p:cNvSpPr>
          <p:nvPr>
            <p:ph type="title"/>
          </p:nvPr>
        </p:nvSpPr>
        <p:spPr>
          <a:xfrm>
            <a:off x="838200" y="631825"/>
            <a:ext cx="10515600" cy="1325563"/>
          </a:xfrm>
        </p:spPr>
        <p:txBody>
          <a:bodyPr>
            <a:normAutofit/>
          </a:bodyPr>
          <a:lstStyle/>
          <a:p>
            <a:r>
              <a:rPr lang="en-US"/>
              <a:t>Introduction and Motivation : </a:t>
            </a:r>
          </a:p>
        </p:txBody>
      </p:sp>
      <p:sp>
        <p:nvSpPr>
          <p:cNvPr id="179" name="Text Placeholder 2">
            <a:extLst>
              <a:ext uri="{FF2B5EF4-FFF2-40B4-BE49-F238E27FC236}">
                <a16:creationId xmlns:a16="http://schemas.microsoft.com/office/drawing/2014/main" id="{7195F9CB-49E0-4EDB-9406-9B7DA19493D2}"/>
              </a:ext>
            </a:extLst>
          </p:cNvPr>
          <p:cNvSpPr>
            <a:spLocks noGrp="1"/>
          </p:cNvSpPr>
          <p:nvPr>
            <p:ph idx="1"/>
          </p:nvPr>
        </p:nvSpPr>
        <p:spPr>
          <a:xfrm>
            <a:off x="838200" y="2057400"/>
            <a:ext cx="10515600" cy="3871762"/>
          </a:xfrm>
        </p:spPr>
        <p:txBody>
          <a:bodyPr>
            <a:normAutofit/>
          </a:bodyPr>
          <a:lstStyle/>
          <a:p>
            <a:r>
              <a:rPr lang="en-US" sz="1600" dirty="0">
                <a:latin typeface="Century Schoolbook" panose="02040604050505020304" pitchFamily="18" charset="0"/>
              </a:rPr>
              <a:t>Every year, 7,03,000 individuals commit suicide, with many more attempting to commit suicide.</a:t>
            </a:r>
          </a:p>
          <a:p>
            <a:r>
              <a:rPr lang="en-US" sz="1600" dirty="0">
                <a:latin typeface="Century Schoolbook" panose="02040604050505020304" pitchFamily="18" charset="0"/>
              </a:rPr>
              <a:t>Suicide affects people of all ages and was the world's fourth biggest cause of death among 15–29-year-olds in 2019. </a:t>
            </a:r>
          </a:p>
          <a:p>
            <a:r>
              <a:rPr lang="en-US" sz="1600" dirty="0">
                <a:latin typeface="Century Schoolbook" panose="02040604050505020304" pitchFamily="18" charset="0"/>
              </a:rPr>
              <a:t>Suicide is a severe public health issue, but it may be avoided with early, evidence-based, and frequently low-cost treatments. A comprehensive multisectoral suicide prevention strategy is required for effective national responses.</a:t>
            </a:r>
          </a:p>
          <a:p>
            <a:r>
              <a:rPr lang="en-US" sz="1600" dirty="0">
                <a:latin typeface="Century Schoolbook" panose="02040604050505020304" pitchFamily="18" charset="0"/>
              </a:rPr>
              <a:t>Need for this project-Given the current disaster, the world's largest healthcare administrative authorities urge that suicide prevention be accomplished through the comprehensive examination of risk and protective variables and related measures. In a society where technology is present in every area of human life, it would be a pity if that same technology did not provide a means of identifying prospective suicide victims.</a:t>
            </a:r>
          </a:p>
          <a:p>
            <a:r>
              <a:rPr lang="en-US" sz="1600" dirty="0">
                <a:latin typeface="Century Schoolbook" panose="02040604050505020304" pitchFamily="18" charset="0"/>
              </a:rPr>
              <a:t>My current study focuses on projecting suicide rates by examining and finding signals associated with greater suicide rates across diverse socioeconomic groups throughout the world. </a:t>
            </a:r>
          </a:p>
          <a:p>
            <a:r>
              <a:rPr lang="en-US" sz="1600" dirty="0"/>
              <a:t>Data Source: https://www.kaggle.com/</a:t>
            </a:r>
          </a:p>
          <a:p>
            <a:endParaRPr lang="en-US" sz="1500" dirty="0">
              <a:latin typeface="Century Schoolbook" panose="02040604050505020304" pitchFamily="18" charset="0"/>
            </a:endParaRPr>
          </a:p>
          <a:p>
            <a:endParaRPr lang="en-US" sz="1500" dirty="0"/>
          </a:p>
        </p:txBody>
      </p:sp>
    </p:spTree>
    <p:extLst>
      <p:ext uri="{BB962C8B-B14F-4D97-AF65-F5344CB8AC3E}">
        <p14:creationId xmlns:p14="http://schemas.microsoft.com/office/powerpoint/2010/main" val="651621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pic>
        <p:nvPicPr>
          <p:cNvPr id="140" name="Google Shape;140;p5" descr="Financial graphs on a dark display"/>
          <p:cNvPicPr preferRelativeResize="0"/>
          <p:nvPr/>
        </p:nvPicPr>
        <p:blipFill rotWithShape="1">
          <a:blip r:embed="rId3">
            <a:alphaModFix/>
          </a:blip>
          <a:srcRect t="2834"/>
          <a:stretch/>
        </p:blipFill>
        <p:spPr>
          <a:xfrm>
            <a:off x="0" y="0"/>
            <a:ext cx="11292820" cy="6857990"/>
          </a:xfrm>
          <a:prstGeom prst="rect">
            <a:avLst/>
          </a:prstGeom>
          <a:noFill/>
          <a:ln>
            <a:noFill/>
          </a:ln>
        </p:spPr>
      </p:pic>
      <p:sp>
        <p:nvSpPr>
          <p:cNvPr id="141" name="Google Shape;141;p5"/>
          <p:cNvSpPr/>
          <p:nvPr/>
        </p:nvSpPr>
        <p:spPr>
          <a:xfrm>
            <a:off x="3559481" y="0"/>
            <a:ext cx="7737169" cy="6858000"/>
          </a:xfrm>
          <a:prstGeom prst="rect">
            <a:avLst/>
          </a:prstGeom>
          <a:solidFill>
            <a:srgbClr val="0C0C0C">
              <a:alpha val="8392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entury Schoolbook"/>
              <a:buNone/>
            </a:pPr>
            <a:endParaRPr sz="1800" b="0" i="0" u="none" strike="noStrike" cap="none">
              <a:solidFill>
                <a:srgbClr val="FFFFFF"/>
              </a:solidFill>
              <a:latin typeface="Century Schoolbook"/>
              <a:ea typeface="Century Schoolbook"/>
              <a:cs typeface="Century Schoolbook"/>
              <a:sym typeface="Century Schoolbook"/>
            </a:endParaRPr>
          </a:p>
        </p:txBody>
      </p:sp>
      <p:sp>
        <p:nvSpPr>
          <p:cNvPr id="142" name="Google Shape;142;p5"/>
          <p:cNvSpPr txBox="1">
            <a:spLocks noGrp="1"/>
          </p:cNvSpPr>
          <p:nvPr>
            <p:ph type="title"/>
          </p:nvPr>
        </p:nvSpPr>
        <p:spPr>
          <a:xfrm>
            <a:off x="91151" y="169748"/>
            <a:ext cx="8562992" cy="7284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400"/>
              <a:buFont typeface="Century Schoolbook"/>
              <a:buNone/>
            </a:pPr>
            <a:r>
              <a:rPr lang="en-US" sz="4000" dirty="0">
                <a:solidFill>
                  <a:schemeClr val="lt1"/>
                </a:solidFill>
              </a:rPr>
              <a:t>Dataset Description and Preprocessing :</a:t>
            </a:r>
            <a:endParaRPr sz="4000" dirty="0"/>
          </a:p>
        </p:txBody>
      </p:sp>
      <p:sp>
        <p:nvSpPr>
          <p:cNvPr id="143" name="Google Shape;143;p5"/>
          <p:cNvSpPr txBox="1">
            <a:spLocks noGrp="1"/>
          </p:cNvSpPr>
          <p:nvPr>
            <p:ph idx="1"/>
          </p:nvPr>
        </p:nvSpPr>
        <p:spPr>
          <a:xfrm>
            <a:off x="195943" y="1023031"/>
            <a:ext cx="10961913" cy="5834959"/>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l" rtl="0">
              <a:lnSpc>
                <a:spcPct val="95000"/>
              </a:lnSpc>
              <a:spcBef>
                <a:spcPts val="0"/>
              </a:spcBef>
              <a:spcAft>
                <a:spcPts val="0"/>
              </a:spcAft>
              <a:buSzPct val="79999"/>
              <a:buChar char="•"/>
            </a:pPr>
            <a:r>
              <a:rPr lang="en-US" sz="2000" dirty="0">
                <a:solidFill>
                  <a:schemeClr val="lt1"/>
                </a:solidFill>
              </a:rPr>
              <a:t>The </a:t>
            </a:r>
            <a:r>
              <a:rPr lang="en-US" sz="2000" b="1" dirty="0">
                <a:solidFill>
                  <a:schemeClr val="lt1"/>
                </a:solidFill>
              </a:rPr>
              <a:t>Suicide Rates Overview 1985 to 2016 </a:t>
            </a:r>
            <a:r>
              <a:rPr lang="en-US" sz="2000" dirty="0">
                <a:solidFill>
                  <a:schemeClr val="lt1"/>
                </a:solidFill>
              </a:rPr>
              <a:t>dataset which is taken from Kaggle consists of 27820 rows and 12 columns. </a:t>
            </a:r>
            <a:endParaRPr dirty="0"/>
          </a:p>
          <a:p>
            <a:pPr marL="182880" lvl="0" indent="-182880" algn="l" rtl="0">
              <a:lnSpc>
                <a:spcPct val="95000"/>
              </a:lnSpc>
              <a:spcBef>
                <a:spcPts val="1600"/>
              </a:spcBef>
              <a:spcAft>
                <a:spcPts val="0"/>
              </a:spcAft>
              <a:buSzPct val="79999"/>
              <a:buChar char="•"/>
            </a:pPr>
            <a:r>
              <a:rPr lang="en-US" sz="2000" dirty="0">
                <a:solidFill>
                  <a:schemeClr val="lt1"/>
                </a:solidFill>
              </a:rPr>
              <a:t>It is compiled from four different datasets ( United Nations Development Program (HDI), World Bank, World Health Organization, and Szmali) to identify any attributes that correlated with suicide rates globally.</a:t>
            </a:r>
            <a:endParaRPr sz="2000" dirty="0">
              <a:solidFill>
                <a:schemeClr val="lt1"/>
              </a:solidFill>
            </a:endParaRPr>
          </a:p>
          <a:p>
            <a:pPr marL="182880" lvl="0" indent="-182880" algn="l" rtl="0">
              <a:lnSpc>
                <a:spcPct val="95000"/>
              </a:lnSpc>
              <a:spcBef>
                <a:spcPts val="1600"/>
              </a:spcBef>
              <a:spcAft>
                <a:spcPts val="0"/>
              </a:spcAft>
              <a:buSzPct val="79999"/>
              <a:buChar char="•"/>
            </a:pPr>
            <a:r>
              <a:rPr lang="en-US" sz="2000" dirty="0">
                <a:solidFill>
                  <a:schemeClr val="lt1"/>
                </a:solidFill>
              </a:rPr>
              <a:t>The data is readily available and downloaded in CSV format.</a:t>
            </a:r>
            <a:endParaRPr dirty="0"/>
          </a:p>
          <a:p>
            <a:pPr marL="182880" lvl="0" indent="-182880" algn="l" rtl="0">
              <a:lnSpc>
                <a:spcPct val="95000"/>
              </a:lnSpc>
              <a:spcBef>
                <a:spcPts val="1600"/>
              </a:spcBef>
              <a:spcAft>
                <a:spcPts val="0"/>
              </a:spcAft>
              <a:buSzPct val="79999"/>
              <a:buChar char="•"/>
            </a:pPr>
            <a:r>
              <a:rPr lang="en-US" sz="2000" dirty="0">
                <a:solidFill>
                  <a:schemeClr val="lt1"/>
                </a:solidFill>
              </a:rPr>
              <a:t>There seems to be several null values in the “HDI for year” column hence this column can be dropped.</a:t>
            </a:r>
            <a:endParaRPr dirty="0"/>
          </a:p>
          <a:p>
            <a:pPr marL="182880" lvl="0" indent="-182880" algn="l" rtl="0">
              <a:lnSpc>
                <a:spcPct val="95000"/>
              </a:lnSpc>
              <a:spcBef>
                <a:spcPts val="1600"/>
              </a:spcBef>
              <a:spcAft>
                <a:spcPts val="0"/>
              </a:spcAft>
              <a:buSzPct val="79999"/>
              <a:buChar char="•"/>
            </a:pPr>
            <a:r>
              <a:rPr lang="en-US" sz="2000" dirty="0">
                <a:solidFill>
                  <a:schemeClr val="lt1"/>
                </a:solidFill>
              </a:rPr>
              <a:t>gdp_for_year($) column should be converted to int/float by replacing the commas with spaces.</a:t>
            </a:r>
          </a:p>
          <a:p>
            <a:r>
              <a:rPr lang="en-US" sz="2000" dirty="0">
                <a:solidFill>
                  <a:schemeClr val="bg1"/>
                </a:solidFill>
              </a:rPr>
              <a:t>N</a:t>
            </a:r>
            <a:r>
              <a:rPr lang="en-US" sz="2000" b="0" i="0" dirty="0">
                <a:solidFill>
                  <a:schemeClr val="bg1"/>
                </a:solidFill>
                <a:effectLst/>
              </a:rPr>
              <a:t>on-numerical labeled columns</a:t>
            </a:r>
            <a:r>
              <a:rPr lang="en-US" sz="1800" b="0" i="0" dirty="0">
                <a:solidFill>
                  <a:schemeClr val="bg1"/>
                </a:solidFill>
                <a:effectLst/>
              </a:rPr>
              <a:t>(Country, year, sex, age and generation)  </a:t>
            </a:r>
            <a:r>
              <a:rPr lang="en-US" sz="2000" b="0" i="0" dirty="0">
                <a:solidFill>
                  <a:schemeClr val="bg1"/>
                </a:solidFill>
                <a:effectLst/>
              </a:rPr>
              <a:t>should be converted into </a:t>
            </a:r>
            <a:r>
              <a:rPr lang="en-US" sz="2000" b="1" i="0" dirty="0">
                <a:solidFill>
                  <a:schemeClr val="bg1"/>
                </a:solidFill>
                <a:effectLst/>
              </a:rPr>
              <a:t>numerical labels using SkLearn's LabelEncoder</a:t>
            </a:r>
          </a:p>
          <a:p>
            <a:pPr algn="l"/>
            <a:r>
              <a:rPr lang="en-US" sz="2000" dirty="0">
                <a:solidFill>
                  <a:schemeClr val="bg1"/>
                </a:solidFill>
              </a:rPr>
              <a:t>M</a:t>
            </a:r>
            <a:r>
              <a:rPr lang="en-US" sz="2000" b="0" i="0" dirty="0">
                <a:solidFill>
                  <a:schemeClr val="bg1"/>
                </a:solidFill>
                <a:effectLst/>
              </a:rPr>
              <a:t>achine learning estimators need dataset standardization: if the individual features do not resemble standard normally distributed data, they may perform poorly.  </a:t>
            </a:r>
            <a:r>
              <a:rPr lang="en-US" sz="2000" b="1" i="0" dirty="0">
                <a:solidFill>
                  <a:schemeClr val="bg1"/>
                </a:solidFill>
                <a:effectLst/>
              </a:rPr>
              <a:t>SkLearn's RobustScaler is used to normalize the numerical columns- </a:t>
            </a:r>
            <a:r>
              <a:rPr lang="en-US" sz="2000" b="0" i="0" dirty="0">
                <a:solidFill>
                  <a:schemeClr val="bg1"/>
                </a:solidFill>
                <a:effectLst/>
              </a:rPr>
              <a:t>population, gdp_for_year, and gdp_per_capita.</a:t>
            </a:r>
            <a:endParaRPr lang="en-US" dirty="0"/>
          </a:p>
          <a:p>
            <a:pPr marL="182880" lvl="0" indent="-182880" algn="l" rtl="0">
              <a:lnSpc>
                <a:spcPct val="95000"/>
              </a:lnSpc>
              <a:spcBef>
                <a:spcPts val="1600"/>
              </a:spcBef>
              <a:spcAft>
                <a:spcPts val="0"/>
              </a:spcAft>
              <a:buSzPct val="79999"/>
              <a:buChar char="•"/>
            </a:pPr>
            <a:r>
              <a:rPr lang="en-US" sz="2000" dirty="0">
                <a:solidFill>
                  <a:schemeClr val="lt1"/>
                </a:solidFill>
              </a:rPr>
              <a:t>The problem of predicting suicide rates can be resolved by Regression approach. This is because it helps us to determine which factors matter most, which factors can be ignored and how these factors influence each other.</a:t>
            </a:r>
            <a:endParaRPr dirty="0"/>
          </a:p>
          <a:p>
            <a:pPr marL="182880" lvl="0" indent="-182880" algn="l" rtl="0">
              <a:lnSpc>
                <a:spcPct val="95000"/>
              </a:lnSpc>
              <a:spcBef>
                <a:spcPts val="1600"/>
              </a:spcBef>
              <a:spcAft>
                <a:spcPts val="0"/>
              </a:spcAft>
              <a:buSzPct val="79999"/>
              <a:buChar char="•"/>
            </a:pPr>
            <a:r>
              <a:rPr lang="en-US" sz="2000" dirty="0">
                <a:solidFill>
                  <a:schemeClr val="lt1"/>
                </a:solidFill>
              </a:rPr>
              <a:t>There are 12 features in the original dataset. We could drop country-year column as this is repetitive. </a:t>
            </a:r>
            <a:endParaRPr lang="en-US" sz="1400"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A3A3A-AB89-2308-E6FB-33944C8E57F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Distribution Plots</a:t>
            </a:r>
          </a:p>
        </p:txBody>
      </p:sp>
      <p:pic>
        <p:nvPicPr>
          <p:cNvPr id="10" name="Picture 9">
            <a:extLst>
              <a:ext uri="{FF2B5EF4-FFF2-40B4-BE49-F238E27FC236}">
                <a16:creationId xmlns:a16="http://schemas.microsoft.com/office/drawing/2014/main" id="{E59F7FF3-F6D0-283A-5569-578D1DAC8E2D}"/>
              </a:ext>
            </a:extLst>
          </p:cNvPr>
          <p:cNvPicPr>
            <a:picLocks noChangeAspect="1"/>
          </p:cNvPicPr>
          <p:nvPr/>
        </p:nvPicPr>
        <p:blipFill>
          <a:blip r:embed="rId2"/>
          <a:stretch>
            <a:fillRect/>
          </a:stretch>
        </p:blipFill>
        <p:spPr>
          <a:xfrm>
            <a:off x="4269752" y="12046"/>
            <a:ext cx="7922247" cy="6845954"/>
          </a:xfrm>
          <a:prstGeom prst="rect">
            <a:avLst/>
          </a:prstGeom>
        </p:spPr>
      </p:pic>
    </p:spTree>
    <p:extLst>
      <p:ext uri="{BB962C8B-B14F-4D97-AF65-F5344CB8AC3E}">
        <p14:creationId xmlns:p14="http://schemas.microsoft.com/office/powerpoint/2010/main" val="379631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C3F984-82F2-5186-E401-F37C41C7BD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Outlier Analysis : Scatter Matrix to find outliers </a:t>
            </a:r>
          </a:p>
        </p:txBody>
      </p:sp>
      <p:pic>
        <p:nvPicPr>
          <p:cNvPr id="5" name="Content Placeholder 4" descr="Graphical user interface">
            <a:extLst>
              <a:ext uri="{FF2B5EF4-FFF2-40B4-BE49-F238E27FC236}">
                <a16:creationId xmlns:a16="http://schemas.microsoft.com/office/drawing/2014/main" id="{EFD80F17-D5DB-BCAE-6046-53287B374F58}"/>
              </a:ext>
            </a:extLst>
          </p:cNvPr>
          <p:cNvPicPr>
            <a:picLocks noGrp="1" noChangeAspect="1"/>
          </p:cNvPicPr>
          <p:nvPr>
            <p:ph idx="1"/>
          </p:nvPr>
        </p:nvPicPr>
        <p:blipFill>
          <a:blip r:embed="rId2"/>
          <a:stretch>
            <a:fillRect/>
          </a:stretch>
        </p:blipFill>
        <p:spPr>
          <a:xfrm>
            <a:off x="946339" y="1528101"/>
            <a:ext cx="10299321" cy="5329899"/>
          </a:xfrm>
          <a:prstGeom prst="rect">
            <a:avLst/>
          </a:prstGeom>
        </p:spPr>
      </p:pic>
    </p:spTree>
    <p:extLst>
      <p:ext uri="{BB962C8B-B14F-4D97-AF65-F5344CB8AC3E}">
        <p14:creationId xmlns:p14="http://schemas.microsoft.com/office/powerpoint/2010/main" val="133822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49">
            <a:extLst>
              <a:ext uri="{FF2B5EF4-FFF2-40B4-BE49-F238E27FC236}">
                <a16:creationId xmlns:a16="http://schemas.microsoft.com/office/drawing/2014/main" id="{D7481200-3BB2-4CA3-9D54-1077F6F76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ox and whisker chart&#10;&#10;Description automatically generated">
            <a:extLst>
              <a:ext uri="{FF2B5EF4-FFF2-40B4-BE49-F238E27FC236}">
                <a16:creationId xmlns:a16="http://schemas.microsoft.com/office/drawing/2014/main" id="{E660B6BF-916F-66FB-3794-A51630040C28}"/>
              </a:ext>
            </a:extLst>
          </p:cNvPr>
          <p:cNvPicPr>
            <a:picLocks noChangeAspect="1"/>
          </p:cNvPicPr>
          <p:nvPr/>
        </p:nvPicPr>
        <p:blipFill rotWithShape="1">
          <a:blip r:embed="rId2"/>
          <a:srcRect l="3056" r="-1" b="-1"/>
          <a:stretch/>
        </p:blipFill>
        <p:spPr>
          <a:xfrm>
            <a:off x="79415" y="331998"/>
            <a:ext cx="7359222" cy="3584545"/>
          </a:xfrm>
          <a:prstGeom prst="rect">
            <a:avLst/>
          </a:prstGeom>
        </p:spPr>
      </p:pic>
      <p:sp>
        <p:nvSpPr>
          <p:cNvPr id="2" name="Title 1">
            <a:extLst>
              <a:ext uri="{FF2B5EF4-FFF2-40B4-BE49-F238E27FC236}">
                <a16:creationId xmlns:a16="http://schemas.microsoft.com/office/drawing/2014/main" id="{8991EFF8-A906-50D3-B86F-E3ECE2D1FEC9}"/>
              </a:ext>
            </a:extLst>
          </p:cNvPr>
          <p:cNvSpPr>
            <a:spLocks noGrp="1"/>
          </p:cNvSpPr>
          <p:nvPr>
            <p:ph type="title"/>
          </p:nvPr>
        </p:nvSpPr>
        <p:spPr>
          <a:xfrm>
            <a:off x="8199459" y="642938"/>
            <a:ext cx="3670808" cy="5502264"/>
          </a:xfrm>
        </p:spPr>
        <p:txBody>
          <a:bodyPr vert="horz" lIns="91440" tIns="45720" rIns="91440" bIns="45720" rtlCol="0">
            <a:normAutofit/>
          </a:bodyPr>
          <a:lstStyle/>
          <a:p>
            <a:r>
              <a:rPr lang="en-US" kern="1200" dirty="0">
                <a:solidFill>
                  <a:srgbClr val="FFFFFF"/>
                </a:solidFill>
                <a:latin typeface="+mj-lt"/>
                <a:ea typeface="+mj-ea"/>
                <a:cs typeface="+mj-cs"/>
              </a:rPr>
              <a:t>Box plots before and after outlier treatment </a:t>
            </a:r>
          </a:p>
        </p:txBody>
      </p:sp>
      <p:pic>
        <p:nvPicPr>
          <p:cNvPr id="9" name="Picture 8" descr="Chart, box and whisker chart&#10;&#10;Description automatically generated">
            <a:extLst>
              <a:ext uri="{FF2B5EF4-FFF2-40B4-BE49-F238E27FC236}">
                <a16:creationId xmlns:a16="http://schemas.microsoft.com/office/drawing/2014/main" id="{F93A51D9-6B66-9799-0877-60C441B25423}"/>
              </a:ext>
            </a:extLst>
          </p:cNvPr>
          <p:cNvPicPr>
            <a:picLocks noChangeAspect="1"/>
          </p:cNvPicPr>
          <p:nvPr/>
        </p:nvPicPr>
        <p:blipFill>
          <a:blip r:embed="rId3"/>
          <a:stretch>
            <a:fillRect/>
          </a:stretch>
        </p:blipFill>
        <p:spPr>
          <a:xfrm>
            <a:off x="-61189" y="4143737"/>
            <a:ext cx="7593933" cy="2537869"/>
          </a:xfrm>
          <a:prstGeom prst="rect">
            <a:avLst/>
          </a:prstGeom>
        </p:spPr>
      </p:pic>
    </p:spTree>
    <p:extLst>
      <p:ext uri="{BB962C8B-B14F-4D97-AF65-F5344CB8AC3E}">
        <p14:creationId xmlns:p14="http://schemas.microsoft.com/office/powerpoint/2010/main" val="75904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60C5D-2FC7-67EE-5212-2A863B7C2C8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Exploratory Data Analysis: </a:t>
            </a:r>
          </a:p>
        </p:txBody>
      </p:sp>
      <p:pic>
        <p:nvPicPr>
          <p:cNvPr id="5" name="Content Placeholder 4" descr="Square&#10;&#10;Description automatically generated">
            <a:extLst>
              <a:ext uri="{FF2B5EF4-FFF2-40B4-BE49-F238E27FC236}">
                <a16:creationId xmlns:a16="http://schemas.microsoft.com/office/drawing/2014/main" id="{80CA4F84-609B-EBBA-18EA-EE390B11FC8D}"/>
              </a:ext>
            </a:extLst>
          </p:cNvPr>
          <p:cNvPicPr>
            <a:picLocks noChangeAspect="1"/>
          </p:cNvPicPr>
          <p:nvPr/>
        </p:nvPicPr>
        <p:blipFill rotWithShape="1">
          <a:blip r:embed="rId2"/>
          <a:srcRect t="1686" r="2" b="7802"/>
          <a:stretch/>
        </p:blipFill>
        <p:spPr>
          <a:xfrm>
            <a:off x="4253514" y="-276352"/>
            <a:ext cx="7443924" cy="6316669"/>
          </a:xfrm>
          <a:prstGeom prst="rect">
            <a:avLst/>
          </a:prstGeom>
        </p:spPr>
      </p:pic>
    </p:spTree>
    <p:extLst>
      <p:ext uri="{BB962C8B-B14F-4D97-AF65-F5344CB8AC3E}">
        <p14:creationId xmlns:p14="http://schemas.microsoft.com/office/powerpoint/2010/main" val="34854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53EFE-DAF6-478D-A5E7-A5BBC385DB63}"/>
              </a:ext>
            </a:extLst>
          </p:cNvPr>
          <p:cNvSpPr>
            <a:spLocks noGrp="1"/>
          </p:cNvSpPr>
          <p:nvPr>
            <p:ph type="title"/>
          </p:nvPr>
        </p:nvSpPr>
        <p:spPr>
          <a:xfrm>
            <a:off x="1389356" y="2461837"/>
            <a:ext cx="4613919" cy="1444648"/>
          </a:xfrm>
        </p:spPr>
        <p:txBody>
          <a:bodyPr vert="horz" lIns="91440" tIns="45720" rIns="91440" bIns="45720" rtlCol="0" anchor="b">
            <a:normAutofit fontScale="90000"/>
          </a:bodyPr>
          <a:lstStyle/>
          <a:p>
            <a:r>
              <a:rPr lang="en-US" sz="2200" dirty="0"/>
              <a:t>Suicide rates have consistently increased over time. After a few dips in 1997 and a continuous reduction from 2002 to 2008, the rate increases and then drops from 2009 to 2015.</a:t>
            </a:r>
            <a:br>
              <a:rPr lang="en-US" sz="2200" dirty="0"/>
            </a:br>
            <a:br>
              <a:rPr lang="en-US" sz="2200" dirty="0"/>
            </a:br>
            <a:br>
              <a:rPr lang="en-US" sz="2200" dirty="0"/>
            </a:br>
            <a:r>
              <a:rPr lang="en-US" sz="2200" dirty="0"/>
              <a:t>The below two graphs help us understand that men commit suicide at a much higher rate than women, regardless of their age or generation.</a:t>
            </a:r>
            <a:br>
              <a:rPr lang="en-US" sz="2200" dirty="0"/>
            </a:br>
            <a:br>
              <a:rPr lang="en-US" sz="1800" dirty="0"/>
            </a:br>
            <a:endParaRPr lang="en-US" sz="1800" dirty="0"/>
          </a:p>
        </p:txBody>
      </p:sp>
      <p:sp>
        <p:nvSpPr>
          <p:cNvPr id="47" name="Rectangle 4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0"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A471FDC-6D5B-4024-BEAC-5D1027E10E93}"/>
              </a:ext>
            </a:extLst>
          </p:cNvPr>
          <p:cNvPicPr>
            <a:picLocks noChangeAspect="1"/>
          </p:cNvPicPr>
          <p:nvPr/>
        </p:nvPicPr>
        <p:blipFill>
          <a:blip r:embed="rId2"/>
          <a:stretch>
            <a:fillRect/>
          </a:stretch>
        </p:blipFill>
        <p:spPr>
          <a:xfrm>
            <a:off x="879055" y="3651170"/>
            <a:ext cx="5586942" cy="2877274"/>
          </a:xfrm>
          <a:prstGeom prst="rect">
            <a:avLst/>
          </a:prstGeom>
        </p:spPr>
      </p:pic>
      <p:sp>
        <p:nvSpPr>
          <p:cNvPr id="71" name="Rectangle 7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D589085-26BC-4E9B-A4CD-E8DB888BF0B3}"/>
              </a:ext>
            </a:extLst>
          </p:cNvPr>
          <p:cNvPicPr>
            <a:picLocks noChangeAspect="1"/>
          </p:cNvPicPr>
          <p:nvPr/>
        </p:nvPicPr>
        <p:blipFill>
          <a:blip r:embed="rId3"/>
          <a:stretch>
            <a:fillRect/>
          </a:stretch>
        </p:blipFill>
        <p:spPr>
          <a:xfrm>
            <a:off x="6831180" y="-75357"/>
            <a:ext cx="4884257" cy="3455611"/>
          </a:xfrm>
          <a:prstGeom prst="rect">
            <a:avLst/>
          </a:prstGeom>
        </p:spPr>
      </p:pic>
      <p:pic>
        <p:nvPicPr>
          <p:cNvPr id="7" name="Picture 6">
            <a:extLst>
              <a:ext uri="{FF2B5EF4-FFF2-40B4-BE49-F238E27FC236}">
                <a16:creationId xmlns:a16="http://schemas.microsoft.com/office/drawing/2014/main" id="{7DC07DFB-8968-42CC-B108-1B000C3A44FC}"/>
              </a:ext>
            </a:extLst>
          </p:cNvPr>
          <p:cNvPicPr>
            <a:picLocks noChangeAspect="1"/>
          </p:cNvPicPr>
          <p:nvPr/>
        </p:nvPicPr>
        <p:blipFill>
          <a:blip r:embed="rId4"/>
          <a:stretch>
            <a:fillRect/>
          </a:stretch>
        </p:blipFill>
        <p:spPr>
          <a:xfrm>
            <a:off x="6479838" y="3600370"/>
            <a:ext cx="5586942" cy="2891242"/>
          </a:xfrm>
          <a:prstGeom prst="rect">
            <a:avLst/>
          </a:prstGeom>
        </p:spPr>
      </p:pic>
    </p:spTree>
    <p:extLst>
      <p:ext uri="{BB962C8B-B14F-4D97-AF65-F5344CB8AC3E}">
        <p14:creationId xmlns:p14="http://schemas.microsoft.com/office/powerpoint/2010/main" val="46884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E8F0CD-56E8-B41A-A3A7-FFE2263032E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2200" b="0" i="0" kern="1200" dirty="0">
                <a:solidFill>
                  <a:srgbClr val="FFFFFF"/>
                </a:solidFill>
                <a:effectLst/>
                <a:latin typeface="+mj-lt"/>
                <a:ea typeface="+mj-ea"/>
                <a:cs typeface="+mj-cs"/>
              </a:rPr>
              <a:t>Suicide Count Plot by County :</a:t>
            </a:r>
            <a:br>
              <a:rPr lang="en-US" sz="2200" b="0" i="0" kern="1200" dirty="0">
                <a:solidFill>
                  <a:srgbClr val="FFFFFF"/>
                </a:solidFill>
                <a:effectLst/>
                <a:latin typeface="+mj-lt"/>
                <a:ea typeface="+mj-ea"/>
                <a:cs typeface="+mj-cs"/>
              </a:rPr>
            </a:br>
            <a:r>
              <a:rPr lang="en-US" sz="2200" b="0" i="0" kern="1200" dirty="0">
                <a:solidFill>
                  <a:srgbClr val="FFFFFF"/>
                </a:solidFill>
                <a:effectLst/>
                <a:latin typeface="+mj-lt"/>
                <a:ea typeface="+mj-ea"/>
                <a:cs typeface="+mj-cs"/>
              </a:rPr>
              <a:t>The highest suicide count is in Mauritius whereas the lowest suicide count is in Mongolia</a:t>
            </a:r>
            <a:endParaRPr lang="en-US" sz="2200" kern="1200" dirty="0">
              <a:solidFill>
                <a:srgbClr val="FFFFFF"/>
              </a:solidFill>
              <a:latin typeface="+mj-lt"/>
              <a:ea typeface="+mj-ea"/>
              <a:cs typeface="+mj-cs"/>
            </a:endParaRPr>
          </a:p>
        </p:txBody>
      </p:sp>
      <p:cxnSp>
        <p:nvCxnSpPr>
          <p:cNvPr id="30"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10;&#10;Description automatically generated">
            <a:extLst>
              <a:ext uri="{FF2B5EF4-FFF2-40B4-BE49-F238E27FC236}">
                <a16:creationId xmlns:a16="http://schemas.microsoft.com/office/drawing/2014/main" id="{54498129-501F-0771-35BA-B6E9BD59FFE6}"/>
              </a:ext>
            </a:extLst>
          </p:cNvPr>
          <p:cNvPicPr>
            <a:picLocks noGrp="1" noChangeAspect="1"/>
          </p:cNvPicPr>
          <p:nvPr>
            <p:ph idx="1"/>
          </p:nvPr>
        </p:nvPicPr>
        <p:blipFill>
          <a:blip r:embed="rId2"/>
          <a:stretch>
            <a:fillRect/>
          </a:stretch>
        </p:blipFill>
        <p:spPr>
          <a:xfrm>
            <a:off x="378068" y="2287707"/>
            <a:ext cx="11354765" cy="4570293"/>
          </a:xfrm>
          <a:prstGeom prst="rect">
            <a:avLst/>
          </a:prstGeom>
        </p:spPr>
      </p:pic>
    </p:spTree>
    <p:extLst>
      <p:ext uri="{BB962C8B-B14F-4D97-AF65-F5344CB8AC3E}">
        <p14:creationId xmlns:p14="http://schemas.microsoft.com/office/powerpoint/2010/main" val="3204410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25937</TotalTime>
  <Words>1217</Words>
  <Application>Microsoft Office PowerPoint</Application>
  <PresentationFormat>Widescreen</PresentationFormat>
  <Paragraphs>63</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Century Schoolbook</vt:lpstr>
      <vt:lpstr>Calibri</vt:lpstr>
      <vt:lpstr>Calibri Light</vt:lpstr>
      <vt:lpstr>Arial</vt:lpstr>
      <vt:lpstr>Times New Roman</vt:lpstr>
      <vt:lpstr>Roboto</vt:lpstr>
      <vt:lpstr>Office Theme</vt:lpstr>
      <vt:lpstr>Suicide Rate Prediction</vt:lpstr>
      <vt:lpstr>Introduction and Motivation : </vt:lpstr>
      <vt:lpstr>Dataset Description and Preprocessing :</vt:lpstr>
      <vt:lpstr>Data Distribution Plots</vt:lpstr>
      <vt:lpstr>Outlier Analysis : Scatter Matrix to find outliers </vt:lpstr>
      <vt:lpstr>Box plots before and after outlier treatment </vt:lpstr>
      <vt:lpstr>Exploratory Data Analysis: </vt:lpstr>
      <vt:lpstr>Suicide rates have consistently increased over time. After a few dips in 1997 and a continuous reduction from 2002 to 2008, the rate increases and then drops from 2009 to 2015.   The below two graphs help us understand that men commit suicide at a much higher rate than women, regardless of their age or generation.  </vt:lpstr>
      <vt:lpstr>Suicide Count Plot by County : The highest suicide count is in Mauritius whereas the lowest suicide count is in Mongolia</vt:lpstr>
      <vt:lpstr>Average suicides per year : Suicides per year were the highest in 1995.</vt:lpstr>
      <vt:lpstr>Takeaways from EDA :</vt:lpstr>
      <vt:lpstr>PowerPoint Presentation</vt:lpstr>
      <vt:lpstr>Decision Tree Regression -  Accuracy - 0.967, RMSE- 0.105  </vt:lpstr>
      <vt:lpstr>Random Forest Regression -  Accuracy - 0.988, RMSE- 0.063 </vt:lpstr>
      <vt:lpstr>XG Boost Regression -  Accuracy - 0.997, RMSE- 0.029 </vt:lpstr>
      <vt:lpstr>Multilayer Perceptrons : Deep Learning</vt:lpstr>
      <vt:lpstr>Results: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 Prediction</dc:title>
  <dc:creator>Akhila Seetannagari</dc:creator>
  <cp:lastModifiedBy>akhila reddy</cp:lastModifiedBy>
  <cp:revision>9</cp:revision>
  <dcterms:created xsi:type="dcterms:W3CDTF">2022-03-15T14:24:15Z</dcterms:created>
  <dcterms:modified xsi:type="dcterms:W3CDTF">2022-12-10T19:28:22Z</dcterms:modified>
</cp:coreProperties>
</file>