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67" r:id="rId6"/>
    <p:sldId id="260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88A58-36A7-419D-A329-9EB37F06D14A}" v="1294" dt="2022-11-14T04:24:45.628"/>
    <p1510:client id="{DB25EFA3-1E0B-4840-8804-42792B90A879}" v="113" dt="2022-12-11T19:53:1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21A0C-196A-42D3-BDC5-87B61591EA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14326-F9E6-4C54-A91F-8B643E5819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 implemented the Random Forrest and Logistic regression algorithm on the first dataset with varying hyperparameters. </a:t>
          </a:r>
          <a:endParaRPr lang="en-US"/>
        </a:p>
      </dgm:t>
    </dgm:pt>
    <dgm:pt modelId="{793CB7EF-CC67-48A0-A290-98F966F00963}" type="parTrans" cxnId="{26F78593-0735-4E8E-B0AB-E840E1F36F60}">
      <dgm:prSet/>
      <dgm:spPr/>
      <dgm:t>
        <a:bodyPr/>
        <a:lstStyle/>
        <a:p>
          <a:endParaRPr lang="en-US"/>
        </a:p>
      </dgm:t>
    </dgm:pt>
    <dgm:pt modelId="{38F43F77-75B1-4CF7-ADB8-B9D43A00A302}" type="sibTrans" cxnId="{26F78593-0735-4E8E-B0AB-E840E1F36F60}">
      <dgm:prSet/>
      <dgm:spPr/>
      <dgm:t>
        <a:bodyPr/>
        <a:lstStyle/>
        <a:p>
          <a:endParaRPr lang="en-US"/>
        </a:p>
      </dgm:t>
    </dgm:pt>
    <dgm:pt modelId="{1B1382CE-A70B-4B27-AAA7-5B5C7985C2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best estimators I got are shown below.</a:t>
          </a:r>
          <a:endParaRPr lang="en-US"/>
        </a:p>
      </dgm:t>
    </dgm:pt>
    <dgm:pt modelId="{F4BFA6A9-FDF5-44DC-A431-14CE3060AF22}" type="parTrans" cxnId="{28BEC688-E559-4091-A0A9-D4067DB72E3B}">
      <dgm:prSet/>
      <dgm:spPr/>
      <dgm:t>
        <a:bodyPr/>
        <a:lstStyle/>
        <a:p>
          <a:endParaRPr lang="en-US"/>
        </a:p>
      </dgm:t>
    </dgm:pt>
    <dgm:pt modelId="{6205F2A3-174B-492E-A51D-C2A91E79022A}" type="sibTrans" cxnId="{28BEC688-E559-4091-A0A9-D4067DB72E3B}">
      <dgm:prSet/>
      <dgm:spPr/>
      <dgm:t>
        <a:bodyPr/>
        <a:lstStyle/>
        <a:p>
          <a:endParaRPr lang="en-US"/>
        </a:p>
      </dgm:t>
    </dgm:pt>
    <dgm:pt modelId="{A642CB1A-A2DA-4B26-B604-553245454C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highest accuracy for the Random Forrest algorithm is 83% while it is 85% for Logistic Regression.</a:t>
          </a:r>
          <a:endParaRPr lang="en-US"/>
        </a:p>
      </dgm:t>
    </dgm:pt>
    <dgm:pt modelId="{A0137055-63F3-4F46-913A-D65ECF50E083}" type="parTrans" cxnId="{788FB629-715C-4E56-80D5-9A802E2694DD}">
      <dgm:prSet/>
      <dgm:spPr/>
      <dgm:t>
        <a:bodyPr/>
        <a:lstStyle/>
        <a:p>
          <a:endParaRPr lang="en-US"/>
        </a:p>
      </dgm:t>
    </dgm:pt>
    <dgm:pt modelId="{07EF7B73-32B7-456D-B8EE-15E3AEBAF2DE}" type="sibTrans" cxnId="{788FB629-715C-4E56-80D5-9A802E2694DD}">
      <dgm:prSet/>
      <dgm:spPr/>
      <dgm:t>
        <a:bodyPr/>
        <a:lstStyle/>
        <a:p>
          <a:endParaRPr lang="en-US"/>
        </a:p>
      </dgm:t>
    </dgm:pt>
    <dgm:pt modelId="{32731E3C-A46E-4111-9980-E1EC0630D805}" type="pres">
      <dgm:prSet presAssocID="{59C21A0C-196A-42D3-BDC5-87B61591EAF9}" presName="root" presStyleCnt="0">
        <dgm:presLayoutVars>
          <dgm:dir/>
          <dgm:resizeHandles val="exact"/>
        </dgm:presLayoutVars>
      </dgm:prSet>
      <dgm:spPr/>
    </dgm:pt>
    <dgm:pt modelId="{4A062F75-5202-42DE-A99D-5FC63D0A4889}" type="pres">
      <dgm:prSet presAssocID="{C1214326-F9E6-4C54-A91F-8B643E58195B}" presName="compNode" presStyleCnt="0"/>
      <dgm:spPr/>
    </dgm:pt>
    <dgm:pt modelId="{1FBC358A-EB53-4501-B460-274A20BF489F}" type="pres">
      <dgm:prSet presAssocID="{C1214326-F9E6-4C54-A91F-8B643E58195B}" presName="bgRect" presStyleLbl="bgShp" presStyleIdx="0" presStyleCnt="3"/>
      <dgm:spPr/>
    </dgm:pt>
    <dgm:pt modelId="{3FC0A0DE-36FE-4F76-A21A-E83F06E33E27}" type="pres">
      <dgm:prSet presAssocID="{C1214326-F9E6-4C54-A91F-8B643E5819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9C6294-8995-472E-97BD-2F7D227861E6}" type="pres">
      <dgm:prSet presAssocID="{C1214326-F9E6-4C54-A91F-8B643E58195B}" presName="spaceRect" presStyleCnt="0"/>
      <dgm:spPr/>
    </dgm:pt>
    <dgm:pt modelId="{AD214AC1-D86B-4356-9195-9E93AF091C62}" type="pres">
      <dgm:prSet presAssocID="{C1214326-F9E6-4C54-A91F-8B643E58195B}" presName="parTx" presStyleLbl="revTx" presStyleIdx="0" presStyleCnt="3">
        <dgm:presLayoutVars>
          <dgm:chMax val="0"/>
          <dgm:chPref val="0"/>
        </dgm:presLayoutVars>
      </dgm:prSet>
      <dgm:spPr/>
    </dgm:pt>
    <dgm:pt modelId="{3D7A1ECC-A98F-4703-98D8-DA08D2C85397}" type="pres">
      <dgm:prSet presAssocID="{38F43F77-75B1-4CF7-ADB8-B9D43A00A302}" presName="sibTrans" presStyleCnt="0"/>
      <dgm:spPr/>
    </dgm:pt>
    <dgm:pt modelId="{7C01A0D7-66DE-424F-A1CE-E75B926D797F}" type="pres">
      <dgm:prSet presAssocID="{1B1382CE-A70B-4B27-AAA7-5B5C7985C2AD}" presName="compNode" presStyleCnt="0"/>
      <dgm:spPr/>
    </dgm:pt>
    <dgm:pt modelId="{BFFB9B6A-1D1D-4341-8B83-67D258874183}" type="pres">
      <dgm:prSet presAssocID="{1B1382CE-A70B-4B27-AAA7-5B5C7985C2AD}" presName="bgRect" presStyleLbl="bgShp" presStyleIdx="1" presStyleCnt="3"/>
      <dgm:spPr/>
    </dgm:pt>
    <dgm:pt modelId="{E24E7A4E-6214-43E8-8749-82D2BD1A5256}" type="pres">
      <dgm:prSet presAssocID="{1B1382CE-A70B-4B27-AAA7-5B5C7985C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0469ADE-EE9E-44DC-B4A1-BCE9062FE778}" type="pres">
      <dgm:prSet presAssocID="{1B1382CE-A70B-4B27-AAA7-5B5C7985C2AD}" presName="spaceRect" presStyleCnt="0"/>
      <dgm:spPr/>
    </dgm:pt>
    <dgm:pt modelId="{55376AEA-573B-4370-B7F0-EA43A5CAB8F4}" type="pres">
      <dgm:prSet presAssocID="{1B1382CE-A70B-4B27-AAA7-5B5C7985C2AD}" presName="parTx" presStyleLbl="revTx" presStyleIdx="1" presStyleCnt="3">
        <dgm:presLayoutVars>
          <dgm:chMax val="0"/>
          <dgm:chPref val="0"/>
        </dgm:presLayoutVars>
      </dgm:prSet>
      <dgm:spPr/>
    </dgm:pt>
    <dgm:pt modelId="{8A01CFEC-430E-49EB-888A-E7F700790B32}" type="pres">
      <dgm:prSet presAssocID="{6205F2A3-174B-492E-A51D-C2A91E79022A}" presName="sibTrans" presStyleCnt="0"/>
      <dgm:spPr/>
    </dgm:pt>
    <dgm:pt modelId="{502D02E8-E7C1-4925-8809-72A60D7C1D85}" type="pres">
      <dgm:prSet presAssocID="{A642CB1A-A2DA-4B26-B604-553245454C1F}" presName="compNode" presStyleCnt="0"/>
      <dgm:spPr/>
    </dgm:pt>
    <dgm:pt modelId="{53F73A3F-8C06-4216-81C4-45A79AD25287}" type="pres">
      <dgm:prSet presAssocID="{A642CB1A-A2DA-4B26-B604-553245454C1F}" presName="bgRect" presStyleLbl="bgShp" presStyleIdx="2" presStyleCnt="3"/>
      <dgm:spPr/>
    </dgm:pt>
    <dgm:pt modelId="{0D6EF58A-F35C-4C7B-A010-4E92A9453135}" type="pres">
      <dgm:prSet presAssocID="{A642CB1A-A2DA-4B26-B604-553245454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45592B9-E753-4BBA-9E41-A2097F88ED71}" type="pres">
      <dgm:prSet presAssocID="{A642CB1A-A2DA-4B26-B604-553245454C1F}" presName="spaceRect" presStyleCnt="0"/>
      <dgm:spPr/>
    </dgm:pt>
    <dgm:pt modelId="{73D96D52-A683-4191-A539-2CACEF127C5C}" type="pres">
      <dgm:prSet presAssocID="{A642CB1A-A2DA-4B26-B604-553245454C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146C06-F179-461F-BE98-13B44B98B73F}" type="presOf" srcId="{59C21A0C-196A-42D3-BDC5-87B61591EAF9}" destId="{32731E3C-A46E-4111-9980-E1EC0630D805}" srcOrd="0" destOrd="0" presId="urn:microsoft.com/office/officeart/2018/2/layout/IconVerticalSolidList"/>
    <dgm:cxn modelId="{788FB629-715C-4E56-80D5-9A802E2694DD}" srcId="{59C21A0C-196A-42D3-BDC5-87B61591EAF9}" destId="{A642CB1A-A2DA-4B26-B604-553245454C1F}" srcOrd="2" destOrd="0" parTransId="{A0137055-63F3-4F46-913A-D65ECF50E083}" sibTransId="{07EF7B73-32B7-456D-B8EE-15E3AEBAF2DE}"/>
    <dgm:cxn modelId="{0D9D2F41-6BC4-4C75-8609-A7773D14DCAB}" type="presOf" srcId="{C1214326-F9E6-4C54-A91F-8B643E58195B}" destId="{AD214AC1-D86B-4356-9195-9E93AF091C62}" srcOrd="0" destOrd="0" presId="urn:microsoft.com/office/officeart/2018/2/layout/IconVerticalSolidList"/>
    <dgm:cxn modelId="{28BEC688-E559-4091-A0A9-D4067DB72E3B}" srcId="{59C21A0C-196A-42D3-BDC5-87B61591EAF9}" destId="{1B1382CE-A70B-4B27-AAA7-5B5C7985C2AD}" srcOrd="1" destOrd="0" parTransId="{F4BFA6A9-FDF5-44DC-A431-14CE3060AF22}" sibTransId="{6205F2A3-174B-492E-A51D-C2A91E79022A}"/>
    <dgm:cxn modelId="{AB93A78D-7C24-4457-8F8B-3AD43C7BACD8}" type="presOf" srcId="{1B1382CE-A70B-4B27-AAA7-5B5C7985C2AD}" destId="{55376AEA-573B-4370-B7F0-EA43A5CAB8F4}" srcOrd="0" destOrd="0" presId="urn:microsoft.com/office/officeart/2018/2/layout/IconVerticalSolidList"/>
    <dgm:cxn modelId="{26F78593-0735-4E8E-B0AB-E840E1F36F60}" srcId="{59C21A0C-196A-42D3-BDC5-87B61591EAF9}" destId="{C1214326-F9E6-4C54-A91F-8B643E58195B}" srcOrd="0" destOrd="0" parTransId="{793CB7EF-CC67-48A0-A290-98F966F00963}" sibTransId="{38F43F77-75B1-4CF7-ADB8-B9D43A00A302}"/>
    <dgm:cxn modelId="{2339A8B6-5965-4E99-ACC1-71DEDF5EF39C}" type="presOf" srcId="{A642CB1A-A2DA-4B26-B604-553245454C1F}" destId="{73D96D52-A683-4191-A539-2CACEF127C5C}" srcOrd="0" destOrd="0" presId="urn:microsoft.com/office/officeart/2018/2/layout/IconVerticalSolidList"/>
    <dgm:cxn modelId="{BBDBD032-EA6B-4DF0-AE1B-700B9B6BBBC9}" type="presParOf" srcId="{32731E3C-A46E-4111-9980-E1EC0630D805}" destId="{4A062F75-5202-42DE-A99D-5FC63D0A4889}" srcOrd="0" destOrd="0" presId="urn:microsoft.com/office/officeart/2018/2/layout/IconVerticalSolidList"/>
    <dgm:cxn modelId="{DE2B8D21-6922-448F-BEE9-EC452C85BDA3}" type="presParOf" srcId="{4A062F75-5202-42DE-A99D-5FC63D0A4889}" destId="{1FBC358A-EB53-4501-B460-274A20BF489F}" srcOrd="0" destOrd="0" presId="urn:microsoft.com/office/officeart/2018/2/layout/IconVerticalSolidList"/>
    <dgm:cxn modelId="{64C55FAF-A94F-4412-8A10-0D4D20B273B5}" type="presParOf" srcId="{4A062F75-5202-42DE-A99D-5FC63D0A4889}" destId="{3FC0A0DE-36FE-4F76-A21A-E83F06E33E27}" srcOrd="1" destOrd="0" presId="urn:microsoft.com/office/officeart/2018/2/layout/IconVerticalSolidList"/>
    <dgm:cxn modelId="{083F917B-8EB7-49F9-A6CB-F6330C30783C}" type="presParOf" srcId="{4A062F75-5202-42DE-A99D-5FC63D0A4889}" destId="{539C6294-8995-472E-97BD-2F7D227861E6}" srcOrd="2" destOrd="0" presId="urn:microsoft.com/office/officeart/2018/2/layout/IconVerticalSolidList"/>
    <dgm:cxn modelId="{505C71BE-CA5E-4000-AA23-7314ED9D09CC}" type="presParOf" srcId="{4A062F75-5202-42DE-A99D-5FC63D0A4889}" destId="{AD214AC1-D86B-4356-9195-9E93AF091C62}" srcOrd="3" destOrd="0" presId="urn:microsoft.com/office/officeart/2018/2/layout/IconVerticalSolidList"/>
    <dgm:cxn modelId="{1C57771A-5512-4135-A078-2B842F0CAC1C}" type="presParOf" srcId="{32731E3C-A46E-4111-9980-E1EC0630D805}" destId="{3D7A1ECC-A98F-4703-98D8-DA08D2C85397}" srcOrd="1" destOrd="0" presId="urn:microsoft.com/office/officeart/2018/2/layout/IconVerticalSolidList"/>
    <dgm:cxn modelId="{9AD424B6-C613-4056-9FE4-6A786679D830}" type="presParOf" srcId="{32731E3C-A46E-4111-9980-E1EC0630D805}" destId="{7C01A0D7-66DE-424F-A1CE-E75B926D797F}" srcOrd="2" destOrd="0" presId="urn:microsoft.com/office/officeart/2018/2/layout/IconVerticalSolidList"/>
    <dgm:cxn modelId="{3BFAC406-2A63-4A9E-97DB-07719D6E0AAA}" type="presParOf" srcId="{7C01A0D7-66DE-424F-A1CE-E75B926D797F}" destId="{BFFB9B6A-1D1D-4341-8B83-67D258874183}" srcOrd="0" destOrd="0" presId="urn:microsoft.com/office/officeart/2018/2/layout/IconVerticalSolidList"/>
    <dgm:cxn modelId="{2319B612-1AFD-4874-9818-020A73BE1C3F}" type="presParOf" srcId="{7C01A0D7-66DE-424F-A1CE-E75B926D797F}" destId="{E24E7A4E-6214-43E8-8749-82D2BD1A5256}" srcOrd="1" destOrd="0" presId="urn:microsoft.com/office/officeart/2018/2/layout/IconVerticalSolidList"/>
    <dgm:cxn modelId="{7973FB4B-6201-4AA2-9B71-EE8D4B0DCD27}" type="presParOf" srcId="{7C01A0D7-66DE-424F-A1CE-E75B926D797F}" destId="{00469ADE-EE9E-44DC-B4A1-BCE9062FE778}" srcOrd="2" destOrd="0" presId="urn:microsoft.com/office/officeart/2018/2/layout/IconVerticalSolidList"/>
    <dgm:cxn modelId="{F0912BA0-63C2-467D-8818-014996C586EC}" type="presParOf" srcId="{7C01A0D7-66DE-424F-A1CE-E75B926D797F}" destId="{55376AEA-573B-4370-B7F0-EA43A5CAB8F4}" srcOrd="3" destOrd="0" presId="urn:microsoft.com/office/officeart/2018/2/layout/IconVerticalSolidList"/>
    <dgm:cxn modelId="{0A232A57-F293-4933-BE4A-5CBBBA232471}" type="presParOf" srcId="{32731E3C-A46E-4111-9980-E1EC0630D805}" destId="{8A01CFEC-430E-49EB-888A-E7F700790B32}" srcOrd="3" destOrd="0" presId="urn:microsoft.com/office/officeart/2018/2/layout/IconVerticalSolidList"/>
    <dgm:cxn modelId="{2D7E3D3A-297B-4CE6-8741-F8F8DC3070B2}" type="presParOf" srcId="{32731E3C-A46E-4111-9980-E1EC0630D805}" destId="{502D02E8-E7C1-4925-8809-72A60D7C1D85}" srcOrd="4" destOrd="0" presId="urn:microsoft.com/office/officeart/2018/2/layout/IconVerticalSolidList"/>
    <dgm:cxn modelId="{FAFFF266-71FF-4A15-B778-5F55406E6C7F}" type="presParOf" srcId="{502D02E8-E7C1-4925-8809-72A60D7C1D85}" destId="{53F73A3F-8C06-4216-81C4-45A79AD25287}" srcOrd="0" destOrd="0" presId="urn:microsoft.com/office/officeart/2018/2/layout/IconVerticalSolidList"/>
    <dgm:cxn modelId="{9BCE1C40-63D2-4174-A93A-753F88106040}" type="presParOf" srcId="{502D02E8-E7C1-4925-8809-72A60D7C1D85}" destId="{0D6EF58A-F35C-4C7B-A010-4E92A9453135}" srcOrd="1" destOrd="0" presId="urn:microsoft.com/office/officeart/2018/2/layout/IconVerticalSolidList"/>
    <dgm:cxn modelId="{39C3D6C5-BA53-4CA6-8586-91EC4DAAEA62}" type="presParOf" srcId="{502D02E8-E7C1-4925-8809-72A60D7C1D85}" destId="{045592B9-E753-4BBA-9E41-A2097F88ED71}" srcOrd="2" destOrd="0" presId="urn:microsoft.com/office/officeart/2018/2/layout/IconVerticalSolidList"/>
    <dgm:cxn modelId="{B7EF65B5-1068-4981-B494-6B81D0B07259}" type="presParOf" srcId="{502D02E8-E7C1-4925-8809-72A60D7C1D85}" destId="{73D96D52-A683-4191-A539-2CACEF127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C358A-EB53-4501-B460-274A20BF489F}">
      <dsp:nvSpPr>
        <dsp:cNvPr id="0" name=""/>
        <dsp:cNvSpPr/>
      </dsp:nvSpPr>
      <dsp:spPr>
        <a:xfrm>
          <a:off x="0" y="413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0A0DE-36FE-4F76-A21A-E83F06E33E27}">
      <dsp:nvSpPr>
        <dsp:cNvPr id="0" name=""/>
        <dsp:cNvSpPr/>
      </dsp:nvSpPr>
      <dsp:spPr>
        <a:xfrm>
          <a:off x="293027" y="218368"/>
          <a:ext cx="532776" cy="532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14AC1-D86B-4356-9195-9E93AF091C62}">
      <dsp:nvSpPr>
        <dsp:cNvPr id="0" name=""/>
        <dsp:cNvSpPr/>
      </dsp:nvSpPr>
      <dsp:spPr>
        <a:xfrm>
          <a:off x="1118830" y="413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 implemented the Random Forrest and Logistic regression algorithm on the first dataset with varying hyperparameters. </a:t>
          </a:r>
          <a:endParaRPr lang="en-US" sz="1600" kern="1200"/>
        </a:p>
      </dsp:txBody>
      <dsp:txXfrm>
        <a:off x="1118830" y="413"/>
        <a:ext cx="4369568" cy="968684"/>
      </dsp:txXfrm>
    </dsp:sp>
    <dsp:sp modelId="{BFFB9B6A-1D1D-4341-8B83-67D258874183}">
      <dsp:nvSpPr>
        <dsp:cNvPr id="0" name=""/>
        <dsp:cNvSpPr/>
      </dsp:nvSpPr>
      <dsp:spPr>
        <a:xfrm>
          <a:off x="0" y="1211269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E7A4E-6214-43E8-8749-82D2BD1A5256}">
      <dsp:nvSpPr>
        <dsp:cNvPr id="0" name=""/>
        <dsp:cNvSpPr/>
      </dsp:nvSpPr>
      <dsp:spPr>
        <a:xfrm>
          <a:off x="293027" y="1429223"/>
          <a:ext cx="532776" cy="532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76AEA-573B-4370-B7F0-EA43A5CAB8F4}">
      <dsp:nvSpPr>
        <dsp:cNvPr id="0" name=""/>
        <dsp:cNvSpPr/>
      </dsp:nvSpPr>
      <dsp:spPr>
        <a:xfrm>
          <a:off x="1118830" y="1211269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best estimators I got are shown below.</a:t>
          </a:r>
          <a:endParaRPr lang="en-US" sz="1600" kern="1200"/>
        </a:p>
      </dsp:txBody>
      <dsp:txXfrm>
        <a:off x="1118830" y="1211269"/>
        <a:ext cx="4369568" cy="968684"/>
      </dsp:txXfrm>
    </dsp:sp>
    <dsp:sp modelId="{53F73A3F-8C06-4216-81C4-45A79AD25287}">
      <dsp:nvSpPr>
        <dsp:cNvPr id="0" name=""/>
        <dsp:cNvSpPr/>
      </dsp:nvSpPr>
      <dsp:spPr>
        <a:xfrm>
          <a:off x="0" y="2422125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EF58A-F35C-4C7B-A010-4E92A9453135}">
      <dsp:nvSpPr>
        <dsp:cNvPr id="0" name=""/>
        <dsp:cNvSpPr/>
      </dsp:nvSpPr>
      <dsp:spPr>
        <a:xfrm>
          <a:off x="293027" y="2640079"/>
          <a:ext cx="532776" cy="532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6D52-A683-4191-A539-2CACEF127C5C}">
      <dsp:nvSpPr>
        <dsp:cNvPr id="0" name=""/>
        <dsp:cNvSpPr/>
      </dsp:nvSpPr>
      <dsp:spPr>
        <a:xfrm>
          <a:off x="1118830" y="2422125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highest accuracy for the Random Forrest algorithm is 83% while it is 85% for Logistic Regression.</a:t>
          </a:r>
          <a:endParaRPr lang="en-US" sz="1600" kern="1200"/>
        </a:p>
      </dsp:txBody>
      <dsp:txXfrm>
        <a:off x="1118830" y="2422125"/>
        <a:ext cx="4369568" cy="96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GB" sz="4800" b="1" dirty="0">
                <a:solidFill>
                  <a:schemeClr val="bg1"/>
                </a:solidFill>
                <a:cs typeface="Calibri Light"/>
              </a:rPr>
              <a:t>Detection of Alzheimer's using MRI Images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Abhinav Reddy Mandadi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5000" b="1" dirty="0">
                <a:solidFill>
                  <a:schemeClr val="bg1"/>
                </a:solidFill>
                <a:cs typeface="Calibri Light"/>
              </a:rPr>
              <a:t>INTRODUCTION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Alzheimer's disease is a brain ailment that gradually impairs thinking and memory abilities as well as the capacity to do even the most basic tasks. </a:t>
            </a:r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methods for diagnosing Alzheimer's are exceedingly expensive and most of them are not FDA-approved.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OASIS (Open Access Series of Imaging Studies) website is the primary source of the datasets.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project's objectives are to develop an algorithm that can detect Alzheimer's without a doctor's help. In doing so, the cost will go down and the disease will be more easily diagnosed.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4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GB" b="1" dirty="0">
                <a:cs typeface="Calibri Light"/>
              </a:rPr>
              <a:t>ABOUT THE DATA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700" dirty="0">
                <a:ea typeface="+mn-lt"/>
                <a:cs typeface="+mn-lt"/>
              </a:rPr>
              <a:t>For the project, we are using 2 datasets.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first dataset consists of the medical information of the patients.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This is used as a benchmark to check the classification capabilities of the implemented regular classification algorithms.</a:t>
            </a:r>
            <a:endParaRPr lang="en-GB" sz="1700" dirty="0">
              <a:cs typeface="Calibri" panose="020F0502020204030204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second dataset consists of medical information along with the MRI images of the patients.</a:t>
            </a:r>
            <a:endParaRPr lang="en-GB" sz="1700" dirty="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marL="0" indent="0" algn="just">
              <a:buNone/>
            </a:pPr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ED4D6B-812B-8988-2D6A-33D44DF0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23" y="1592396"/>
            <a:ext cx="5454244" cy="967424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F23F54-5F07-D20C-1E94-4298935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49" y="3007895"/>
            <a:ext cx="3539202" cy="2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b="1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The first dataset included data from 416 subjects and 434 MRI sessions with the below features.</a:t>
            </a:r>
            <a:endParaRPr lang="en-US" sz="1000" dirty="0">
              <a:solidFill>
                <a:schemeClr val="bg1"/>
              </a:solidFill>
              <a:cs typeface="Calibri" panose="020F0502020204030204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Gender: M(Male)/F(Female).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Age: Age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 Delay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Subject ID: ID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MRI ID: ID of the MRI.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Visit: Number of visits.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SES (Socio-Economic Status): It ranges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nWBV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Normalized Whole Brain Volume.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Educ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This feature corresponds to the levels of education ranging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MMSE: Mini-Mental State Examination.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CDR (Clinical Dementia Rating): Typically, a CDR value above 0 can be diagnosed with Alzheimer's.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eTIV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Estimated total intracranial volume (mm3).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ASF: Atlas scaling factor.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GB" sz="1000" dirty="0">
                <a:solidFill>
                  <a:schemeClr val="bg1"/>
                </a:solidFill>
                <a:cs typeface="Calibri"/>
              </a:rPr>
              <a:t>The correlations between the features of this dataset is as shown..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6D1231-C711-78E5-2624-EECF3081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530510"/>
            <a:ext cx="5666547" cy="57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The second dataset consists of MRI images as shown below.</a:t>
            </a:r>
            <a:endParaRPr lang="en-US"/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 panose="020F0502020204030204"/>
              </a:rPr>
              <a:t>There are also images taken from different angles.</a:t>
            </a: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137C36-5A58-9C4F-35D1-60CC5A13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44" y="3738755"/>
            <a:ext cx="3290810" cy="2784532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A17759B-DE79-8D2B-A38E-50FECD6F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77" y="1143636"/>
            <a:ext cx="3588640" cy="8792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Calibri Light"/>
              </a:rPr>
              <a:t>WORKING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400" dirty="0"/>
              <a:t>Firstly, the datasets are cleaned since the</a:t>
            </a:r>
            <a:r>
              <a:rPr lang="en-GB" sz="1400" dirty="0">
                <a:ea typeface="+mn-lt"/>
                <a:cs typeface="+mn-lt"/>
              </a:rPr>
              <a:t> data is raw and needs to be cleaned. </a:t>
            </a:r>
            <a:endParaRPr lang="en-US" sz="1400" dirty="0">
              <a:cs typeface="Calibri" panose="020F0502020204030204"/>
            </a:endParaRPr>
          </a:p>
          <a:p>
            <a:pPr algn="just"/>
            <a:r>
              <a:rPr lang="en-GB" sz="1400" dirty="0">
                <a:cs typeface="Calibri"/>
              </a:rPr>
              <a:t>Next, the datasets are normalised and encoded.</a:t>
            </a:r>
          </a:p>
          <a:p>
            <a:pPr algn="just"/>
            <a:r>
              <a:rPr lang="en-GB" sz="1400" dirty="0">
                <a:cs typeface="Calibri"/>
              </a:rPr>
              <a:t>Finally the datasets are implementation ready.</a:t>
            </a: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7E193EE-DC71-ABCC-31CF-06872DC4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50" y="484632"/>
            <a:ext cx="280914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751082F-8332-4DBC-9CAA-F67D94A2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52" y="1054121"/>
            <a:ext cx="5067537" cy="119385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  <a:ea typeface="+mj-lt"/>
                <a:cs typeface="+mj-lt"/>
              </a:rPr>
              <a:t>WORKING ON THE DATA</a:t>
            </a:r>
            <a:endParaRPr lang="en-GB" sz="40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A341596D-E1E4-4DEB-B2E7-A9538AFB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0C39969C-4A34-34FA-76A3-E06A200F39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8992" y="2408844"/>
          <a:ext cx="5488399" cy="33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567FD1-EB1C-A468-EC2A-B1A6F4B47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677" y="1647515"/>
            <a:ext cx="3781652" cy="102165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AD972C-E0E7-6256-0BAB-099C78725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536" y="804639"/>
            <a:ext cx="3783128" cy="39536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323C8F1-CF13-FE20-E4F5-1A0E134EF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523" y="3282318"/>
            <a:ext cx="4454770" cy="43404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6D68AC-BFC9-81BB-8EC3-7B1E1EFBB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23" y="4258003"/>
            <a:ext cx="3950676" cy="10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bg1"/>
                </a:solidFill>
                <a:ea typeface="+mj-lt"/>
                <a:cs typeface="+mj-lt"/>
              </a:rPr>
              <a:t>WORKING ON THE DATA</a:t>
            </a:r>
            <a:endParaRPr lang="en-GB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For the second dataset, I created a neural network to take in the MRI images and predict the disease.</a:t>
            </a:r>
            <a:endParaRPr lang="en-US" sz="2000" dirty="0">
              <a:solidFill>
                <a:schemeClr val="bg1">
                  <a:alpha val="60000"/>
                </a:schemeClr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The accuracy of this algorithm is 76%.</a:t>
            </a:r>
          </a:p>
          <a:p>
            <a:pPr marL="0" indent="0" algn="just">
              <a:buNone/>
            </a:pPr>
            <a:endParaRPr lang="en-GB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GB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algn="just"/>
            <a:endParaRPr lang="en-GB" sz="2000">
              <a:solidFill>
                <a:srgbClr val="FFFFFF">
                  <a:alpha val="60000"/>
                </a:srgbClr>
              </a:solidFill>
              <a:cs typeface="Calibri" panose="020F0502020204030204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C7C809D-DA20-0C57-2F25-EA4874A4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632262"/>
            <a:ext cx="6014185" cy="3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EFC5E-15E1-B10C-8F1F-792C47E2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5000" b="1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5000" b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F99-53AF-5C42-9200-6D6D4161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Although the accuracy of the algorithm is </a:t>
            </a:r>
            <a:r>
              <a:rPr lang="en-GB" sz="2000">
                <a:solidFill>
                  <a:schemeClr val="bg1"/>
                </a:solidFill>
                <a:cs typeface="Calibri"/>
              </a:rPr>
              <a:t>around 79%, it can definitely be improved </a:t>
            </a:r>
            <a:r>
              <a:rPr lang="en-GB" sz="2000" dirty="0">
                <a:solidFill>
                  <a:schemeClr val="bg1"/>
                </a:solidFill>
                <a:cs typeface="Calibri"/>
              </a:rPr>
              <a:t>by testing a bit more on the dataset.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According to my calculations we can improve the accuracy to around 80%.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This makes is closer to the accuracy of the first dataset.</a:t>
            </a: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Detection of Alzheimer's using MRI Images</vt:lpstr>
      <vt:lpstr>INTRODUCTION</vt:lpstr>
      <vt:lpstr>ABOUT THE DATA</vt:lpstr>
      <vt:lpstr>ABOUT THE DATA</vt:lpstr>
      <vt:lpstr>ABOUT THE DATA</vt:lpstr>
      <vt:lpstr>WORKING ON THE DATA</vt:lpstr>
      <vt:lpstr>WORKING ON THE DATA</vt:lpstr>
      <vt:lpstr>WORKING ON THE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422</cp:revision>
  <dcterms:created xsi:type="dcterms:W3CDTF">2022-11-14T02:27:03Z</dcterms:created>
  <dcterms:modified xsi:type="dcterms:W3CDTF">2022-12-11T20:51:30Z</dcterms:modified>
</cp:coreProperties>
</file>