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3" r:id="rId4"/>
    <p:sldId id="264" r:id="rId5"/>
    <p:sldId id="267" r:id="rId6"/>
    <p:sldId id="260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88A58-36A7-419D-A329-9EB37F06D14A}" v="1294" dt="2022-11-14T04:24:45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6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4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2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5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7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GB" sz="4800" b="1" dirty="0">
                <a:solidFill>
                  <a:schemeClr val="bg1"/>
                </a:solidFill>
                <a:cs typeface="Calibri Light"/>
              </a:rPr>
              <a:t>Detection of Alzheimer's using MRI Images</a:t>
            </a:r>
            <a:endParaRPr lang="en-GB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cs typeface="Calibri"/>
              </a:rPr>
              <a:t>Abhinav Reddy Mandadi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B78DA-3F47-28DA-19C7-EEC6E4D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GB" sz="5000" b="1" dirty="0">
                <a:solidFill>
                  <a:schemeClr val="bg1"/>
                </a:solidFill>
                <a:cs typeface="Calibri Light"/>
              </a:rPr>
              <a:t>INTRODUCTION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357D-266F-F021-05E2-A6031438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Alzheimer's disease is a brain ailment that gradually impairs thinking and memory abilities as well as the capacity to do even the most basic tasks. </a:t>
            </a:r>
            <a:endParaRPr lang="en-GB" sz="200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methods for diagnosing Alzheimer's are exceedingly expensive and most of them are not FDA-approved.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OASIS (Open Access Series of Imaging Studies) website is the primary source of the datasets.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ea typeface="+mn-lt"/>
                <a:cs typeface="+mn-lt"/>
              </a:rPr>
              <a:t>The project's objectives are to develop an algorithm that can detect Alzheimer's without a doctor's help. In doing so, the cost will go down and the disease will be more easily diagnosed.</a:t>
            </a: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4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GB" b="1" dirty="0">
                <a:cs typeface="Calibri Light"/>
              </a:rPr>
              <a:t>ABOUT THE DATA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700" dirty="0">
                <a:ea typeface="+mn-lt"/>
                <a:cs typeface="+mn-lt"/>
              </a:rPr>
              <a:t>For the project, we are using 2 datasets.</a:t>
            </a:r>
            <a:endParaRPr lang="en-GB" sz="1700" dirty="0">
              <a:cs typeface="Calibri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The first dataset consists of the medical information of the patients.</a:t>
            </a:r>
            <a:endParaRPr lang="en-GB" sz="1700" dirty="0">
              <a:cs typeface="Calibri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This is used as a benchmark to check the classification capabilities of the implemented regular classification algorithms.</a:t>
            </a:r>
            <a:endParaRPr lang="en-GB" sz="1700" dirty="0">
              <a:cs typeface="Calibri" panose="020F0502020204030204"/>
            </a:endParaRPr>
          </a:p>
          <a:p>
            <a:pPr algn="just"/>
            <a:r>
              <a:rPr lang="en-GB" sz="1700" dirty="0">
                <a:ea typeface="+mn-lt"/>
                <a:cs typeface="+mn-lt"/>
              </a:rPr>
              <a:t>The second dataset consists of medical information along with the MRI images of the patients.</a:t>
            </a:r>
            <a:endParaRPr lang="en-GB" sz="1700" dirty="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  <a:p>
            <a:pPr marL="0" indent="0" algn="just">
              <a:buNone/>
            </a:pPr>
            <a:endParaRPr lang="en-GB" sz="1700">
              <a:cs typeface="Calibri"/>
            </a:endParaRPr>
          </a:p>
          <a:p>
            <a:pPr algn="just"/>
            <a:endParaRPr lang="en-GB" sz="17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ED4D6B-812B-8988-2D6A-33D44DF0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23" y="1592396"/>
            <a:ext cx="5454244" cy="967424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F23F54-5F07-D20C-1E94-4298935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49" y="3007895"/>
            <a:ext cx="3539202" cy="28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5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 b="1">
                <a:solidFill>
                  <a:schemeClr val="bg1"/>
                </a:solidFill>
                <a:ea typeface="+mj-lt"/>
                <a:cs typeface="+mj-lt"/>
              </a:rPr>
              <a:t>ABOUT THE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The first dataset included data from 416 subjects and 434 MRI sessions with the below features.</a:t>
            </a:r>
            <a:endParaRPr lang="en-US" sz="1000" dirty="0">
              <a:solidFill>
                <a:schemeClr val="bg1"/>
              </a:solidFill>
              <a:cs typeface="Calibri" panose="020F0502020204030204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Gender: M(Male)/F(Female).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Age: Age of the patient.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MR Delay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Subject ID: ID of the patient.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MRI ID: ID of the MRI.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Visit: Number of visits.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SES (Socio-Economic Status): It ranges from 1 to 5.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nWBV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Normalized Whole Brain Volume.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Educ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This feature corresponds to the levels of education ranging from 1 to 5.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MMSE: Mini-Mental State Examination.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CDR (Clinical Dementia Rating): Typically, a CDR value above 0 can be diagnosed with Alzheimer's.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 err="1">
                <a:solidFill>
                  <a:schemeClr val="bg1"/>
                </a:solidFill>
                <a:ea typeface="+mn-lt"/>
                <a:cs typeface="+mn-lt"/>
              </a:rPr>
              <a:t>eTIV</a:t>
            </a: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: Estimated total intracranial volume (mm3).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marL="800100" lvl="1" indent="-342900" algn="just">
              <a:buAutoNum type="arabicPeriod"/>
            </a:pPr>
            <a:r>
              <a:rPr lang="en-GB" sz="1000" dirty="0">
                <a:solidFill>
                  <a:schemeClr val="bg1"/>
                </a:solidFill>
                <a:ea typeface="+mn-lt"/>
                <a:cs typeface="+mn-lt"/>
              </a:rPr>
              <a:t>ASF: Atlas scaling factor.</a:t>
            </a:r>
            <a:endParaRPr lang="en-GB" sz="10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GB" sz="1000" dirty="0">
                <a:solidFill>
                  <a:schemeClr val="bg1"/>
                </a:solidFill>
                <a:cs typeface="Calibri"/>
              </a:rPr>
              <a:t>The correlations between the features of this dataset is as shown..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86D1231-C711-78E5-2624-EECF3081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530510"/>
            <a:ext cx="5666547" cy="57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ea typeface="+mj-lt"/>
                <a:cs typeface="+mj-lt"/>
              </a:rPr>
              <a:t>ABOUT THE DATA</a:t>
            </a: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solidFill>
                  <a:schemeClr val="bg1"/>
                </a:solidFill>
                <a:cs typeface="Calibri"/>
              </a:rPr>
              <a:t>The second dataset consists of MRI images as shown below.</a:t>
            </a:r>
            <a:endParaRPr lang="en-US"/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GB" sz="2000" dirty="0">
                <a:solidFill>
                  <a:schemeClr val="bg1"/>
                </a:solidFill>
                <a:cs typeface="Calibri" panose="020F0502020204030204"/>
              </a:rPr>
              <a:t>There are also images taken from different angles.</a:t>
            </a: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en-GB" sz="2000">
              <a:solidFill>
                <a:schemeClr val="bg1"/>
              </a:solidFill>
              <a:cs typeface="Calibri" panose="020F0502020204030204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137C36-5A58-9C4F-35D1-60CC5A13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44" y="3738755"/>
            <a:ext cx="3290810" cy="2784532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A17759B-DE79-8D2B-A38E-50FECD6F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77" y="1143636"/>
            <a:ext cx="3588640" cy="87921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B78DA-3F47-28DA-19C7-EEC6E4D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GB" sz="4000" b="1" dirty="0">
                <a:cs typeface="Calibri Light"/>
              </a:rPr>
              <a:t>WORKING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357D-266F-F021-05E2-A6031438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400" dirty="0"/>
              <a:t>Firstly, the datasets are cleaned since the</a:t>
            </a:r>
            <a:r>
              <a:rPr lang="en-GB" sz="1400" dirty="0">
                <a:ea typeface="+mn-lt"/>
                <a:cs typeface="+mn-lt"/>
              </a:rPr>
              <a:t> data is raw and needs to be cleaned. </a:t>
            </a:r>
            <a:endParaRPr lang="en-US" sz="1400" dirty="0">
              <a:cs typeface="Calibri" panose="020F0502020204030204"/>
            </a:endParaRPr>
          </a:p>
          <a:p>
            <a:pPr algn="just"/>
            <a:r>
              <a:rPr lang="en-GB" sz="1400" dirty="0">
                <a:cs typeface="Calibri"/>
              </a:rPr>
              <a:t>Next, the datasets are normalised and encoded.</a:t>
            </a:r>
          </a:p>
          <a:p>
            <a:pPr algn="just"/>
            <a:r>
              <a:rPr lang="en-GB" sz="1400" dirty="0">
                <a:cs typeface="Calibri"/>
              </a:rPr>
              <a:t>Finally the datasets are implementation ready.</a:t>
            </a:r>
          </a:p>
          <a:p>
            <a:pPr algn="just"/>
            <a:endParaRPr lang="en-GB" sz="1400">
              <a:cs typeface="Calibri"/>
            </a:endParaRPr>
          </a:p>
          <a:p>
            <a:pPr algn="just"/>
            <a:endParaRPr lang="en-GB" sz="1400">
              <a:cs typeface="Calibri"/>
            </a:endParaRPr>
          </a:p>
          <a:p>
            <a:pPr algn="just"/>
            <a:endParaRPr lang="en-GB" sz="1400">
              <a:cs typeface="Calibri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7E193EE-DC71-ABCC-31CF-06872DC4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550" y="484632"/>
            <a:ext cx="2809147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A751082F-8332-4DBC-9CAA-F67D94A2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52" y="1054121"/>
            <a:ext cx="5067537" cy="1193856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a typeface="+mj-lt"/>
                <a:cs typeface="+mj-lt"/>
              </a:rPr>
              <a:t>WORKING ON THE DATA</a:t>
            </a:r>
            <a:endParaRPr lang="en-GB" sz="40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A341596D-E1E4-4DEB-B2E7-A9538AFBA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2408844"/>
            <a:ext cx="5488399" cy="3391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000" dirty="0">
                <a:solidFill>
                  <a:srgbClr val="FFFFFE"/>
                </a:solidFill>
                <a:cs typeface="Calibri"/>
              </a:rPr>
              <a:t>I implemented the Random Forrest algorithm on the first dataset with varying hyperparameters. </a:t>
            </a:r>
            <a:endParaRPr lang="en-GB" sz="2000" dirty="0">
              <a:solidFill>
                <a:srgbClr val="FFFFFE"/>
              </a:solidFill>
              <a:ea typeface="+mn-lt"/>
              <a:cs typeface="+mn-lt"/>
            </a:endParaRPr>
          </a:p>
          <a:p>
            <a:pPr algn="just"/>
            <a:r>
              <a:rPr lang="en-GB" sz="2000" dirty="0">
                <a:solidFill>
                  <a:srgbClr val="FFFFFE"/>
                </a:solidFill>
                <a:cs typeface="Calibri"/>
              </a:rPr>
              <a:t>The best estimator I got is shown below.</a:t>
            </a:r>
          </a:p>
          <a:p>
            <a:pPr algn="just"/>
            <a:r>
              <a:rPr lang="en-GB" sz="2000" dirty="0">
                <a:solidFill>
                  <a:srgbClr val="FFFFFE"/>
                </a:solidFill>
                <a:cs typeface="Calibri"/>
              </a:rPr>
              <a:t>The highest accuracy for the algorithm is 83%.</a:t>
            </a:r>
            <a:endParaRPr lang="en-GB" sz="2000" dirty="0">
              <a:solidFill>
                <a:srgbClr val="FFFFFE"/>
              </a:solidFill>
              <a:ea typeface="+mn-lt"/>
              <a:cs typeface="+mn-lt"/>
            </a:endParaRPr>
          </a:p>
          <a:p>
            <a:pPr algn="just"/>
            <a:endParaRPr lang="en-GB" sz="2000">
              <a:solidFill>
                <a:srgbClr val="FFFFFE"/>
              </a:solidFill>
              <a:ea typeface="+mn-lt"/>
              <a:cs typeface="+mn-lt"/>
            </a:endParaRPr>
          </a:p>
          <a:p>
            <a:pPr algn="just"/>
            <a:endParaRPr lang="en-GB" sz="2000">
              <a:solidFill>
                <a:srgbClr val="FFFFFE"/>
              </a:solidFill>
              <a:cs typeface="Calibri"/>
            </a:endParaRPr>
          </a:p>
          <a:p>
            <a:pPr algn="just"/>
            <a:endParaRPr lang="en-GB" sz="2000">
              <a:solidFill>
                <a:srgbClr val="FFFFFE"/>
              </a:solidFill>
              <a:cs typeface="Calibri"/>
            </a:endParaRPr>
          </a:p>
          <a:p>
            <a:pPr algn="just"/>
            <a:endParaRPr lang="en-GB" sz="2000">
              <a:solidFill>
                <a:srgbClr val="FFFFFE"/>
              </a:solidFill>
              <a:ea typeface="+mn-lt"/>
              <a:cs typeface="+mn-lt"/>
            </a:endParaRP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567FD1-EB1C-A468-EC2A-B1A6F4B4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815" y="4683792"/>
            <a:ext cx="3781652" cy="102165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BAD972C-E0E7-6256-0BAB-099C7872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75" y="3231316"/>
            <a:ext cx="3783128" cy="39536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55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A587-E807-119C-AC4D-AC9B145D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GB" sz="4000" b="1">
                <a:ea typeface="+mj-lt"/>
                <a:cs typeface="+mj-lt"/>
              </a:rPr>
              <a:t>WORKING ON THE DATA</a:t>
            </a:r>
            <a:endParaRPr lang="en-GB" sz="4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C23-3BED-01A9-0CEC-76DE3841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000" dirty="0">
                <a:ea typeface="+mn-lt"/>
                <a:cs typeface="+mn-lt"/>
              </a:rPr>
              <a:t>For the second dataset, I created a neural network to take in the MRI images and predict the disease.</a:t>
            </a:r>
            <a:endParaRPr lang="en-US" dirty="0"/>
          </a:p>
          <a:p>
            <a:pPr algn="just"/>
            <a:r>
              <a:rPr lang="en-GB" sz="2000" dirty="0">
                <a:ea typeface="+mn-lt"/>
                <a:cs typeface="+mn-lt"/>
              </a:rPr>
              <a:t>The accuracy of this algorithm is 76%.</a:t>
            </a:r>
          </a:p>
          <a:p>
            <a:pPr marL="0" indent="0" algn="just">
              <a:buNone/>
            </a:pPr>
            <a:endParaRPr lang="en-GB" sz="2000">
              <a:ea typeface="+mn-lt"/>
              <a:cs typeface="+mn-lt"/>
            </a:endParaRPr>
          </a:p>
          <a:p>
            <a:pPr marL="0" indent="0" algn="just">
              <a:buNone/>
            </a:pPr>
            <a:endParaRPr lang="en-GB" sz="2000">
              <a:ea typeface="+mn-lt"/>
              <a:cs typeface="+mn-lt"/>
            </a:endParaRPr>
          </a:p>
          <a:p>
            <a:pPr algn="just"/>
            <a:endParaRPr lang="en-GB" sz="200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EC1AE90-F300-C7DD-95F8-3D5C293B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93" y="292723"/>
            <a:ext cx="5717575" cy="878235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6AA8868-7272-7335-BFAD-5FB8D047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90" y="1558932"/>
            <a:ext cx="4537910" cy="49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EFC5E-15E1-B10C-8F1F-792C47E2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5000" b="1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 sz="5000" b="1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DF99-53AF-5C42-9200-6D6D4161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Although the accuracy of the algorithm is around 76%, it can definitely be improved by testing a bit more on the dataset.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According to my calculations we can improve the accuracy to around 80%.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  <a:cs typeface="Calibri"/>
              </a:rPr>
              <a:t>This makes is closer to the accuracy of the first dataset.</a:t>
            </a: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  <a:p>
            <a:pPr algn="just"/>
            <a:endParaRPr lang="en-GB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Detection of Alzheimer's using MRI Images</vt:lpstr>
      <vt:lpstr>INTRODUCTION</vt:lpstr>
      <vt:lpstr>ABOUT THE DATA</vt:lpstr>
      <vt:lpstr>ABOUT THE DATA</vt:lpstr>
      <vt:lpstr>ABOUT THE DATA</vt:lpstr>
      <vt:lpstr>WORKING ON THE DATA</vt:lpstr>
      <vt:lpstr>WORKING ON THE DATA</vt:lpstr>
      <vt:lpstr>WORKING ON THE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368</cp:revision>
  <dcterms:created xsi:type="dcterms:W3CDTF">2022-11-14T02:27:03Z</dcterms:created>
  <dcterms:modified xsi:type="dcterms:W3CDTF">2022-11-14T23:14:28Z</dcterms:modified>
</cp:coreProperties>
</file>