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87" r:id="rId3"/>
    <p:sldId id="257" r:id="rId4"/>
    <p:sldId id="258" r:id="rId5"/>
    <p:sldId id="265" r:id="rId6"/>
    <p:sldId id="267" r:id="rId7"/>
    <p:sldId id="268" r:id="rId8"/>
    <p:sldId id="290" r:id="rId9"/>
    <p:sldId id="291" r:id="rId10"/>
    <p:sldId id="292" r:id="rId11"/>
    <p:sldId id="271" r:id="rId12"/>
    <p:sldId id="293" r:id="rId13"/>
    <p:sldId id="288" r:id="rId14"/>
    <p:sldId id="275" r:id="rId15"/>
    <p:sldId id="289" r:id="rId16"/>
    <p:sldId id="282" r:id="rId17"/>
    <p:sldId id="283" r:id="rId18"/>
    <p:sldId id="284" r:id="rId19"/>
    <p:sldId id="285"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6EC78-7C54-4BDE-64A8-AC0F1C7E2BFC}" v="4" dt="2022-12-03T22:42:14.934"/>
    <p1510:client id="{37D0BE70-207D-D565-76EE-83B297CC0037}" v="442" dt="2022-11-22T21:09:27.479"/>
    <p1510:client id="{3CC55A1E-DD9C-D98C-D591-F3AADB7C4808}" v="712" dt="2022-12-17T15:43:18.556"/>
    <p1510:client id="{6ECCD962-FE30-49AF-A443-A8BBCFC77468}" v="245" dt="2022-11-22T20:51:58.580"/>
    <p1510:client id="{946F3D7A-85F1-2BE8-5816-E1E27549E733}" v="673" dt="2022-12-06T21:57:53.773"/>
    <p1510:client id="{B343603F-FB20-FA48-5E86-64A4D899793B}" v="44" dt="2022-12-02T02:30:51.422"/>
    <p1510:client id="{DCB06383-6EB9-276B-8CA9-AEF0856F915C}" v="1" dt="2022-12-05T01:35:41.536"/>
    <p1510:client id="{DEB5EFB7-EA72-E869-AD98-78A5C9930479}" v="25" dt="2022-12-06T18:11:36.957"/>
    <p1510:client id="{E7C14162-ECFC-6963-73AA-EF15A0582308}" v="392" dt="2022-11-22T22:37:56.025"/>
    <p1510:client id="{E8DD1345-2355-2930-9BE4-66C63AB62ECA}" v="49" dt="2022-12-15T20:28:19.971"/>
    <p1510:client id="{FF78D967-7B83-2F8D-7EC7-45F6E76DE3DF}" v="632" dt="2022-12-02T03:33:01.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1C128-4C2D-4523-8513-A50BB8B2CA1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8B79E3C-2172-41D4-A15C-FB4373ABC1A5}">
      <dgm:prSet/>
      <dgm:spPr/>
      <dgm:t>
        <a:bodyPr/>
        <a:lstStyle/>
        <a:p>
          <a:pPr>
            <a:defRPr cap="all"/>
          </a:pPr>
          <a:r>
            <a:rPr lang="en-US"/>
            <a:t>Logistic Regression </a:t>
          </a:r>
        </a:p>
      </dgm:t>
    </dgm:pt>
    <dgm:pt modelId="{15D6CDAD-1D14-4D20-8B81-1ACD3543C17D}" type="parTrans" cxnId="{CC1A2C17-CFC9-4BCF-B60B-24F0D10ED795}">
      <dgm:prSet/>
      <dgm:spPr/>
      <dgm:t>
        <a:bodyPr/>
        <a:lstStyle/>
        <a:p>
          <a:endParaRPr lang="en-US"/>
        </a:p>
      </dgm:t>
    </dgm:pt>
    <dgm:pt modelId="{A1AECB13-354A-478C-8B8A-B183BC9010B6}" type="sibTrans" cxnId="{CC1A2C17-CFC9-4BCF-B60B-24F0D10ED795}">
      <dgm:prSet/>
      <dgm:spPr/>
      <dgm:t>
        <a:bodyPr/>
        <a:lstStyle/>
        <a:p>
          <a:endParaRPr lang="en-US"/>
        </a:p>
      </dgm:t>
    </dgm:pt>
    <dgm:pt modelId="{BB1F813F-B841-45AF-ABCC-8EBBE38863C4}">
      <dgm:prSet/>
      <dgm:spPr/>
      <dgm:t>
        <a:bodyPr/>
        <a:lstStyle/>
        <a:p>
          <a:pPr>
            <a:defRPr cap="all"/>
          </a:pPr>
          <a:r>
            <a:rPr lang="en-US"/>
            <a:t>KNeighbor classifier </a:t>
          </a:r>
        </a:p>
      </dgm:t>
    </dgm:pt>
    <dgm:pt modelId="{50348309-D3BA-47C6-B44F-4FC1A1D8B798}" type="parTrans" cxnId="{46A6FEC9-6926-4429-B286-611A8A25B806}">
      <dgm:prSet/>
      <dgm:spPr/>
      <dgm:t>
        <a:bodyPr/>
        <a:lstStyle/>
        <a:p>
          <a:endParaRPr lang="en-US"/>
        </a:p>
      </dgm:t>
    </dgm:pt>
    <dgm:pt modelId="{A5201798-7FEC-48CA-AB57-DB742A358836}" type="sibTrans" cxnId="{46A6FEC9-6926-4429-B286-611A8A25B806}">
      <dgm:prSet/>
      <dgm:spPr/>
      <dgm:t>
        <a:bodyPr/>
        <a:lstStyle/>
        <a:p>
          <a:endParaRPr lang="en-US"/>
        </a:p>
      </dgm:t>
    </dgm:pt>
    <dgm:pt modelId="{BB9EFFBC-CC56-4D58-9E8D-616D809ED5B0}">
      <dgm:prSet/>
      <dgm:spPr/>
      <dgm:t>
        <a:bodyPr/>
        <a:lstStyle/>
        <a:p>
          <a:pPr>
            <a:defRPr cap="all"/>
          </a:pPr>
          <a:r>
            <a:rPr lang="en-US"/>
            <a:t>Random Forest classifier</a:t>
          </a:r>
        </a:p>
      </dgm:t>
    </dgm:pt>
    <dgm:pt modelId="{5B1AE4A1-703E-48C3-93CE-7875249B3522}" type="parTrans" cxnId="{F6E420FE-0A6D-4934-8FF2-91C735D72DF0}">
      <dgm:prSet/>
      <dgm:spPr/>
      <dgm:t>
        <a:bodyPr/>
        <a:lstStyle/>
        <a:p>
          <a:endParaRPr lang="en-US"/>
        </a:p>
      </dgm:t>
    </dgm:pt>
    <dgm:pt modelId="{8CA3911D-8CA2-4A10-8F70-F9A13CE695D0}" type="sibTrans" cxnId="{F6E420FE-0A6D-4934-8FF2-91C735D72DF0}">
      <dgm:prSet/>
      <dgm:spPr/>
      <dgm:t>
        <a:bodyPr/>
        <a:lstStyle/>
        <a:p>
          <a:endParaRPr lang="en-US"/>
        </a:p>
      </dgm:t>
    </dgm:pt>
    <dgm:pt modelId="{BBF33414-7C04-4D9B-A435-3A9E1AA21E80}" type="pres">
      <dgm:prSet presAssocID="{7421C128-4C2D-4523-8513-A50BB8B2CA15}" presName="root" presStyleCnt="0">
        <dgm:presLayoutVars>
          <dgm:dir/>
          <dgm:resizeHandles val="exact"/>
        </dgm:presLayoutVars>
      </dgm:prSet>
      <dgm:spPr/>
    </dgm:pt>
    <dgm:pt modelId="{93FC87CE-C380-416B-81E6-A7583D0C6AA0}" type="pres">
      <dgm:prSet presAssocID="{88B79E3C-2172-41D4-A15C-FB4373ABC1A5}" presName="compNode" presStyleCnt="0"/>
      <dgm:spPr/>
    </dgm:pt>
    <dgm:pt modelId="{1A14DAB9-9E76-4FC7-AF4E-A80F098DE6A2}" type="pres">
      <dgm:prSet presAssocID="{88B79E3C-2172-41D4-A15C-FB4373ABC1A5}" presName="iconBgRect" presStyleLbl="bgShp" presStyleIdx="0" presStyleCnt="3"/>
      <dgm:spPr/>
    </dgm:pt>
    <dgm:pt modelId="{7FE89A6D-4BC9-4B98-9191-CEDCD2B5C19C}" type="pres">
      <dgm:prSet presAssocID="{88B79E3C-2172-41D4-A15C-FB4373ABC1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7F3CD9E-7F45-4AA0-B243-8B50E08B5AA7}" type="pres">
      <dgm:prSet presAssocID="{88B79E3C-2172-41D4-A15C-FB4373ABC1A5}" presName="spaceRect" presStyleCnt="0"/>
      <dgm:spPr/>
    </dgm:pt>
    <dgm:pt modelId="{D9FD4588-E9DF-4B5E-B2DE-A5C7C6166435}" type="pres">
      <dgm:prSet presAssocID="{88B79E3C-2172-41D4-A15C-FB4373ABC1A5}" presName="textRect" presStyleLbl="revTx" presStyleIdx="0" presStyleCnt="3">
        <dgm:presLayoutVars>
          <dgm:chMax val="1"/>
          <dgm:chPref val="1"/>
        </dgm:presLayoutVars>
      </dgm:prSet>
      <dgm:spPr/>
    </dgm:pt>
    <dgm:pt modelId="{AA1828F6-FDE1-4A6A-8122-E7EDF0A8B8C7}" type="pres">
      <dgm:prSet presAssocID="{A1AECB13-354A-478C-8B8A-B183BC9010B6}" presName="sibTrans" presStyleCnt="0"/>
      <dgm:spPr/>
    </dgm:pt>
    <dgm:pt modelId="{1E736058-AF26-4053-847A-700FD2C9F639}" type="pres">
      <dgm:prSet presAssocID="{BB1F813F-B841-45AF-ABCC-8EBBE38863C4}" presName="compNode" presStyleCnt="0"/>
      <dgm:spPr/>
    </dgm:pt>
    <dgm:pt modelId="{BFA605B7-1BC1-494D-B9C1-A78B5A157E9B}" type="pres">
      <dgm:prSet presAssocID="{BB1F813F-B841-45AF-ABCC-8EBBE38863C4}" presName="iconBgRect" presStyleLbl="bgShp" presStyleIdx="1" presStyleCnt="3"/>
      <dgm:spPr/>
    </dgm:pt>
    <dgm:pt modelId="{EC622FCA-9715-44EE-84EF-C0A27C953B54}" type="pres">
      <dgm:prSet presAssocID="{BB1F813F-B841-45AF-ABCC-8EBBE38863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D263A3D-B715-429C-AB70-1D5C735DE4D9}" type="pres">
      <dgm:prSet presAssocID="{BB1F813F-B841-45AF-ABCC-8EBBE38863C4}" presName="spaceRect" presStyleCnt="0"/>
      <dgm:spPr/>
    </dgm:pt>
    <dgm:pt modelId="{03A3A7F5-B180-48D6-BF15-419440CAE939}" type="pres">
      <dgm:prSet presAssocID="{BB1F813F-B841-45AF-ABCC-8EBBE38863C4}" presName="textRect" presStyleLbl="revTx" presStyleIdx="1" presStyleCnt="3">
        <dgm:presLayoutVars>
          <dgm:chMax val="1"/>
          <dgm:chPref val="1"/>
        </dgm:presLayoutVars>
      </dgm:prSet>
      <dgm:spPr/>
    </dgm:pt>
    <dgm:pt modelId="{10818172-2CC2-4300-827F-F6E6D3CCAC6E}" type="pres">
      <dgm:prSet presAssocID="{A5201798-7FEC-48CA-AB57-DB742A358836}" presName="sibTrans" presStyleCnt="0"/>
      <dgm:spPr/>
    </dgm:pt>
    <dgm:pt modelId="{3B47C02C-A5B1-4457-8FA2-48BE903C9864}" type="pres">
      <dgm:prSet presAssocID="{BB9EFFBC-CC56-4D58-9E8D-616D809ED5B0}" presName="compNode" presStyleCnt="0"/>
      <dgm:spPr/>
    </dgm:pt>
    <dgm:pt modelId="{23C39C7B-0C05-4EE9-BC5A-5CE3A812E55B}" type="pres">
      <dgm:prSet presAssocID="{BB9EFFBC-CC56-4D58-9E8D-616D809ED5B0}" presName="iconBgRect" presStyleLbl="bgShp" presStyleIdx="2" presStyleCnt="3"/>
      <dgm:spPr/>
    </dgm:pt>
    <dgm:pt modelId="{79EEBCE7-085F-460A-8C06-52BA53492AD5}" type="pres">
      <dgm:prSet presAssocID="{BB9EFFBC-CC56-4D58-9E8D-616D809ED5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83F97875-42CF-43B8-9BA9-E6C0C51B0D57}" type="pres">
      <dgm:prSet presAssocID="{BB9EFFBC-CC56-4D58-9E8D-616D809ED5B0}" presName="spaceRect" presStyleCnt="0"/>
      <dgm:spPr/>
    </dgm:pt>
    <dgm:pt modelId="{6472DAD6-542D-449E-8A63-DF41EB5B7627}" type="pres">
      <dgm:prSet presAssocID="{BB9EFFBC-CC56-4D58-9E8D-616D809ED5B0}" presName="textRect" presStyleLbl="revTx" presStyleIdx="2" presStyleCnt="3">
        <dgm:presLayoutVars>
          <dgm:chMax val="1"/>
          <dgm:chPref val="1"/>
        </dgm:presLayoutVars>
      </dgm:prSet>
      <dgm:spPr/>
    </dgm:pt>
  </dgm:ptLst>
  <dgm:cxnLst>
    <dgm:cxn modelId="{CC1A2C17-CFC9-4BCF-B60B-24F0D10ED795}" srcId="{7421C128-4C2D-4523-8513-A50BB8B2CA15}" destId="{88B79E3C-2172-41D4-A15C-FB4373ABC1A5}" srcOrd="0" destOrd="0" parTransId="{15D6CDAD-1D14-4D20-8B81-1ACD3543C17D}" sibTransId="{A1AECB13-354A-478C-8B8A-B183BC9010B6}"/>
    <dgm:cxn modelId="{BE4DF31B-FEF3-4189-AD98-C8B0AB5B04BB}" type="presOf" srcId="{BB1F813F-B841-45AF-ABCC-8EBBE38863C4}" destId="{03A3A7F5-B180-48D6-BF15-419440CAE939}" srcOrd="0" destOrd="0" presId="urn:microsoft.com/office/officeart/2018/5/layout/IconCircleLabelList"/>
    <dgm:cxn modelId="{6A585783-2EF1-43F0-95C1-B52B3615B3F7}" type="presOf" srcId="{BB9EFFBC-CC56-4D58-9E8D-616D809ED5B0}" destId="{6472DAD6-542D-449E-8A63-DF41EB5B7627}" srcOrd="0" destOrd="0" presId="urn:microsoft.com/office/officeart/2018/5/layout/IconCircleLabelList"/>
    <dgm:cxn modelId="{3642728E-31C9-466D-A486-9E615B072549}" type="presOf" srcId="{7421C128-4C2D-4523-8513-A50BB8B2CA15}" destId="{BBF33414-7C04-4D9B-A435-3A9E1AA21E80}" srcOrd="0" destOrd="0" presId="urn:microsoft.com/office/officeart/2018/5/layout/IconCircleLabelList"/>
    <dgm:cxn modelId="{73526EB1-8E33-41A5-A459-6D37CD0B9909}" type="presOf" srcId="{88B79E3C-2172-41D4-A15C-FB4373ABC1A5}" destId="{D9FD4588-E9DF-4B5E-B2DE-A5C7C6166435}" srcOrd="0" destOrd="0" presId="urn:microsoft.com/office/officeart/2018/5/layout/IconCircleLabelList"/>
    <dgm:cxn modelId="{46A6FEC9-6926-4429-B286-611A8A25B806}" srcId="{7421C128-4C2D-4523-8513-A50BB8B2CA15}" destId="{BB1F813F-B841-45AF-ABCC-8EBBE38863C4}" srcOrd="1" destOrd="0" parTransId="{50348309-D3BA-47C6-B44F-4FC1A1D8B798}" sibTransId="{A5201798-7FEC-48CA-AB57-DB742A358836}"/>
    <dgm:cxn modelId="{F6E420FE-0A6D-4934-8FF2-91C735D72DF0}" srcId="{7421C128-4C2D-4523-8513-A50BB8B2CA15}" destId="{BB9EFFBC-CC56-4D58-9E8D-616D809ED5B0}" srcOrd="2" destOrd="0" parTransId="{5B1AE4A1-703E-48C3-93CE-7875249B3522}" sibTransId="{8CA3911D-8CA2-4A10-8F70-F9A13CE695D0}"/>
    <dgm:cxn modelId="{22588791-129B-4B5F-869D-3C3D3BB776C2}" type="presParOf" srcId="{BBF33414-7C04-4D9B-A435-3A9E1AA21E80}" destId="{93FC87CE-C380-416B-81E6-A7583D0C6AA0}" srcOrd="0" destOrd="0" presId="urn:microsoft.com/office/officeart/2018/5/layout/IconCircleLabelList"/>
    <dgm:cxn modelId="{063B2489-0680-44E4-8F54-4D1EAB6D4A9B}" type="presParOf" srcId="{93FC87CE-C380-416B-81E6-A7583D0C6AA0}" destId="{1A14DAB9-9E76-4FC7-AF4E-A80F098DE6A2}" srcOrd="0" destOrd="0" presId="urn:microsoft.com/office/officeart/2018/5/layout/IconCircleLabelList"/>
    <dgm:cxn modelId="{8C58779A-E420-4706-BF05-58E9F83D6062}" type="presParOf" srcId="{93FC87CE-C380-416B-81E6-A7583D0C6AA0}" destId="{7FE89A6D-4BC9-4B98-9191-CEDCD2B5C19C}" srcOrd="1" destOrd="0" presId="urn:microsoft.com/office/officeart/2018/5/layout/IconCircleLabelList"/>
    <dgm:cxn modelId="{49F879E6-D6F3-4E92-BEB0-58C115FDB221}" type="presParOf" srcId="{93FC87CE-C380-416B-81E6-A7583D0C6AA0}" destId="{A7F3CD9E-7F45-4AA0-B243-8B50E08B5AA7}" srcOrd="2" destOrd="0" presId="urn:microsoft.com/office/officeart/2018/5/layout/IconCircleLabelList"/>
    <dgm:cxn modelId="{03D3787B-65F3-467B-A8BF-58D416A7F652}" type="presParOf" srcId="{93FC87CE-C380-416B-81E6-A7583D0C6AA0}" destId="{D9FD4588-E9DF-4B5E-B2DE-A5C7C6166435}" srcOrd="3" destOrd="0" presId="urn:microsoft.com/office/officeart/2018/5/layout/IconCircleLabelList"/>
    <dgm:cxn modelId="{DDB32C5F-41C4-4075-BBF4-7B2FED2C3FAF}" type="presParOf" srcId="{BBF33414-7C04-4D9B-A435-3A9E1AA21E80}" destId="{AA1828F6-FDE1-4A6A-8122-E7EDF0A8B8C7}" srcOrd="1" destOrd="0" presId="urn:microsoft.com/office/officeart/2018/5/layout/IconCircleLabelList"/>
    <dgm:cxn modelId="{E9DACC21-C464-4E2A-9A58-989D2693AE0B}" type="presParOf" srcId="{BBF33414-7C04-4D9B-A435-3A9E1AA21E80}" destId="{1E736058-AF26-4053-847A-700FD2C9F639}" srcOrd="2" destOrd="0" presId="urn:microsoft.com/office/officeart/2018/5/layout/IconCircleLabelList"/>
    <dgm:cxn modelId="{42C29D7F-1D7C-4778-8B0B-901588674CE5}" type="presParOf" srcId="{1E736058-AF26-4053-847A-700FD2C9F639}" destId="{BFA605B7-1BC1-494D-B9C1-A78B5A157E9B}" srcOrd="0" destOrd="0" presId="urn:microsoft.com/office/officeart/2018/5/layout/IconCircleLabelList"/>
    <dgm:cxn modelId="{1AF6D740-D7BF-4DB5-9692-F43D6EEC5315}" type="presParOf" srcId="{1E736058-AF26-4053-847A-700FD2C9F639}" destId="{EC622FCA-9715-44EE-84EF-C0A27C953B54}" srcOrd="1" destOrd="0" presId="urn:microsoft.com/office/officeart/2018/5/layout/IconCircleLabelList"/>
    <dgm:cxn modelId="{5AF8E8ED-B06C-40FB-AC71-0DE9F046637D}" type="presParOf" srcId="{1E736058-AF26-4053-847A-700FD2C9F639}" destId="{0D263A3D-B715-429C-AB70-1D5C735DE4D9}" srcOrd="2" destOrd="0" presId="urn:microsoft.com/office/officeart/2018/5/layout/IconCircleLabelList"/>
    <dgm:cxn modelId="{7E68C456-41D5-43F6-9493-D81396E448C1}" type="presParOf" srcId="{1E736058-AF26-4053-847A-700FD2C9F639}" destId="{03A3A7F5-B180-48D6-BF15-419440CAE939}" srcOrd="3" destOrd="0" presId="urn:microsoft.com/office/officeart/2018/5/layout/IconCircleLabelList"/>
    <dgm:cxn modelId="{A8258CE4-20CE-40B0-A0D7-2ACBD28ACFFF}" type="presParOf" srcId="{BBF33414-7C04-4D9B-A435-3A9E1AA21E80}" destId="{10818172-2CC2-4300-827F-F6E6D3CCAC6E}" srcOrd="3" destOrd="0" presId="urn:microsoft.com/office/officeart/2018/5/layout/IconCircleLabelList"/>
    <dgm:cxn modelId="{D39BF2DA-38A9-4DAE-BB30-DD5AD435DEB4}" type="presParOf" srcId="{BBF33414-7C04-4D9B-A435-3A9E1AA21E80}" destId="{3B47C02C-A5B1-4457-8FA2-48BE903C9864}" srcOrd="4" destOrd="0" presId="urn:microsoft.com/office/officeart/2018/5/layout/IconCircleLabelList"/>
    <dgm:cxn modelId="{06C9AF49-CEBE-487A-B876-8AA4B1CD940D}" type="presParOf" srcId="{3B47C02C-A5B1-4457-8FA2-48BE903C9864}" destId="{23C39C7B-0C05-4EE9-BC5A-5CE3A812E55B}" srcOrd="0" destOrd="0" presId="urn:microsoft.com/office/officeart/2018/5/layout/IconCircleLabelList"/>
    <dgm:cxn modelId="{D832460B-343E-483C-9A1A-BAB2BD44A2F9}" type="presParOf" srcId="{3B47C02C-A5B1-4457-8FA2-48BE903C9864}" destId="{79EEBCE7-085F-460A-8C06-52BA53492AD5}" srcOrd="1" destOrd="0" presId="urn:microsoft.com/office/officeart/2018/5/layout/IconCircleLabelList"/>
    <dgm:cxn modelId="{DEF326DB-0623-4F5C-AD96-B5525FDDEB45}" type="presParOf" srcId="{3B47C02C-A5B1-4457-8FA2-48BE903C9864}" destId="{83F97875-42CF-43B8-9BA9-E6C0C51B0D57}" srcOrd="2" destOrd="0" presId="urn:microsoft.com/office/officeart/2018/5/layout/IconCircleLabelList"/>
    <dgm:cxn modelId="{4612A12D-D3D8-473C-8341-DCD4623FAA81}" type="presParOf" srcId="{3B47C02C-A5B1-4457-8FA2-48BE903C9864}" destId="{6472DAD6-542D-449E-8A63-DF41EB5B762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4DAB9-9E76-4FC7-AF4E-A80F098DE6A2}">
      <dsp:nvSpPr>
        <dsp:cNvPr id="0" name=""/>
        <dsp:cNvSpPr/>
      </dsp:nvSpPr>
      <dsp:spPr>
        <a:xfrm>
          <a:off x="673692" y="538631"/>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E89A6D-4BC9-4B98-9191-CEDCD2B5C19C}">
      <dsp:nvSpPr>
        <dsp:cNvPr id="0" name=""/>
        <dsp:cNvSpPr/>
      </dsp:nvSpPr>
      <dsp:spPr>
        <a:xfrm>
          <a:off x="1097817" y="962756"/>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FD4588-E9DF-4B5E-B2DE-A5C7C6166435}">
      <dsp:nvSpPr>
        <dsp:cNvPr id="0" name=""/>
        <dsp:cNvSpPr/>
      </dsp:nvSpPr>
      <dsp:spPr>
        <a:xfrm>
          <a:off x="37504" y="3148632"/>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Logistic Regression </a:t>
          </a:r>
        </a:p>
      </dsp:txBody>
      <dsp:txXfrm>
        <a:off x="37504" y="3148632"/>
        <a:ext cx="3262500" cy="720000"/>
      </dsp:txXfrm>
    </dsp:sp>
    <dsp:sp modelId="{BFA605B7-1BC1-494D-B9C1-A78B5A157E9B}">
      <dsp:nvSpPr>
        <dsp:cNvPr id="0" name=""/>
        <dsp:cNvSpPr/>
      </dsp:nvSpPr>
      <dsp:spPr>
        <a:xfrm>
          <a:off x="4507130" y="538631"/>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622FCA-9715-44EE-84EF-C0A27C953B54}">
      <dsp:nvSpPr>
        <dsp:cNvPr id="0" name=""/>
        <dsp:cNvSpPr/>
      </dsp:nvSpPr>
      <dsp:spPr>
        <a:xfrm>
          <a:off x="4931255" y="962756"/>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A3A7F5-B180-48D6-BF15-419440CAE939}">
      <dsp:nvSpPr>
        <dsp:cNvPr id="0" name=""/>
        <dsp:cNvSpPr/>
      </dsp:nvSpPr>
      <dsp:spPr>
        <a:xfrm>
          <a:off x="3870942" y="3148632"/>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KNeighbor classifier </a:t>
          </a:r>
        </a:p>
      </dsp:txBody>
      <dsp:txXfrm>
        <a:off x="3870942" y="3148632"/>
        <a:ext cx="3262500" cy="720000"/>
      </dsp:txXfrm>
    </dsp:sp>
    <dsp:sp modelId="{23C39C7B-0C05-4EE9-BC5A-5CE3A812E55B}">
      <dsp:nvSpPr>
        <dsp:cNvPr id="0" name=""/>
        <dsp:cNvSpPr/>
      </dsp:nvSpPr>
      <dsp:spPr>
        <a:xfrm>
          <a:off x="8340567" y="538631"/>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EEBCE7-085F-460A-8C06-52BA53492AD5}">
      <dsp:nvSpPr>
        <dsp:cNvPr id="0" name=""/>
        <dsp:cNvSpPr/>
      </dsp:nvSpPr>
      <dsp:spPr>
        <a:xfrm>
          <a:off x="8764692" y="962756"/>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72DAD6-542D-449E-8A63-DF41EB5B7627}">
      <dsp:nvSpPr>
        <dsp:cNvPr id="0" name=""/>
        <dsp:cNvSpPr/>
      </dsp:nvSpPr>
      <dsp:spPr>
        <a:xfrm>
          <a:off x="7704380" y="3148632"/>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Random Forest classifier</a:t>
          </a:r>
        </a:p>
      </dsp:txBody>
      <dsp:txXfrm>
        <a:off x="7704380" y="3148632"/>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12/17/2022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1688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12/17/2022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20214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12/17/2022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5495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12/17/2022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876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12/17/2022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4158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12/17/2022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235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12/17/2022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023963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12/17/2022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7862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12/17/2022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30257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12/17/2022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4331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12/17/2022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7275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12/17/2022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60762731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bom.gov.au/climate/dwo/IDCJDW2801.latest.shtml" TargetMode="External"/><Relationship Id="rId2" Type="http://schemas.openxmlformats.org/officeDocument/2006/relationships/hyperlink" Target="http://www.bom.gov.au/climate/data" TargetMode="External"/><Relationship Id="rId1" Type="http://schemas.openxmlformats.org/officeDocument/2006/relationships/slideLayout" Target="../slideLayouts/slideLayout2.xml"/><Relationship Id="rId5" Type="http://schemas.openxmlformats.org/officeDocument/2006/relationships/hyperlink" Target="http://www.bom.gov.au/climate/dwo/" TargetMode="External"/><Relationship Id="rId4" Type="http://schemas.openxmlformats.org/officeDocument/2006/relationships/hyperlink" Target="http://www.bom.gov.au/climate/dwo/IDCJDW0000.s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ctrTitle"/>
          </p:nvPr>
        </p:nvSpPr>
        <p:spPr>
          <a:xfrm>
            <a:off x="530352" y="1122363"/>
            <a:ext cx="10072922" cy="1978346"/>
          </a:xfrm>
        </p:spPr>
        <p:txBody>
          <a:bodyPr>
            <a:normAutofit/>
          </a:bodyPr>
          <a:lstStyle/>
          <a:p>
            <a:r>
              <a:rPr lang="en-US" dirty="0"/>
              <a:t>Data 606 Capstone Project </a:t>
            </a:r>
            <a:br>
              <a:rPr lang="en-US" dirty="0"/>
            </a:br>
            <a:r>
              <a:rPr lang="en-US" dirty="0"/>
              <a:t>Australian Weather Prediction</a:t>
            </a:r>
          </a:p>
        </p:txBody>
      </p:sp>
      <p:sp>
        <p:nvSpPr>
          <p:cNvPr id="10" name="Freeform: Shape 9">
            <a:extLst>
              <a:ext uri="{FF2B5EF4-FFF2-40B4-BE49-F238E27FC236}">
                <a16:creationId xmlns:a16="http://schemas.microsoft.com/office/drawing/2014/main" id="{CBCE96F0-24EE-4BAB-8C00-893EC1714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tx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0" name="Freeform: Shape 19">
            <a:extLst>
              <a:ext uri="{FF2B5EF4-FFF2-40B4-BE49-F238E27FC236}">
                <a16:creationId xmlns:a16="http://schemas.microsoft.com/office/drawing/2014/main" id="{ED444C4E-6A11-4761-8A29-4B2A05781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BF47D306-4FD8-4CAD-82D2-FD4C900AD6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id="{C0BEF343-715B-4B19-9862-2734A1FCD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5DEFB171-510F-4499-9CD0-BC5ACC405A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2A2759B-0AF5-4E2E-82AA-813216C89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8366DE17-B6DB-4AF0-9B4C-75A8EFB36E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AA09F465-4405-48C1-97F4-AA4773F954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A2C1BD7E-5FA9-494F-8D3D-6844C3A33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185BE1E-CAFB-4EFD-944A-39897624F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ubtitle 2"/>
          <p:cNvSpPr>
            <a:spLocks noGrp="1"/>
          </p:cNvSpPr>
          <p:nvPr>
            <p:ph type="subTitle" idx="1"/>
          </p:nvPr>
        </p:nvSpPr>
        <p:spPr>
          <a:xfrm>
            <a:off x="530352" y="3509963"/>
            <a:ext cx="10072922" cy="1747837"/>
          </a:xfrm>
        </p:spPr>
        <p:txBody>
          <a:bodyPr vert="horz" lIns="91440" tIns="45720" rIns="91440" bIns="45720" rtlCol="0" anchor="t">
            <a:normAutofit lnSpcReduction="10000"/>
          </a:bodyPr>
          <a:lstStyle/>
          <a:p>
            <a:r>
              <a:rPr lang="en-US" dirty="0"/>
              <a:t>Professor: </a:t>
            </a:r>
            <a:r>
              <a:rPr lang="en-US" dirty="0" err="1"/>
              <a:t>Chaojie</a:t>
            </a:r>
            <a:r>
              <a:rPr lang="en-US" dirty="0"/>
              <a:t> Wang</a:t>
            </a:r>
          </a:p>
          <a:p>
            <a:endParaRPr lang="en-US"/>
          </a:p>
          <a:p>
            <a:endParaRPr lang="en-US" dirty="0"/>
          </a:p>
          <a:p>
            <a:r>
              <a:rPr lang="en-US" dirty="0"/>
              <a:t>                                                                             </a:t>
            </a:r>
            <a:r>
              <a:rPr lang="en-US" dirty="0" err="1"/>
              <a:t>Appakondreddigari</a:t>
            </a:r>
            <a:r>
              <a:rPr lang="en-US" dirty="0"/>
              <a:t> Likhith Kumar Reddy</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Chart&#10;&#10;Description automatically generated">
            <a:extLst>
              <a:ext uri="{FF2B5EF4-FFF2-40B4-BE49-F238E27FC236}">
                <a16:creationId xmlns:a16="http://schemas.microsoft.com/office/drawing/2014/main" id="{C909B872-F2FE-98EE-0520-326BA3587372}"/>
              </a:ext>
            </a:extLst>
          </p:cNvPr>
          <p:cNvPicPr>
            <a:picLocks noChangeAspect="1"/>
          </p:cNvPicPr>
          <p:nvPr/>
        </p:nvPicPr>
        <p:blipFill>
          <a:blip r:embed="rId2"/>
          <a:stretch>
            <a:fillRect/>
          </a:stretch>
        </p:blipFill>
        <p:spPr>
          <a:xfrm>
            <a:off x="1116096" y="643466"/>
            <a:ext cx="2333033" cy="2624663"/>
          </a:xfrm>
          <a:prstGeom prst="rect">
            <a:avLst/>
          </a:prstGeom>
        </p:spPr>
      </p:pic>
      <p:pic>
        <p:nvPicPr>
          <p:cNvPr id="2" name="Picture 2" descr="Chart&#10;&#10;Description automatically generated">
            <a:extLst>
              <a:ext uri="{FF2B5EF4-FFF2-40B4-BE49-F238E27FC236}">
                <a16:creationId xmlns:a16="http://schemas.microsoft.com/office/drawing/2014/main" id="{2145D88B-ED90-5C71-5607-06BE02205CA7}"/>
              </a:ext>
            </a:extLst>
          </p:cNvPr>
          <p:cNvPicPr>
            <a:picLocks noChangeAspect="1"/>
          </p:cNvPicPr>
          <p:nvPr/>
        </p:nvPicPr>
        <p:blipFill>
          <a:blip r:embed="rId3"/>
          <a:stretch>
            <a:fillRect/>
          </a:stretch>
        </p:blipFill>
        <p:spPr>
          <a:xfrm>
            <a:off x="4439444" y="643466"/>
            <a:ext cx="3351636" cy="2624662"/>
          </a:xfrm>
          <a:prstGeom prst="rect">
            <a:avLst/>
          </a:prstGeom>
        </p:spPr>
      </p:pic>
      <p:pic>
        <p:nvPicPr>
          <p:cNvPr id="6" name="Picture 6">
            <a:extLst>
              <a:ext uri="{FF2B5EF4-FFF2-40B4-BE49-F238E27FC236}">
                <a16:creationId xmlns:a16="http://schemas.microsoft.com/office/drawing/2014/main" id="{2A8E4F20-E638-464B-219F-F757B6279883}"/>
              </a:ext>
            </a:extLst>
          </p:cNvPr>
          <p:cNvPicPr>
            <a:picLocks noChangeAspect="1"/>
          </p:cNvPicPr>
          <p:nvPr/>
        </p:nvPicPr>
        <p:blipFill>
          <a:blip r:embed="rId4"/>
          <a:stretch>
            <a:fillRect/>
          </a:stretch>
        </p:blipFill>
        <p:spPr>
          <a:xfrm>
            <a:off x="8762132" y="643466"/>
            <a:ext cx="2333032" cy="2624662"/>
          </a:xfrm>
          <a:prstGeom prst="rect">
            <a:avLst/>
          </a:prstGeom>
        </p:spPr>
      </p:pic>
      <p:pic>
        <p:nvPicPr>
          <p:cNvPr id="8" name="Picture 8">
            <a:extLst>
              <a:ext uri="{FF2B5EF4-FFF2-40B4-BE49-F238E27FC236}">
                <a16:creationId xmlns:a16="http://schemas.microsoft.com/office/drawing/2014/main" id="{05CDC78C-6E14-E37B-04C3-9FC2A9625153}"/>
              </a:ext>
            </a:extLst>
          </p:cNvPr>
          <p:cNvPicPr>
            <a:picLocks noChangeAspect="1"/>
          </p:cNvPicPr>
          <p:nvPr/>
        </p:nvPicPr>
        <p:blipFill>
          <a:blip r:embed="rId5"/>
          <a:stretch>
            <a:fillRect/>
          </a:stretch>
        </p:blipFill>
        <p:spPr>
          <a:xfrm>
            <a:off x="1116095" y="3589863"/>
            <a:ext cx="2333035" cy="2624665"/>
          </a:xfrm>
          <a:prstGeom prst="rect">
            <a:avLst/>
          </a:prstGeom>
        </p:spPr>
      </p:pic>
      <p:pic>
        <p:nvPicPr>
          <p:cNvPr id="4" name="Picture 4" descr="Chart&#10;&#10;Description automatically generated">
            <a:extLst>
              <a:ext uri="{FF2B5EF4-FFF2-40B4-BE49-F238E27FC236}">
                <a16:creationId xmlns:a16="http://schemas.microsoft.com/office/drawing/2014/main" id="{F7244239-5A2D-5777-070D-C95C41EFCD9B}"/>
              </a:ext>
            </a:extLst>
          </p:cNvPr>
          <p:cNvPicPr>
            <a:picLocks noChangeAspect="1"/>
          </p:cNvPicPr>
          <p:nvPr/>
        </p:nvPicPr>
        <p:blipFill>
          <a:blip r:embed="rId6"/>
          <a:stretch>
            <a:fillRect/>
          </a:stretch>
        </p:blipFill>
        <p:spPr>
          <a:xfrm>
            <a:off x="4928245" y="3589863"/>
            <a:ext cx="2374035" cy="2643993"/>
          </a:xfrm>
          <a:prstGeom prst="rect">
            <a:avLst/>
          </a:prstGeom>
        </p:spPr>
      </p:pic>
      <p:pic>
        <p:nvPicPr>
          <p:cNvPr id="5" name="Picture 5" descr="Shape, rectangle&#10;&#10;Description automatically generated">
            <a:extLst>
              <a:ext uri="{FF2B5EF4-FFF2-40B4-BE49-F238E27FC236}">
                <a16:creationId xmlns:a16="http://schemas.microsoft.com/office/drawing/2014/main" id="{88A9DCE0-689E-FAD0-3261-99DD12746B03}"/>
              </a:ext>
            </a:extLst>
          </p:cNvPr>
          <p:cNvPicPr>
            <a:picLocks noChangeAspect="1"/>
          </p:cNvPicPr>
          <p:nvPr/>
        </p:nvPicPr>
        <p:blipFill>
          <a:blip r:embed="rId7"/>
          <a:stretch>
            <a:fillRect/>
          </a:stretch>
        </p:blipFill>
        <p:spPr>
          <a:xfrm>
            <a:off x="8753540" y="3589863"/>
            <a:ext cx="2350215" cy="2643992"/>
          </a:xfrm>
          <a:prstGeom prst="rect">
            <a:avLst/>
          </a:prstGeom>
        </p:spPr>
      </p:pic>
      <p:sp>
        <p:nvSpPr>
          <p:cNvPr id="9" name="TextBox 8">
            <a:extLst>
              <a:ext uri="{FF2B5EF4-FFF2-40B4-BE49-F238E27FC236}">
                <a16:creationId xmlns:a16="http://schemas.microsoft.com/office/drawing/2014/main" id="{5339D7C3-64E0-6500-67A1-C4F1263E8C75}"/>
              </a:ext>
            </a:extLst>
          </p:cNvPr>
          <p:cNvSpPr txBox="1"/>
          <p:nvPr/>
        </p:nvSpPr>
        <p:spPr>
          <a:xfrm>
            <a:off x="316302" y="258792"/>
            <a:ext cx="60816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Plotting box plots to check for outliers</a:t>
            </a:r>
          </a:p>
          <a:p>
            <a:endParaRPr lang="en-US" dirty="0"/>
          </a:p>
        </p:txBody>
      </p:sp>
    </p:spTree>
    <p:extLst>
      <p:ext uri="{BB962C8B-B14F-4D97-AF65-F5344CB8AC3E}">
        <p14:creationId xmlns:p14="http://schemas.microsoft.com/office/powerpoint/2010/main" val="1861167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4"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6"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67" name="Rectangle 31">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EB9441-39C8-1326-A30C-F14D55FFCBC6}"/>
              </a:ext>
            </a:extLst>
          </p:cNvPr>
          <p:cNvSpPr>
            <a:spLocks noGrp="1"/>
          </p:cNvSpPr>
          <p:nvPr>
            <p:ph type="title"/>
          </p:nvPr>
        </p:nvSpPr>
        <p:spPr>
          <a:xfrm>
            <a:off x="517870" y="214160"/>
            <a:ext cx="8498855" cy="1244885"/>
          </a:xfrm>
        </p:spPr>
        <p:txBody>
          <a:bodyPr vert="horz" lIns="91440" tIns="45720" rIns="91440" bIns="45720" rtlCol="0" anchor="b">
            <a:normAutofit/>
          </a:bodyPr>
          <a:lstStyle/>
          <a:p>
            <a:r>
              <a:rPr lang="en-US"/>
              <a:t>Creating Machine Learning Model:</a:t>
            </a:r>
            <a:endParaRPr lang="en-US" dirty="0"/>
          </a:p>
        </p:txBody>
      </p:sp>
      <p:sp>
        <p:nvSpPr>
          <p:cNvPr id="68" name="Freeform: Shape 33">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9"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37"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8"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9"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302FD140-387A-B7E1-D1A2-12B8AE5A8683}"/>
              </a:ext>
            </a:extLst>
          </p:cNvPr>
          <p:cNvSpPr>
            <a:spLocks noGrp="1"/>
          </p:cNvSpPr>
          <p:nvPr>
            <p:ph sz="half" idx="1"/>
          </p:nvPr>
        </p:nvSpPr>
        <p:spPr>
          <a:xfrm>
            <a:off x="517871" y="3299404"/>
            <a:ext cx="4767930" cy="2745750"/>
          </a:xfrm>
        </p:spPr>
        <p:txBody>
          <a:bodyPr vert="horz" lIns="91440" tIns="45720" rIns="91440" bIns="45720" rtlCol="0" anchor="t">
            <a:normAutofit/>
          </a:bodyPr>
          <a:lstStyle/>
          <a:p>
            <a:endParaRPr lang="en-US" dirty="0"/>
          </a:p>
          <a:p>
            <a:endParaRPr lang="en-US" dirty="0"/>
          </a:p>
        </p:txBody>
      </p:sp>
      <p:sp>
        <p:nvSpPr>
          <p:cNvPr id="70" name="Freeform: Shape 43">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1" name="Group 45">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47" name="Freeform: Shape 46">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3225A29A-0CCB-5083-9A8B-EC86B964E10C}"/>
              </a:ext>
            </a:extLst>
          </p:cNvPr>
          <p:cNvSpPr txBox="1"/>
          <p:nvPr/>
        </p:nvSpPr>
        <p:spPr>
          <a:xfrm>
            <a:off x="526672" y="1667773"/>
            <a:ext cx="946718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ea typeface="+mn-lt"/>
                <a:cs typeface="+mn-lt"/>
              </a:rPr>
              <a:t>Splitting data into Training and Testing data</a:t>
            </a:r>
            <a:endParaRPr lang="en-US"/>
          </a:p>
          <a:p>
            <a:pPr marL="342900" indent="-342900">
              <a:buFont typeface="Wingdings"/>
              <a:buChar char="Ø"/>
            </a:pPr>
            <a:r>
              <a:rPr lang="en-US" sz="2400" dirty="0">
                <a:ea typeface="+mn-lt"/>
                <a:cs typeface="+mn-lt"/>
              </a:rPr>
              <a:t>Printing shape and size of data </a:t>
            </a:r>
            <a:endParaRPr lang="en-US"/>
          </a:p>
        </p:txBody>
      </p:sp>
      <p:pic>
        <p:nvPicPr>
          <p:cNvPr id="10" name="Picture 10" descr="Graphical user interface, text, application, email&#10;&#10;Description automatically generated">
            <a:extLst>
              <a:ext uri="{FF2B5EF4-FFF2-40B4-BE49-F238E27FC236}">
                <a16:creationId xmlns:a16="http://schemas.microsoft.com/office/drawing/2014/main" id="{DD42FFFD-E533-C15D-C281-C836CA00F85B}"/>
              </a:ext>
            </a:extLst>
          </p:cNvPr>
          <p:cNvPicPr>
            <a:picLocks noGrp="1" noChangeAspect="1"/>
          </p:cNvPicPr>
          <p:nvPr>
            <p:ph sz="half" idx="2"/>
          </p:nvPr>
        </p:nvPicPr>
        <p:blipFill>
          <a:blip r:embed="rId2"/>
          <a:stretch>
            <a:fillRect/>
          </a:stretch>
        </p:blipFill>
        <p:spPr>
          <a:xfrm>
            <a:off x="573469" y="3365818"/>
            <a:ext cx="8426429" cy="3030837"/>
          </a:xfrm>
        </p:spPr>
      </p:pic>
    </p:spTree>
    <p:extLst>
      <p:ext uri="{BB962C8B-B14F-4D97-AF65-F5344CB8AC3E}">
        <p14:creationId xmlns:p14="http://schemas.microsoft.com/office/powerpoint/2010/main" val="144113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A63B090-8EC2-7FB9-0133-97A5425789CA}"/>
              </a:ext>
            </a:extLst>
          </p:cNvPr>
          <p:cNvSpPr>
            <a:spLocks noGrp="1"/>
          </p:cNvSpPr>
          <p:nvPr>
            <p:ph type="title"/>
          </p:nvPr>
        </p:nvSpPr>
        <p:spPr>
          <a:xfrm>
            <a:off x="525717" y="696952"/>
            <a:ext cx="10077196" cy="821794"/>
          </a:xfrm>
        </p:spPr>
        <p:txBody>
          <a:bodyPr>
            <a:normAutofit/>
          </a:bodyPr>
          <a:lstStyle/>
          <a:p>
            <a:r>
              <a:rPr lang="en-US" dirty="0"/>
              <a:t>Machine learning models used </a:t>
            </a:r>
          </a:p>
        </p:txBody>
      </p:sp>
      <p:grpSp>
        <p:nvGrpSpPr>
          <p:cNvPr id="11"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1708814"/>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13E13021-8923-4A4D-84FA-DA886E292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9" name="Freeform: Shape 18">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F029B451-4AD1-3F9C-EA19-BF4E5CBF7E28}"/>
              </a:ext>
            </a:extLst>
          </p:cNvPr>
          <p:cNvGraphicFramePr>
            <a:graphicFrameLocks noGrp="1"/>
          </p:cNvGraphicFramePr>
          <p:nvPr>
            <p:ph idx="1"/>
            <p:extLst>
              <p:ext uri="{D42A27DB-BD31-4B8C-83A1-F6EECF244321}">
                <p14:modId xmlns:p14="http://schemas.microsoft.com/office/powerpoint/2010/main" val="3182530970"/>
              </p:ext>
            </p:extLst>
          </p:nvPr>
        </p:nvGraphicFramePr>
        <p:xfrm>
          <a:off x="525462" y="1804163"/>
          <a:ext cx="11004385" cy="440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7233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1" name="Group 6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62" name="Freeform: Shape 6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3" name="Freeform: Shape 6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4" name="Freeform: Shape 6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0" name="Freeform: Shape 6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7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80" name="Rectangle 7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258FF19-4468-5020-ECC9-94B873D55603}"/>
              </a:ext>
            </a:extLst>
          </p:cNvPr>
          <p:cNvSpPr>
            <a:spLocks noGrp="1"/>
          </p:cNvSpPr>
          <p:nvPr>
            <p:ph type="title"/>
          </p:nvPr>
        </p:nvSpPr>
        <p:spPr>
          <a:xfrm>
            <a:off x="530352" y="589788"/>
            <a:ext cx="4884481" cy="2510921"/>
          </a:xfrm>
        </p:spPr>
        <p:txBody>
          <a:bodyPr vert="horz" lIns="91440" tIns="45720" rIns="91440" bIns="45720" rtlCol="0" anchor="b">
            <a:normAutofit/>
          </a:bodyPr>
          <a:lstStyle/>
          <a:p>
            <a:r>
              <a:rPr lang="en-US" sz="4000"/>
              <a:t>Comparing the performance of  Models </a:t>
            </a:r>
          </a:p>
        </p:txBody>
      </p:sp>
      <p:grpSp>
        <p:nvGrpSpPr>
          <p:cNvPr id="8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8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0" name="Freeform: Shape 8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58181BD0-EDE8-4129-FDD8-100447851D09}"/>
              </a:ext>
            </a:extLst>
          </p:cNvPr>
          <p:cNvPicPr>
            <a:picLocks noGrp="1" noChangeAspect="1"/>
          </p:cNvPicPr>
          <p:nvPr>
            <p:ph idx="1"/>
          </p:nvPr>
        </p:nvPicPr>
        <p:blipFill>
          <a:blip r:embed="rId2"/>
          <a:stretch>
            <a:fillRect/>
          </a:stretch>
        </p:blipFill>
        <p:spPr>
          <a:xfrm>
            <a:off x="4588805" y="935759"/>
            <a:ext cx="7070563" cy="4749256"/>
          </a:xfrm>
          <a:prstGeom prst="rect">
            <a:avLst/>
          </a:prstGeom>
        </p:spPr>
      </p:pic>
      <p:sp>
        <p:nvSpPr>
          <p:cNvPr id="92" name="Freeform: Shape 9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4" name="Group 9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95" name="Freeform: Shape 9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6" name="Freeform: Shape 9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1F274AD3-FFE7-841A-E36F-3CA2419A7C6C}"/>
              </a:ext>
            </a:extLst>
          </p:cNvPr>
          <p:cNvSpPr txBox="1"/>
          <p:nvPr/>
        </p:nvSpPr>
        <p:spPr>
          <a:xfrm>
            <a:off x="531962" y="3522452"/>
            <a:ext cx="389626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accuracy scores are as follows:</a:t>
            </a:r>
          </a:p>
          <a:p>
            <a:endParaRPr lang="en-US" dirty="0">
              <a:ea typeface="+mn-lt"/>
              <a:cs typeface="+mn-lt"/>
            </a:endParaRPr>
          </a:p>
          <a:p>
            <a:pPr marL="285750" indent="-285750">
              <a:buFont typeface="Arial"/>
              <a:buChar char="•"/>
            </a:pPr>
            <a:r>
              <a:rPr lang="en-US" dirty="0" err="1">
                <a:ea typeface="+mn-lt"/>
                <a:cs typeface="+mn-lt"/>
              </a:rPr>
              <a:t>LogisticRegression</a:t>
            </a:r>
            <a:r>
              <a:rPr lang="en-US" dirty="0">
                <a:ea typeface="+mn-lt"/>
                <a:cs typeface="+mn-lt"/>
              </a:rPr>
              <a:t> is </a:t>
            </a:r>
            <a:r>
              <a:rPr lang="en-US" b="1" dirty="0">
                <a:ea typeface="+mn-lt"/>
                <a:cs typeface="+mn-lt"/>
              </a:rPr>
              <a:t>0.837</a:t>
            </a:r>
            <a:endParaRPr lang="en-US" b="1" dirty="0"/>
          </a:p>
          <a:p>
            <a:pPr marL="285750" indent="-285750">
              <a:buFont typeface="Arial"/>
              <a:buChar char="•"/>
            </a:pPr>
            <a:r>
              <a:rPr lang="en-US" dirty="0" err="1">
                <a:ea typeface="+mn-lt"/>
                <a:cs typeface="+mn-lt"/>
              </a:rPr>
              <a:t>KNeighborsClassifier</a:t>
            </a:r>
            <a:r>
              <a:rPr lang="en-US" dirty="0">
                <a:ea typeface="+mn-lt"/>
                <a:cs typeface="+mn-lt"/>
              </a:rPr>
              <a:t> is </a:t>
            </a:r>
            <a:r>
              <a:rPr lang="en-US" b="1" dirty="0">
                <a:ea typeface="+mn-lt"/>
                <a:cs typeface="+mn-lt"/>
              </a:rPr>
              <a:t>0.833</a:t>
            </a:r>
            <a:endParaRPr lang="en-US" b="1"/>
          </a:p>
          <a:p>
            <a:pPr marL="285750" indent="-285750">
              <a:buFont typeface="Arial"/>
              <a:buChar char="•"/>
            </a:pPr>
            <a:r>
              <a:rPr lang="en-US" dirty="0" err="1">
                <a:ea typeface="+mn-lt"/>
                <a:cs typeface="+mn-lt"/>
              </a:rPr>
              <a:t>RandomForestClassifier</a:t>
            </a:r>
            <a:r>
              <a:rPr lang="en-US" dirty="0">
                <a:ea typeface="+mn-lt"/>
                <a:cs typeface="+mn-lt"/>
              </a:rPr>
              <a:t> is </a:t>
            </a:r>
            <a:r>
              <a:rPr lang="en-US" b="1" dirty="0">
                <a:ea typeface="+mn-lt"/>
                <a:cs typeface="+mn-lt"/>
              </a:rPr>
              <a:t>0.85</a:t>
            </a:r>
            <a:endParaRPr lang="en-US" b="1"/>
          </a:p>
        </p:txBody>
      </p:sp>
    </p:spTree>
    <p:extLst>
      <p:ext uri="{BB962C8B-B14F-4D97-AF65-F5344CB8AC3E}">
        <p14:creationId xmlns:p14="http://schemas.microsoft.com/office/powerpoint/2010/main" val="864539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F192C3-E40E-7819-A101-1A8D5D75F12F}"/>
              </a:ext>
            </a:extLst>
          </p:cNvPr>
          <p:cNvSpPr txBox="1"/>
          <p:nvPr/>
        </p:nvSpPr>
        <p:spPr>
          <a:xfrm>
            <a:off x="474453" y="2501661"/>
            <a:ext cx="11243093"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Cross-validation is a technique for evaluating ML models by training several ML models on subsets of the available input data and evaluating them on the complementary subset of the data. </a:t>
            </a:r>
            <a:endParaRPr lang="en-US"/>
          </a:p>
          <a:p>
            <a:pPr algn="just"/>
            <a:endParaRPr lang="en-US" dirty="0">
              <a:ea typeface="+mn-lt"/>
              <a:cs typeface="+mn-lt"/>
            </a:endParaRPr>
          </a:p>
          <a:p>
            <a:r>
              <a:rPr lang="en-US" sz="2400" b="1" dirty="0">
                <a:ea typeface="+mn-lt"/>
                <a:cs typeface="+mn-lt"/>
              </a:rPr>
              <a:t>Properties of  Cross Validation</a:t>
            </a:r>
            <a:endParaRPr lang="en-US" sz="2400" dirty="0">
              <a:ea typeface="+mn-lt"/>
              <a:cs typeface="+mn-lt"/>
            </a:endParaRPr>
          </a:p>
          <a:p>
            <a:pPr marL="285750" indent="-285750">
              <a:buFont typeface="Arial,Sans-Serif"/>
              <a:buChar char="•"/>
            </a:pPr>
            <a:r>
              <a:rPr lang="en-US" dirty="0">
                <a:ea typeface="+mn-lt"/>
                <a:cs typeface="+mn-lt"/>
              </a:rPr>
              <a:t>Cross-validation is a very powerful tool. We can use our data more effectively and learn considerably more about the effectiveness of our algorithm thanks to it. </a:t>
            </a:r>
          </a:p>
          <a:p>
            <a:pPr marL="285750" indent="-285750">
              <a:buFont typeface="Arial,Sans-Serif"/>
              <a:buChar char="•"/>
            </a:pPr>
            <a:r>
              <a:rPr lang="en-US" dirty="0">
                <a:ea typeface="+mn-lt"/>
                <a:cs typeface="+mn-lt"/>
              </a:rPr>
              <a:t>It might be simple to overlook something and apply the same data across multiple pipeline phases in sophisticated machine learning models.</a:t>
            </a:r>
          </a:p>
        </p:txBody>
      </p:sp>
      <p:sp>
        <p:nvSpPr>
          <p:cNvPr id="5" name="Title 4">
            <a:extLst>
              <a:ext uri="{FF2B5EF4-FFF2-40B4-BE49-F238E27FC236}">
                <a16:creationId xmlns:a16="http://schemas.microsoft.com/office/drawing/2014/main" id="{D1869055-5890-5434-0B6B-023E0FCA6DCF}"/>
              </a:ext>
            </a:extLst>
          </p:cNvPr>
          <p:cNvSpPr>
            <a:spLocks noGrp="1"/>
          </p:cNvSpPr>
          <p:nvPr>
            <p:ph type="title"/>
          </p:nvPr>
        </p:nvSpPr>
        <p:spPr/>
        <p:txBody>
          <a:bodyPr/>
          <a:lstStyle/>
          <a:p>
            <a:r>
              <a:rPr lang="en-US" b="1" i="0" dirty="0">
                <a:ea typeface="+mj-lt"/>
                <a:cs typeface="+mj-lt"/>
              </a:rPr>
              <a:t>Cross-validation</a:t>
            </a:r>
            <a:endParaRPr lang="en-US" dirty="0"/>
          </a:p>
        </p:txBody>
      </p:sp>
    </p:spTree>
    <p:extLst>
      <p:ext uri="{BB962C8B-B14F-4D97-AF65-F5344CB8AC3E}">
        <p14:creationId xmlns:p14="http://schemas.microsoft.com/office/powerpoint/2010/main" val="240318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ext&#10;&#10;Description automatically generated">
            <a:extLst>
              <a:ext uri="{FF2B5EF4-FFF2-40B4-BE49-F238E27FC236}">
                <a16:creationId xmlns:a16="http://schemas.microsoft.com/office/drawing/2014/main" id="{CDE4D59E-37EE-6AEB-BCE7-3A8E3C84A5F9}"/>
              </a:ext>
            </a:extLst>
          </p:cNvPr>
          <p:cNvPicPr>
            <a:picLocks noGrp="1" noChangeAspect="1"/>
          </p:cNvPicPr>
          <p:nvPr>
            <p:ph idx="4294967295"/>
          </p:nvPr>
        </p:nvPicPr>
        <p:blipFill>
          <a:blip r:embed="rId2"/>
          <a:stretch>
            <a:fillRect/>
          </a:stretch>
        </p:blipFill>
        <p:spPr>
          <a:xfrm>
            <a:off x="3629116" y="683771"/>
            <a:ext cx="8562884" cy="5666910"/>
          </a:xfrm>
        </p:spPr>
      </p:pic>
      <p:sp>
        <p:nvSpPr>
          <p:cNvPr id="4" name="TextBox 3">
            <a:extLst>
              <a:ext uri="{FF2B5EF4-FFF2-40B4-BE49-F238E27FC236}">
                <a16:creationId xmlns:a16="http://schemas.microsoft.com/office/drawing/2014/main" id="{9585E682-F07E-8D84-6796-BD08BDF1BFAC}"/>
              </a:ext>
            </a:extLst>
          </p:cNvPr>
          <p:cNvSpPr txBox="1"/>
          <p:nvPr/>
        </p:nvSpPr>
        <p:spPr>
          <a:xfrm>
            <a:off x="416942" y="682924"/>
            <a:ext cx="287547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The MEAN accuracy scores after cross validation are as follows</a:t>
            </a:r>
            <a:endParaRPr lang="en-US" sz="2800" dirty="0"/>
          </a:p>
        </p:txBody>
      </p:sp>
      <p:sp>
        <p:nvSpPr>
          <p:cNvPr id="6" name="TextBox 5">
            <a:extLst>
              <a:ext uri="{FF2B5EF4-FFF2-40B4-BE49-F238E27FC236}">
                <a16:creationId xmlns:a16="http://schemas.microsoft.com/office/drawing/2014/main" id="{2045D8E0-6E06-F356-54EB-C872448574FE}"/>
              </a:ext>
            </a:extLst>
          </p:cNvPr>
          <p:cNvSpPr txBox="1"/>
          <p:nvPr/>
        </p:nvSpPr>
        <p:spPr>
          <a:xfrm>
            <a:off x="402565" y="3623094"/>
            <a:ext cx="288984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Avenir Next LT Pro"/>
                <a:ea typeface="Segoe UI"/>
                <a:cs typeface="Segoe UI"/>
              </a:rPr>
              <a:t>Logistic Regression is </a:t>
            </a:r>
            <a:r>
              <a:rPr lang="en-US" b="1" dirty="0">
                <a:latin typeface="Avenir Next LT Pro"/>
                <a:ea typeface="Segoe UI"/>
                <a:cs typeface="Segoe UI"/>
              </a:rPr>
              <a:t>83.74</a:t>
            </a:r>
            <a:endParaRPr lang="en-US" dirty="0">
              <a:latin typeface="Avenir Next LT Pro"/>
              <a:ea typeface="Segoe UI"/>
              <a:cs typeface="Segoe UI"/>
            </a:endParaRPr>
          </a:p>
          <a:p>
            <a:pPr marL="285750" indent="-285750">
              <a:buFont typeface="Arial"/>
              <a:buChar char="•"/>
            </a:pPr>
            <a:r>
              <a:rPr lang="en-US" dirty="0" err="1">
                <a:latin typeface="Avenir Next LT Pro"/>
                <a:ea typeface="Segoe UI"/>
                <a:cs typeface="Segoe UI"/>
              </a:rPr>
              <a:t>KNeighbors</a:t>
            </a:r>
            <a:r>
              <a:rPr lang="en-US" dirty="0">
                <a:latin typeface="Avenir Next LT Pro"/>
                <a:ea typeface="Segoe UI"/>
                <a:cs typeface="Segoe UI"/>
              </a:rPr>
              <a:t> Classifier is </a:t>
            </a:r>
            <a:r>
              <a:rPr lang="en-US" b="1" dirty="0">
                <a:latin typeface="Avenir Next LT Pro"/>
                <a:ea typeface="Segoe UI"/>
                <a:cs typeface="Segoe UI"/>
              </a:rPr>
              <a:t>81.78</a:t>
            </a:r>
          </a:p>
          <a:p>
            <a:pPr marL="285750" indent="-285750">
              <a:buFont typeface="Arial"/>
              <a:buChar char="•"/>
            </a:pPr>
            <a:r>
              <a:rPr lang="en-US" dirty="0">
                <a:latin typeface="Avenir Next LT Pro"/>
                <a:ea typeface="Segoe UI"/>
                <a:cs typeface="Segoe UI"/>
              </a:rPr>
              <a:t>Random Forest Classifier is </a:t>
            </a:r>
            <a:r>
              <a:rPr lang="en-US" b="1" dirty="0">
                <a:latin typeface="Avenir Next LT Pro"/>
                <a:ea typeface="Segoe UI"/>
                <a:cs typeface="Segoe UI"/>
              </a:rPr>
              <a:t>84.2</a:t>
            </a:r>
            <a:endParaRPr lang="en-US" b="1"/>
          </a:p>
        </p:txBody>
      </p:sp>
    </p:spTree>
    <p:extLst>
      <p:ext uri="{BB962C8B-B14F-4D97-AF65-F5344CB8AC3E}">
        <p14:creationId xmlns:p14="http://schemas.microsoft.com/office/powerpoint/2010/main" val="1873391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CA3B898-9BE6-D1A6-B5D5-879481C85D5B}"/>
              </a:ext>
            </a:extLst>
          </p:cNvPr>
          <p:cNvSpPr txBox="1"/>
          <p:nvPr/>
        </p:nvSpPr>
        <p:spPr>
          <a:xfrm>
            <a:off x="517870" y="3299404"/>
            <a:ext cx="6221257" cy="274575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buFont typeface="Arial" panose="020B0604020202020204" pitchFamily="34" charset="0"/>
            </a:pPr>
            <a:endParaRPr lang="en-US" sz="2000" dirty="0"/>
          </a:p>
        </p:txBody>
      </p:sp>
      <p:sp>
        <p:nvSpPr>
          <p:cNvPr id="2" name="Title 1">
            <a:extLst>
              <a:ext uri="{FF2B5EF4-FFF2-40B4-BE49-F238E27FC236}">
                <a16:creationId xmlns:a16="http://schemas.microsoft.com/office/drawing/2014/main" id="{BD9D8358-3FE0-74AE-FD25-A1F9D12F5988}"/>
              </a:ext>
            </a:extLst>
          </p:cNvPr>
          <p:cNvSpPr>
            <a:spLocks noGrp="1"/>
          </p:cNvSpPr>
          <p:nvPr>
            <p:ph type="title"/>
          </p:nvPr>
        </p:nvSpPr>
        <p:spPr/>
        <p:txBody>
          <a:bodyPr>
            <a:normAutofit fontScale="90000"/>
          </a:bodyPr>
          <a:lstStyle/>
          <a:p>
            <a:br>
              <a:rPr lang="en-US" i="0" dirty="0">
                <a:ea typeface="+mj-lt"/>
                <a:cs typeface="+mj-lt"/>
              </a:rPr>
            </a:br>
            <a:r>
              <a:rPr lang="en-US" i="0" dirty="0">
                <a:ea typeface="+mj-lt"/>
                <a:cs typeface="+mj-lt"/>
              </a:rPr>
              <a:t>Selecting the model. </a:t>
            </a:r>
            <a:br>
              <a:rPr lang="en-US" i="0" dirty="0">
                <a:ea typeface="+mj-lt"/>
                <a:cs typeface="+mj-lt"/>
              </a:rPr>
            </a:br>
            <a:r>
              <a:rPr lang="en-US" sz="2000" i="0" dirty="0">
                <a:ea typeface="+mj-lt"/>
                <a:cs typeface="+mj-lt"/>
              </a:rPr>
              <a:t>Random Forest has the highest accuracy score hence we use this to classify points.</a:t>
            </a:r>
          </a:p>
        </p:txBody>
      </p:sp>
      <p:pic>
        <p:nvPicPr>
          <p:cNvPr id="4" name="Picture 7" descr="Graphical user interface, text, application, email&#10;&#10;Description automatically generated">
            <a:extLst>
              <a:ext uri="{FF2B5EF4-FFF2-40B4-BE49-F238E27FC236}">
                <a16:creationId xmlns:a16="http://schemas.microsoft.com/office/drawing/2014/main" id="{CB523A5F-42A6-3B2B-D97B-2FC4BEAAD9D8}"/>
              </a:ext>
            </a:extLst>
          </p:cNvPr>
          <p:cNvPicPr>
            <a:picLocks noGrp="1" noChangeAspect="1"/>
          </p:cNvPicPr>
          <p:nvPr>
            <p:ph idx="1"/>
          </p:nvPr>
        </p:nvPicPr>
        <p:blipFill>
          <a:blip r:embed="rId2"/>
          <a:stretch>
            <a:fillRect/>
          </a:stretch>
        </p:blipFill>
        <p:spPr>
          <a:xfrm>
            <a:off x="525717" y="2606802"/>
            <a:ext cx="10077557" cy="3379211"/>
          </a:xfrm>
        </p:spPr>
      </p:pic>
    </p:spTree>
    <p:extLst>
      <p:ext uri="{BB962C8B-B14F-4D97-AF65-F5344CB8AC3E}">
        <p14:creationId xmlns:p14="http://schemas.microsoft.com/office/powerpoint/2010/main" val="2478132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4CBCF6-286C-67A7-2FBF-3B88F7AD7C9F}"/>
              </a:ext>
            </a:extLst>
          </p:cNvPr>
          <p:cNvSpPr txBox="1"/>
          <p:nvPr/>
        </p:nvSpPr>
        <p:spPr>
          <a:xfrm>
            <a:off x="524773" y="2492075"/>
            <a:ext cx="1050984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ea typeface="+mn-lt"/>
                <a:cs typeface="+mn-lt"/>
              </a:rPr>
              <a:t>Extract data from the dataset and convert it into a pandas data frame. Print the shape and size of the converted </a:t>
            </a:r>
            <a:r>
              <a:rPr lang="en-US" dirty="0" err="1">
                <a:ea typeface="+mn-lt"/>
                <a:cs typeface="+mn-lt"/>
              </a:rPr>
              <a:t>dataframe</a:t>
            </a:r>
            <a:r>
              <a:rPr lang="en-US" dirty="0">
                <a:ea typeface="+mn-lt"/>
                <a:cs typeface="+mn-lt"/>
              </a:rPr>
              <a:t>. </a:t>
            </a:r>
          </a:p>
          <a:p>
            <a:pPr marL="285750" indent="-285750">
              <a:buFont typeface="Wingdings"/>
              <a:buChar char="Ø"/>
            </a:pPr>
            <a:r>
              <a:rPr lang="en-US" dirty="0">
                <a:ea typeface="+mn-lt"/>
                <a:cs typeface="+mn-lt"/>
              </a:rPr>
              <a:t>Describe various features of the dataset using describe function.</a:t>
            </a:r>
          </a:p>
          <a:p>
            <a:pPr marL="285750" indent="-285750">
              <a:buFont typeface="Wingdings"/>
              <a:buChar char="Ø"/>
            </a:pPr>
            <a:r>
              <a:rPr lang="en-US" dirty="0">
                <a:ea typeface="+mn-lt"/>
                <a:cs typeface="+mn-lt"/>
              </a:rPr>
              <a:t>Clean and transform the </a:t>
            </a:r>
            <a:r>
              <a:rPr lang="en-US" dirty="0" err="1">
                <a:ea typeface="+mn-lt"/>
                <a:cs typeface="+mn-lt"/>
              </a:rPr>
              <a:t>dataframe</a:t>
            </a:r>
            <a:r>
              <a:rPr lang="en-US" dirty="0">
                <a:ea typeface="+mn-lt"/>
                <a:cs typeface="+mn-lt"/>
              </a:rPr>
              <a:t> using various machine learning libraries like </a:t>
            </a:r>
            <a:r>
              <a:rPr lang="en-US" dirty="0" err="1">
                <a:ea typeface="+mn-lt"/>
                <a:cs typeface="+mn-lt"/>
              </a:rPr>
              <a:t>sklearn</a:t>
            </a:r>
            <a:r>
              <a:rPr lang="en-US" dirty="0">
                <a:ea typeface="+mn-lt"/>
                <a:cs typeface="+mn-lt"/>
              </a:rPr>
              <a:t>, </a:t>
            </a:r>
            <a:r>
              <a:rPr lang="en-US" dirty="0" err="1">
                <a:ea typeface="+mn-lt"/>
                <a:cs typeface="+mn-lt"/>
              </a:rPr>
              <a:t>numpy</a:t>
            </a:r>
            <a:r>
              <a:rPr lang="en-US" dirty="0">
                <a:ea typeface="+mn-lt"/>
                <a:cs typeface="+mn-lt"/>
              </a:rPr>
              <a:t>, pandas.</a:t>
            </a:r>
          </a:p>
          <a:p>
            <a:pPr marL="285750" indent="-285750">
              <a:buFont typeface="Wingdings"/>
              <a:buChar char="Ø"/>
            </a:pPr>
            <a:r>
              <a:rPr lang="en-US" dirty="0">
                <a:ea typeface="+mn-lt"/>
                <a:cs typeface="+mn-lt"/>
              </a:rPr>
              <a:t>Plot various plots to understand the relationship between various features of the dataset.</a:t>
            </a:r>
          </a:p>
          <a:p>
            <a:pPr marL="285750" indent="-285750">
              <a:buFont typeface="Wingdings"/>
              <a:buChar char="Ø"/>
            </a:pPr>
            <a:r>
              <a:rPr lang="en-US" dirty="0">
                <a:ea typeface="+mn-lt"/>
                <a:cs typeface="+mn-lt"/>
              </a:rPr>
              <a:t>After applying all the pre-processing steps in our dataset, we must create our machine learning column which then can be split into training and testing data.</a:t>
            </a:r>
          </a:p>
          <a:p>
            <a:pPr marL="285750" indent="-285750">
              <a:buFont typeface="Wingdings"/>
              <a:buChar char="Ø"/>
            </a:pPr>
            <a:r>
              <a:rPr lang="en-US" dirty="0">
                <a:ea typeface="+mn-lt"/>
                <a:cs typeface="+mn-lt"/>
              </a:rPr>
              <a:t>Choose an appropriate machine learning model using K-fold cross-validation Algorithm (k-fold cross-validation is a procedure used to estimate the skill of the model on new data). Identify the potential features in our dataset.</a:t>
            </a:r>
          </a:p>
          <a:p>
            <a:pPr marL="285750" indent="-285750">
              <a:buFont typeface="Wingdings"/>
              <a:buChar char="Ø"/>
            </a:pPr>
            <a:r>
              <a:rPr lang="en-US" dirty="0">
                <a:ea typeface="+mn-lt"/>
                <a:cs typeface="+mn-lt"/>
              </a:rPr>
              <a:t>The model that performs best in hyperparameter tunning will be chosen as our machine learning model.</a:t>
            </a:r>
            <a:endParaRPr lang="en-US" dirty="0"/>
          </a:p>
        </p:txBody>
      </p:sp>
      <p:sp>
        <p:nvSpPr>
          <p:cNvPr id="3" name="Title 2">
            <a:extLst>
              <a:ext uri="{FF2B5EF4-FFF2-40B4-BE49-F238E27FC236}">
                <a16:creationId xmlns:a16="http://schemas.microsoft.com/office/drawing/2014/main" id="{AAD03CC8-AE8C-EB77-79E5-1297F64FAB34}"/>
              </a:ext>
            </a:extLst>
          </p:cNvPr>
          <p:cNvSpPr>
            <a:spLocks noGrp="1"/>
          </p:cNvSpPr>
          <p:nvPr>
            <p:ph type="title"/>
          </p:nvPr>
        </p:nvSpPr>
        <p:spPr/>
        <p:txBody>
          <a:bodyPr/>
          <a:lstStyle/>
          <a:p>
            <a:r>
              <a:rPr lang="en-US" b="1" i="0" dirty="0">
                <a:ea typeface="+mj-lt"/>
                <a:cs typeface="+mj-lt"/>
              </a:rPr>
              <a:t>Summary</a:t>
            </a:r>
            <a:endParaRPr lang="en-US" i="0" dirty="0">
              <a:ea typeface="+mj-lt"/>
              <a:cs typeface="+mj-lt"/>
            </a:endParaRPr>
          </a:p>
        </p:txBody>
      </p:sp>
    </p:spTree>
    <p:extLst>
      <p:ext uri="{BB962C8B-B14F-4D97-AF65-F5344CB8AC3E}">
        <p14:creationId xmlns:p14="http://schemas.microsoft.com/office/powerpoint/2010/main" val="2412943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D8F3-F339-8DFC-126D-D6F496403382}"/>
              </a:ext>
            </a:extLst>
          </p:cNvPr>
          <p:cNvSpPr>
            <a:spLocks noGrp="1"/>
          </p:cNvSpPr>
          <p:nvPr>
            <p:ph type="title"/>
          </p:nvPr>
        </p:nvSpPr>
        <p:spPr/>
        <p:txBody>
          <a:bodyPr/>
          <a:lstStyle/>
          <a:p>
            <a:r>
              <a:rPr lang="en-US" i="0" dirty="0">
                <a:ea typeface="+mj-lt"/>
                <a:cs typeface="+mj-lt"/>
              </a:rPr>
              <a:t>Conclusion</a:t>
            </a:r>
          </a:p>
        </p:txBody>
      </p:sp>
      <p:sp>
        <p:nvSpPr>
          <p:cNvPr id="3" name="TextBox 2">
            <a:extLst>
              <a:ext uri="{FF2B5EF4-FFF2-40B4-BE49-F238E27FC236}">
                <a16:creationId xmlns:a16="http://schemas.microsoft.com/office/drawing/2014/main" id="{5CFEF50B-15BD-2D85-9233-945F8C9060BF}"/>
              </a:ext>
            </a:extLst>
          </p:cNvPr>
          <p:cNvSpPr txBox="1"/>
          <p:nvPr/>
        </p:nvSpPr>
        <p:spPr>
          <a:xfrm>
            <a:off x="603848" y="2616679"/>
            <a:ext cx="999226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ea typeface="+mn-lt"/>
                <a:cs typeface="+mn-lt"/>
              </a:rPr>
              <a:t>The purpose of this study was to see if machine learning techniques could be used to solve the problem of rainfall forecasting in Australia. This method has previously been used in countries additional to Australia with a variety of monthly, annual, and other time period datasets. This study took place in Victoria and Sydney. Choosing an appropriate machine learning model using the K-fold cross-validation Algorithm and identifying the potential features in our dataset. Generating a model that performs best in hyperparameter tunning will be chosen as our machine learning model and can be used for further implementation. </a:t>
            </a:r>
            <a:endParaRPr lang="en-US" sz="2000"/>
          </a:p>
        </p:txBody>
      </p:sp>
    </p:spTree>
    <p:extLst>
      <p:ext uri="{BB962C8B-B14F-4D97-AF65-F5344CB8AC3E}">
        <p14:creationId xmlns:p14="http://schemas.microsoft.com/office/powerpoint/2010/main" val="70012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AEC53-EDC1-BB29-DDDC-D192E4281586}"/>
              </a:ext>
            </a:extLst>
          </p:cNvPr>
          <p:cNvSpPr>
            <a:spLocks noGrp="1"/>
          </p:cNvSpPr>
          <p:nvPr>
            <p:ph type="title"/>
          </p:nvPr>
        </p:nvSpPr>
        <p:spPr/>
        <p:txBody>
          <a:bodyPr/>
          <a:lstStyle/>
          <a:p>
            <a:r>
              <a:rPr lang="en-US" i="0" dirty="0">
                <a:ea typeface="+mj-lt"/>
                <a:cs typeface="+mj-lt"/>
              </a:rPr>
              <a:t>References</a:t>
            </a:r>
            <a:endParaRPr lang="en-US" dirty="0"/>
          </a:p>
        </p:txBody>
      </p:sp>
      <p:sp>
        <p:nvSpPr>
          <p:cNvPr id="3" name="TextBox 2">
            <a:extLst>
              <a:ext uri="{FF2B5EF4-FFF2-40B4-BE49-F238E27FC236}">
                <a16:creationId xmlns:a16="http://schemas.microsoft.com/office/drawing/2014/main" id="{F08EF3FD-E62A-C1BF-ECF0-41C100D308F9}"/>
              </a:ext>
            </a:extLst>
          </p:cNvPr>
          <p:cNvSpPr txBox="1"/>
          <p:nvPr/>
        </p:nvSpPr>
        <p:spPr>
          <a:xfrm>
            <a:off x="589471" y="2760452"/>
            <a:ext cx="999226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[1]. V. Rao and J. Sachdev, "A machine learning approach to classify news articles based on location", 2017 International Conference on Intelligent Sustainable Systems (ICISS), pp. 863-867, 2017.</a:t>
            </a:r>
            <a:endParaRPr lang="en-US" dirty="0"/>
          </a:p>
          <a:p>
            <a:pPr algn="just"/>
            <a:endParaRPr lang="en-US" dirty="0">
              <a:ea typeface="+mn-lt"/>
              <a:cs typeface="+mn-lt"/>
            </a:endParaRPr>
          </a:p>
          <a:p>
            <a:pPr algn="just"/>
            <a:r>
              <a:rPr lang="en-US" dirty="0">
                <a:ea typeface="+mn-lt"/>
                <a:cs typeface="+mn-lt"/>
              </a:rPr>
              <a:t>[2]. V. Kumar and S. Minz, "Poem classification using machine learning approach", Proceedings of the Second International Conference on Soft Computing for Problem Solving (</a:t>
            </a:r>
            <a:r>
              <a:rPr lang="en-US" dirty="0" err="1">
                <a:ea typeface="+mn-lt"/>
                <a:cs typeface="+mn-lt"/>
              </a:rPr>
              <a:t>SocProS</a:t>
            </a:r>
            <a:r>
              <a:rPr lang="en-US" dirty="0">
                <a:ea typeface="+mn-lt"/>
                <a:cs typeface="+mn-lt"/>
              </a:rPr>
              <a:t> 2012), pp. 675-682, December 28–30, 2012.</a:t>
            </a:r>
            <a:endParaRPr lang="en-US" dirty="0"/>
          </a:p>
          <a:p>
            <a:pPr algn="just"/>
            <a:endParaRPr lang="en-US" dirty="0">
              <a:ea typeface="+mn-lt"/>
              <a:cs typeface="+mn-lt"/>
            </a:endParaRPr>
          </a:p>
          <a:p>
            <a:pPr algn="just"/>
            <a:r>
              <a:rPr lang="en-US" dirty="0">
                <a:ea typeface="+mn-lt"/>
                <a:cs typeface="+mn-lt"/>
              </a:rPr>
              <a:t>[3]. </a:t>
            </a:r>
            <a:r>
              <a:rPr lang="en-US" dirty="0" err="1">
                <a:ea typeface="+mn-lt"/>
                <a:cs typeface="+mn-lt"/>
              </a:rPr>
              <a:t>B.Pang</a:t>
            </a:r>
            <a:r>
              <a:rPr lang="en-US" dirty="0">
                <a:ea typeface="+mn-lt"/>
                <a:cs typeface="+mn-lt"/>
              </a:rPr>
              <a:t>, L. Lee and S. Vaithyanathan, "Thumbs up? Sentiment classification using machine learning techniques" in Language Processing (EMNLP), Philadelphia, pp. 79-86, July 2002.</a:t>
            </a:r>
            <a:endParaRPr lang="en-US" dirty="0"/>
          </a:p>
          <a:p>
            <a:pPr algn="just"/>
            <a:endParaRPr lang="en-US" dirty="0">
              <a:ea typeface="+mn-lt"/>
              <a:cs typeface="+mn-lt"/>
            </a:endParaRPr>
          </a:p>
          <a:p>
            <a:r>
              <a:rPr lang="en-US" dirty="0">
                <a:ea typeface="+mn-lt"/>
                <a:cs typeface="+mn-lt"/>
              </a:rPr>
              <a:t>[4]. B. Stehman, "Selecting and interpreting measures of thematic classification accuracy", Remote Sensing of Environment, 1997.</a:t>
            </a:r>
            <a:endParaRPr lang="en-US" dirty="0"/>
          </a:p>
        </p:txBody>
      </p:sp>
    </p:spTree>
    <p:extLst>
      <p:ext uri="{BB962C8B-B14F-4D97-AF65-F5344CB8AC3E}">
        <p14:creationId xmlns:p14="http://schemas.microsoft.com/office/powerpoint/2010/main" val="123386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A36E-A4F7-A10F-841D-E31FF126314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2F14DD-7BE8-25AC-9F4E-9C15754E61B4}"/>
              </a:ext>
            </a:extLst>
          </p:cNvPr>
          <p:cNvSpPr>
            <a:spLocks noGrp="1"/>
          </p:cNvSpPr>
          <p:nvPr>
            <p:ph idx="1"/>
          </p:nvPr>
        </p:nvSpPr>
        <p:spPr/>
        <p:txBody>
          <a:bodyPr vert="horz" lIns="91440" tIns="45720" rIns="91440" bIns="45720" rtlCol="0" anchor="t">
            <a:normAutofit/>
          </a:bodyPr>
          <a:lstStyle/>
          <a:p>
            <a:pPr marL="342900" indent="-342900">
              <a:buChar char="•"/>
            </a:pPr>
            <a:r>
              <a:rPr lang="en-US" dirty="0"/>
              <a:t>Introduction and Problem statement</a:t>
            </a:r>
            <a:endParaRPr lang="en-US"/>
          </a:p>
          <a:p>
            <a:pPr marL="342900" indent="-342900">
              <a:buChar char="•"/>
            </a:pPr>
            <a:r>
              <a:rPr lang="en-US" dirty="0"/>
              <a:t>Dataset source and description. </a:t>
            </a:r>
          </a:p>
          <a:p>
            <a:pPr marL="342900" indent="-342900">
              <a:buChar char="•"/>
            </a:pPr>
            <a:r>
              <a:rPr lang="en-US" dirty="0"/>
              <a:t>Data preparation, cleaning and outlier analysis.</a:t>
            </a:r>
          </a:p>
          <a:p>
            <a:pPr marL="342900" indent="-342900">
              <a:buChar char="•"/>
            </a:pPr>
            <a:r>
              <a:rPr lang="en-US" dirty="0"/>
              <a:t>Exploratory data analysis and insight generation </a:t>
            </a:r>
          </a:p>
          <a:p>
            <a:pPr marL="342900" indent="-342900">
              <a:buChar char="•"/>
            </a:pPr>
            <a:r>
              <a:rPr lang="en-US" dirty="0"/>
              <a:t>Feature selection and machine learning modelling. </a:t>
            </a:r>
          </a:p>
          <a:p>
            <a:pPr marL="342900" indent="-342900">
              <a:buChar char="•"/>
            </a:pPr>
            <a:r>
              <a:rPr lang="en-US" dirty="0"/>
              <a:t>Summary</a:t>
            </a:r>
          </a:p>
          <a:p>
            <a:pPr marL="342900" indent="-342900">
              <a:buChar char="•"/>
            </a:pPr>
            <a:r>
              <a:rPr lang="en-US" dirty="0"/>
              <a:t>Conclusion and References. </a:t>
            </a:r>
          </a:p>
          <a:p>
            <a:endParaRPr lang="en-US" dirty="0"/>
          </a:p>
        </p:txBody>
      </p:sp>
    </p:spTree>
    <p:extLst>
      <p:ext uri="{BB962C8B-B14F-4D97-AF65-F5344CB8AC3E}">
        <p14:creationId xmlns:p14="http://schemas.microsoft.com/office/powerpoint/2010/main" val="2614854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0" name="Freeform: Shape 6">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1" name="Group 8">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72" name="Freeform: Shape 9">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 name="Freeform: Shape 1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 name="Freeform: Shape 11">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Freeform: Shape 1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4"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75"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2"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3"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6" name="Rectangle 2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7" name="Freeform: Shape 29">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8"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0" y="3267662"/>
            <a:ext cx="972241" cy="45718"/>
            <a:chOff x="4886325" y="3371754"/>
            <a:chExt cx="2418492" cy="113728"/>
          </a:xfrm>
          <a:solidFill>
            <a:schemeClr val="accent1"/>
          </a:solidFill>
        </p:grpSpPr>
        <p:sp>
          <p:nvSpPr>
            <p:cNvPr id="79"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80" name="Freeform: Shape 39">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B4C96E-D7B4-FC8D-8534-A78B7CB4B6F4}"/>
              </a:ext>
            </a:extLst>
          </p:cNvPr>
          <p:cNvSpPr>
            <a:spLocks noGrp="1"/>
          </p:cNvSpPr>
          <p:nvPr>
            <p:ph type="title"/>
          </p:nvPr>
        </p:nvSpPr>
        <p:spPr>
          <a:xfrm>
            <a:off x="4064000" y="1122363"/>
            <a:ext cx="6539274" cy="1978346"/>
          </a:xfrm>
        </p:spPr>
        <p:txBody>
          <a:bodyPr vert="horz" lIns="91440" tIns="45720" rIns="91440" bIns="45720" rtlCol="0" anchor="b">
            <a:normAutofit/>
          </a:bodyPr>
          <a:lstStyle/>
          <a:p>
            <a:r>
              <a:rPr lang="en-US" sz="4000" dirty="0"/>
              <a:t>Thank You</a:t>
            </a:r>
          </a:p>
        </p:txBody>
      </p:sp>
      <p:grpSp>
        <p:nvGrpSpPr>
          <p:cNvPr id="81" name="Group 41">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82" name="Freeform: Shape 42">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43">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7"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3332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5107-6AE2-A372-BABA-B4EDBA710271}"/>
              </a:ext>
            </a:extLst>
          </p:cNvPr>
          <p:cNvSpPr>
            <a:spLocks noGrp="1"/>
          </p:cNvSpPr>
          <p:nvPr>
            <p:ph type="title"/>
          </p:nvPr>
        </p:nvSpPr>
        <p:spPr/>
        <p:txBody>
          <a:bodyPr/>
          <a:lstStyle/>
          <a:p>
            <a:r>
              <a:rPr lang="en-US" i="0" dirty="0">
                <a:ea typeface="+mj-lt"/>
                <a:cs typeface="+mj-lt"/>
              </a:rPr>
              <a:t>Introduction and Problem Statement:</a:t>
            </a:r>
          </a:p>
        </p:txBody>
      </p:sp>
      <p:sp>
        <p:nvSpPr>
          <p:cNvPr id="3" name="Content Placeholder 2">
            <a:extLst>
              <a:ext uri="{FF2B5EF4-FFF2-40B4-BE49-F238E27FC236}">
                <a16:creationId xmlns:a16="http://schemas.microsoft.com/office/drawing/2014/main" id="{0F519C78-9CAE-5B6A-2200-38284ECEFE34}"/>
              </a:ext>
            </a:extLst>
          </p:cNvPr>
          <p:cNvSpPr>
            <a:spLocks noGrp="1"/>
          </p:cNvSpPr>
          <p:nvPr>
            <p:ph idx="1"/>
          </p:nvPr>
        </p:nvSpPr>
        <p:spPr/>
        <p:txBody>
          <a:bodyPr vert="horz" lIns="91440" tIns="45720" rIns="91440" bIns="45720" rtlCol="0" anchor="t">
            <a:normAutofit/>
          </a:bodyPr>
          <a:lstStyle/>
          <a:p>
            <a:r>
              <a:rPr lang="en-US" sz="2400" dirty="0">
                <a:ea typeface="+mn-lt"/>
                <a:cs typeface="+mn-lt"/>
              </a:rPr>
              <a:t>We are attempting to implement a predictive model using machine learning algorithms on the Rain Dataset to predict whether it will rain in Australia tomorrow. </a:t>
            </a:r>
          </a:p>
          <a:p>
            <a:endParaRPr lang="en-US" sz="2400" dirty="0"/>
          </a:p>
          <a:p>
            <a:r>
              <a:rPr lang="en-US" sz="2400" dirty="0">
                <a:ea typeface="+mn-lt"/>
                <a:cs typeface="+mn-lt"/>
              </a:rPr>
              <a:t>The Australian Commonwealth Bureau of Meteorology provided a year's worth of daily weather observations gathered from the Canberra airport in Australia, which were then processed to produce this sample dataset for demonstrating data mining using Python.</a:t>
            </a:r>
            <a:endParaRPr lang="en-US" dirty="0"/>
          </a:p>
        </p:txBody>
      </p:sp>
    </p:spTree>
    <p:extLst>
      <p:ext uri="{BB962C8B-B14F-4D97-AF65-F5344CB8AC3E}">
        <p14:creationId xmlns:p14="http://schemas.microsoft.com/office/powerpoint/2010/main" val="256072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A4A0-F154-0D66-2467-DF8F427DE955}"/>
              </a:ext>
            </a:extLst>
          </p:cNvPr>
          <p:cNvSpPr>
            <a:spLocks noGrp="1"/>
          </p:cNvSpPr>
          <p:nvPr>
            <p:ph type="title"/>
          </p:nvPr>
        </p:nvSpPr>
        <p:spPr/>
        <p:txBody>
          <a:bodyPr/>
          <a:lstStyle/>
          <a:p>
            <a:r>
              <a:rPr lang="en-US" dirty="0"/>
              <a:t>Data Source </a:t>
            </a:r>
          </a:p>
        </p:txBody>
      </p:sp>
      <p:sp>
        <p:nvSpPr>
          <p:cNvPr id="3" name="Content Placeholder 2">
            <a:extLst>
              <a:ext uri="{FF2B5EF4-FFF2-40B4-BE49-F238E27FC236}">
                <a16:creationId xmlns:a16="http://schemas.microsoft.com/office/drawing/2014/main" id="{57E30F7E-5CAA-6601-3D5A-720177E353A9}"/>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Observations were drawn from numerous weather stations. The daily observations are available from </a:t>
            </a:r>
          </a:p>
          <a:p>
            <a:r>
              <a:rPr lang="en-US" dirty="0">
                <a:ea typeface="+mn-lt"/>
                <a:cs typeface="+mn-lt"/>
                <a:hlinkClick r:id="rId2"/>
              </a:rPr>
              <a:t>http://www.bom.gov.au/climate/data</a:t>
            </a:r>
            <a:r>
              <a:rPr lang="en-US" dirty="0">
                <a:ea typeface="+mn-lt"/>
                <a:cs typeface="+mn-lt"/>
              </a:rPr>
              <a:t>.</a:t>
            </a:r>
            <a:endParaRPr lang="en-US"/>
          </a:p>
          <a:p>
            <a:r>
              <a:rPr lang="en-US" dirty="0">
                <a:ea typeface="+mn-lt"/>
                <a:cs typeface="+mn-lt"/>
              </a:rPr>
              <a:t>An example of the latest weather observations in Canberra: </a:t>
            </a:r>
            <a:r>
              <a:rPr lang="en-US" dirty="0">
                <a:ea typeface="+mn-lt"/>
                <a:cs typeface="+mn-lt"/>
                <a:hlinkClick r:id="rId3"/>
              </a:rPr>
              <a:t>http://www.bom.gov.au/climate/dwo/IDCJDW2801.latest.shtml</a:t>
            </a:r>
            <a:endParaRPr lang="en-US"/>
          </a:p>
          <a:p>
            <a:r>
              <a:rPr lang="en-US" dirty="0">
                <a:ea typeface="+mn-lt"/>
                <a:cs typeface="+mn-lt"/>
              </a:rPr>
              <a:t>Definitions adapted from </a:t>
            </a:r>
            <a:r>
              <a:rPr lang="en-US" dirty="0">
                <a:ea typeface="+mn-lt"/>
                <a:cs typeface="+mn-lt"/>
                <a:hlinkClick r:id="rId4"/>
              </a:rPr>
              <a:t>http://www.bom.gov.au/climate/dwo/IDCJDW0000.shtml</a:t>
            </a:r>
            <a:endParaRPr lang="en-US"/>
          </a:p>
          <a:p>
            <a:r>
              <a:rPr lang="en-US" dirty="0">
                <a:ea typeface="+mn-lt"/>
                <a:cs typeface="+mn-lt"/>
              </a:rPr>
              <a:t>Data source: </a:t>
            </a:r>
            <a:r>
              <a:rPr lang="en-US" dirty="0">
                <a:ea typeface="+mn-lt"/>
                <a:cs typeface="+mn-lt"/>
                <a:hlinkClick r:id="rId5"/>
              </a:rPr>
              <a:t>http://www.bom.gov.au/climate/dwo/</a:t>
            </a:r>
            <a:r>
              <a:rPr lang="en-US" dirty="0">
                <a:ea typeface="+mn-lt"/>
                <a:cs typeface="+mn-lt"/>
              </a:rPr>
              <a:t> and </a:t>
            </a:r>
            <a:r>
              <a:rPr lang="en-US" dirty="0">
                <a:ea typeface="+mn-lt"/>
                <a:cs typeface="+mn-lt"/>
                <a:hlinkClick r:id="rId2"/>
              </a:rPr>
              <a:t>http://www.bom.gov.au/climate/data</a:t>
            </a:r>
            <a:r>
              <a:rPr lang="en-US" dirty="0">
                <a:ea typeface="+mn-lt"/>
                <a:cs typeface="+mn-lt"/>
              </a:rPr>
              <a:t>.</a:t>
            </a:r>
            <a:endParaRPr lang="en-US"/>
          </a:p>
          <a:p>
            <a:r>
              <a:rPr lang="en-US" dirty="0">
                <a:ea typeface="+mn-lt"/>
                <a:cs typeface="+mn-lt"/>
              </a:rPr>
              <a:t>Copyright Commonwealth of Australia 2010, Bureau of Meteorology.</a:t>
            </a:r>
            <a:endParaRPr lang="en-US" dirty="0"/>
          </a:p>
          <a:p>
            <a:pPr algn="just"/>
            <a:r>
              <a:rPr lang="en-US" dirty="0">
                <a:ea typeface="+mn-lt"/>
                <a:cs typeface="+mn-lt"/>
              </a:rPr>
              <a:t>This dataset contains about 10 years of daily weather observations from numerous Australian weather stations, I has around 23 columns, 145460 rows. </a:t>
            </a:r>
          </a:p>
          <a:p>
            <a:endParaRPr lang="en-US" dirty="0"/>
          </a:p>
          <a:p>
            <a:endParaRPr lang="en-US" dirty="0"/>
          </a:p>
          <a:p>
            <a:endParaRPr lang="en-US" dirty="0"/>
          </a:p>
        </p:txBody>
      </p:sp>
    </p:spTree>
    <p:extLst>
      <p:ext uri="{BB962C8B-B14F-4D97-AF65-F5344CB8AC3E}">
        <p14:creationId xmlns:p14="http://schemas.microsoft.com/office/powerpoint/2010/main" val="142526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BBF9-2937-B620-F924-72ED164F5C84}"/>
              </a:ext>
            </a:extLst>
          </p:cNvPr>
          <p:cNvSpPr>
            <a:spLocks noGrp="1"/>
          </p:cNvSpPr>
          <p:nvPr>
            <p:ph type="title"/>
          </p:nvPr>
        </p:nvSpPr>
        <p:spPr>
          <a:xfrm>
            <a:off x="518528" y="111332"/>
            <a:ext cx="10077557" cy="635450"/>
          </a:xfrm>
        </p:spPr>
        <p:txBody>
          <a:bodyPr>
            <a:normAutofit fontScale="90000"/>
          </a:bodyPr>
          <a:lstStyle/>
          <a:p>
            <a:r>
              <a:rPr lang="en-US" dirty="0"/>
              <a:t>Data Preprocessing </a:t>
            </a:r>
          </a:p>
        </p:txBody>
      </p:sp>
      <p:pic>
        <p:nvPicPr>
          <p:cNvPr id="5" name="Picture 5" descr="A picture containing graphical user interface&#10;&#10;Description automatically generated">
            <a:extLst>
              <a:ext uri="{FF2B5EF4-FFF2-40B4-BE49-F238E27FC236}">
                <a16:creationId xmlns:a16="http://schemas.microsoft.com/office/drawing/2014/main" id="{61BB144A-36BF-C470-973B-14C7A20F0331}"/>
              </a:ext>
            </a:extLst>
          </p:cNvPr>
          <p:cNvPicPr>
            <a:picLocks noGrp="1" noChangeAspect="1"/>
          </p:cNvPicPr>
          <p:nvPr>
            <p:ph sz="half" idx="1"/>
          </p:nvPr>
        </p:nvPicPr>
        <p:blipFill>
          <a:blip r:embed="rId2"/>
          <a:stretch>
            <a:fillRect/>
          </a:stretch>
        </p:blipFill>
        <p:spPr>
          <a:xfrm>
            <a:off x="632894" y="2521885"/>
            <a:ext cx="3410005" cy="3655077"/>
          </a:xfrm>
        </p:spPr>
      </p:pic>
      <p:pic>
        <p:nvPicPr>
          <p:cNvPr id="6" name="Picture 6">
            <a:extLst>
              <a:ext uri="{FF2B5EF4-FFF2-40B4-BE49-F238E27FC236}">
                <a16:creationId xmlns:a16="http://schemas.microsoft.com/office/drawing/2014/main" id="{3713A880-5FC3-4ABB-9979-E2D1225774F4}"/>
              </a:ext>
            </a:extLst>
          </p:cNvPr>
          <p:cNvPicPr>
            <a:picLocks noGrp="1" noChangeAspect="1"/>
          </p:cNvPicPr>
          <p:nvPr>
            <p:ph sz="half" idx="2"/>
          </p:nvPr>
        </p:nvPicPr>
        <p:blipFill>
          <a:blip r:embed="rId3"/>
          <a:stretch>
            <a:fillRect/>
          </a:stretch>
        </p:blipFill>
        <p:spPr>
          <a:xfrm>
            <a:off x="4669420" y="2522031"/>
            <a:ext cx="5933854" cy="3316918"/>
          </a:xfrm>
        </p:spPr>
      </p:pic>
      <p:sp>
        <p:nvSpPr>
          <p:cNvPr id="7" name="TextBox 6">
            <a:extLst>
              <a:ext uri="{FF2B5EF4-FFF2-40B4-BE49-F238E27FC236}">
                <a16:creationId xmlns:a16="http://schemas.microsoft.com/office/drawing/2014/main" id="{5E27A9B8-928D-4E83-D578-D559B9E8F268}"/>
              </a:ext>
            </a:extLst>
          </p:cNvPr>
          <p:cNvSpPr txBox="1"/>
          <p:nvPr/>
        </p:nvSpPr>
        <p:spPr>
          <a:xfrm>
            <a:off x="474453" y="862641"/>
            <a:ext cx="1088366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t>Identifing Missing Data </a:t>
            </a:r>
          </a:p>
          <a:p>
            <a:pPr marL="285750" indent="-285750">
              <a:buFont typeface="Wingdings"/>
              <a:buChar char="Ø"/>
            </a:pPr>
            <a:r>
              <a:rPr lang="en-US" dirty="0"/>
              <a:t>Finding Null Values </a:t>
            </a:r>
          </a:p>
          <a:p>
            <a:pPr marL="285750" indent="-285750">
              <a:buFont typeface="Wingdings"/>
              <a:buChar char="Ø"/>
            </a:pPr>
            <a:r>
              <a:rPr lang="en-US" dirty="0"/>
              <a:t>Filling Null values </a:t>
            </a:r>
          </a:p>
        </p:txBody>
      </p:sp>
      <p:sp>
        <p:nvSpPr>
          <p:cNvPr id="8" name="TextBox 7">
            <a:extLst>
              <a:ext uri="{FF2B5EF4-FFF2-40B4-BE49-F238E27FC236}">
                <a16:creationId xmlns:a16="http://schemas.microsoft.com/office/drawing/2014/main" id="{5B196E7E-C036-BB1D-2861-917D7217C132}"/>
              </a:ext>
            </a:extLst>
          </p:cNvPr>
          <p:cNvSpPr txBox="1"/>
          <p:nvPr/>
        </p:nvSpPr>
        <p:spPr>
          <a:xfrm>
            <a:off x="4917056" y="5995358"/>
            <a:ext cx="56359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Finding Number of variables with value “NA”.</a:t>
            </a:r>
            <a:endParaRPr lang="en-US" dirty="0"/>
          </a:p>
        </p:txBody>
      </p:sp>
    </p:spTree>
    <p:extLst>
      <p:ext uri="{BB962C8B-B14F-4D97-AF65-F5344CB8AC3E}">
        <p14:creationId xmlns:p14="http://schemas.microsoft.com/office/powerpoint/2010/main" val="66940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8775-FE19-6EA9-67A7-F4E4CDC6A59E}"/>
              </a:ext>
            </a:extLst>
          </p:cNvPr>
          <p:cNvSpPr>
            <a:spLocks noGrp="1"/>
          </p:cNvSpPr>
          <p:nvPr>
            <p:ph type="title"/>
          </p:nvPr>
        </p:nvSpPr>
        <p:spPr/>
        <p:txBody>
          <a:bodyPr/>
          <a:lstStyle/>
          <a:p>
            <a:r>
              <a:rPr lang="en-US" dirty="0"/>
              <a:t>Result of Preprocessing </a:t>
            </a:r>
          </a:p>
        </p:txBody>
      </p:sp>
      <p:sp>
        <p:nvSpPr>
          <p:cNvPr id="3" name="Content Placeholder 2">
            <a:extLst>
              <a:ext uri="{FF2B5EF4-FFF2-40B4-BE49-F238E27FC236}">
                <a16:creationId xmlns:a16="http://schemas.microsoft.com/office/drawing/2014/main" id="{6F82C82E-08C3-83CF-FEEC-32C3913D4EB0}"/>
              </a:ext>
            </a:extLst>
          </p:cNvPr>
          <p:cNvSpPr>
            <a:spLocks noGrp="1"/>
          </p:cNvSpPr>
          <p:nvPr>
            <p:ph idx="1"/>
          </p:nvPr>
        </p:nvSpPr>
        <p:spPr/>
        <p:txBody>
          <a:bodyPr vert="horz" lIns="91440" tIns="45720" rIns="91440" bIns="45720" rtlCol="0" anchor="t">
            <a:normAutofit/>
          </a:bodyPr>
          <a:lstStyle/>
          <a:p>
            <a:r>
              <a:rPr lang="en-US" dirty="0">
                <a:ea typeface="+mn-lt"/>
                <a:cs typeface="+mn-lt"/>
              </a:rPr>
              <a:t>The following variables were eliminated: </a:t>
            </a:r>
            <a:endParaRPr lang="en-US"/>
          </a:p>
          <a:p>
            <a:r>
              <a:rPr lang="en-US" dirty="0">
                <a:ea typeface="+mn-lt"/>
                <a:cs typeface="+mn-lt"/>
              </a:rPr>
              <a:t>•    Date (eliminated because they are string variables)</a:t>
            </a:r>
            <a:endParaRPr lang="en-US" dirty="0"/>
          </a:p>
          <a:p>
            <a:r>
              <a:rPr lang="en-US" dirty="0">
                <a:ea typeface="+mn-lt"/>
                <a:cs typeface="+mn-lt"/>
              </a:rPr>
              <a:t>•    Rainfall (eliminated because they are highly related to the </a:t>
            </a:r>
            <a:r>
              <a:rPr lang="en-US" dirty="0" err="1">
                <a:ea typeface="+mn-lt"/>
                <a:cs typeface="+mn-lt"/>
              </a:rPr>
              <a:t>RainToday</a:t>
            </a:r>
            <a:r>
              <a:rPr lang="en-US" dirty="0">
                <a:ea typeface="+mn-lt"/>
                <a:cs typeface="+mn-lt"/>
              </a:rPr>
              <a:t> variable)</a:t>
            </a:r>
            <a:endParaRPr lang="en-US" dirty="0"/>
          </a:p>
          <a:p>
            <a:r>
              <a:rPr lang="en-US" dirty="0">
                <a:ea typeface="+mn-lt"/>
                <a:cs typeface="+mn-lt"/>
              </a:rPr>
              <a:t>•    RISK_MM (artificial variable obtained to predict the rain)</a:t>
            </a:r>
            <a:endParaRPr lang="en-US" dirty="0"/>
          </a:p>
          <a:p>
            <a:r>
              <a:rPr lang="en-US" dirty="0">
                <a:ea typeface="+mn-lt"/>
                <a:cs typeface="+mn-lt"/>
              </a:rPr>
              <a:t>•    The variables </a:t>
            </a:r>
            <a:r>
              <a:rPr lang="en-US" dirty="0" err="1">
                <a:ea typeface="+mn-lt"/>
                <a:cs typeface="+mn-lt"/>
              </a:rPr>
              <a:t>WindGustDir</a:t>
            </a:r>
            <a:r>
              <a:rPr lang="en-US" dirty="0">
                <a:ea typeface="+mn-lt"/>
                <a:cs typeface="+mn-lt"/>
              </a:rPr>
              <a:t>, WindDir9am, and WindDir3pm (each is split into two variables containing the cosines and sines of the wind direction angles).</a:t>
            </a:r>
            <a:endParaRPr lang="en-US" dirty="0"/>
          </a:p>
          <a:p>
            <a:r>
              <a:rPr lang="en-US" dirty="0">
                <a:ea typeface="+mn-lt"/>
                <a:cs typeface="+mn-lt"/>
              </a:rPr>
              <a:t>The samples that had “NA” were replaced by their </a:t>
            </a:r>
            <a:r>
              <a:rPr lang="en-US" i="1" dirty="0">
                <a:ea typeface="+mn-lt"/>
                <a:cs typeface="+mn-lt"/>
              </a:rPr>
              <a:t>Mode</a:t>
            </a:r>
            <a:r>
              <a:rPr lang="en-US" dirty="0">
                <a:ea typeface="+mn-lt"/>
                <a:cs typeface="+mn-lt"/>
              </a:rPr>
              <a:t>.</a:t>
            </a:r>
            <a:endParaRPr lang="en-US" dirty="0"/>
          </a:p>
        </p:txBody>
      </p:sp>
    </p:spTree>
    <p:extLst>
      <p:ext uri="{BB962C8B-B14F-4D97-AF65-F5344CB8AC3E}">
        <p14:creationId xmlns:p14="http://schemas.microsoft.com/office/powerpoint/2010/main" val="155522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9171-E202-4661-81A0-F2D130FFB581}"/>
              </a:ext>
            </a:extLst>
          </p:cNvPr>
          <p:cNvSpPr>
            <a:spLocks noGrp="1"/>
          </p:cNvSpPr>
          <p:nvPr>
            <p:ph type="title" idx="4294967295"/>
          </p:nvPr>
        </p:nvSpPr>
        <p:spPr>
          <a:xfrm>
            <a:off x="301925" y="241480"/>
            <a:ext cx="10077450" cy="720725"/>
          </a:xfrm>
        </p:spPr>
        <p:txBody>
          <a:bodyPr/>
          <a:lstStyle/>
          <a:p>
            <a:r>
              <a:rPr lang="en-US" dirty="0"/>
              <a:t>Data Visualization</a:t>
            </a:r>
          </a:p>
        </p:txBody>
      </p:sp>
      <p:pic>
        <p:nvPicPr>
          <p:cNvPr id="4" name="Picture 4" descr="Chart, treemap chart&#10;&#10;Description automatically generated">
            <a:extLst>
              <a:ext uri="{FF2B5EF4-FFF2-40B4-BE49-F238E27FC236}">
                <a16:creationId xmlns:a16="http://schemas.microsoft.com/office/drawing/2014/main" id="{DBF80D34-8F89-C53C-AFD1-B920834F8517}"/>
              </a:ext>
            </a:extLst>
          </p:cNvPr>
          <p:cNvPicPr>
            <a:picLocks noGrp="1" noChangeAspect="1"/>
          </p:cNvPicPr>
          <p:nvPr>
            <p:ph idx="4294967295"/>
          </p:nvPr>
        </p:nvPicPr>
        <p:blipFill>
          <a:blip r:embed="rId2"/>
          <a:stretch>
            <a:fillRect/>
          </a:stretch>
        </p:blipFill>
        <p:spPr>
          <a:xfrm>
            <a:off x="3050335" y="1021263"/>
            <a:ext cx="8841649" cy="5722825"/>
          </a:xfrm>
        </p:spPr>
      </p:pic>
      <p:sp>
        <p:nvSpPr>
          <p:cNvPr id="3" name="TextBox 2">
            <a:extLst>
              <a:ext uri="{FF2B5EF4-FFF2-40B4-BE49-F238E27FC236}">
                <a16:creationId xmlns:a16="http://schemas.microsoft.com/office/drawing/2014/main" id="{04A5663B-F430-AB1F-25A3-A1D74C9CAC5A}"/>
              </a:ext>
            </a:extLst>
          </p:cNvPr>
          <p:cNvSpPr txBox="1"/>
          <p:nvPr/>
        </p:nvSpPr>
        <p:spPr>
          <a:xfrm>
            <a:off x="400231" y="2450910"/>
            <a:ext cx="234461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heat map we are getting the correlation between our target variable "</a:t>
            </a:r>
            <a:r>
              <a:rPr lang="en-US" dirty="0" err="1"/>
              <a:t>RainFall</a:t>
            </a:r>
            <a:r>
              <a:rPr lang="en-US" dirty="0"/>
              <a:t>" and the other variables in the dataset. </a:t>
            </a:r>
          </a:p>
          <a:p>
            <a:r>
              <a:rPr lang="en-US" dirty="0"/>
              <a:t>Correlation can be seen with "</a:t>
            </a:r>
            <a:r>
              <a:rPr lang="en-US" dirty="0" err="1"/>
              <a:t>MinTemp,windDir</a:t>
            </a:r>
            <a:r>
              <a:rPr lang="en-US" dirty="0"/>
              <a:t>" </a:t>
            </a:r>
          </a:p>
        </p:txBody>
      </p:sp>
    </p:spTree>
    <p:extLst>
      <p:ext uri="{BB962C8B-B14F-4D97-AF65-F5344CB8AC3E}">
        <p14:creationId xmlns:p14="http://schemas.microsoft.com/office/powerpoint/2010/main" val="369984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AD97CD1B-F040-5DCB-B665-2CCBCD441CD1}"/>
              </a:ext>
            </a:extLst>
          </p:cNvPr>
          <p:cNvPicPr>
            <a:picLocks noChangeAspect="1"/>
          </p:cNvPicPr>
          <p:nvPr/>
        </p:nvPicPr>
        <p:blipFill>
          <a:blip r:embed="rId2"/>
          <a:stretch>
            <a:fillRect/>
          </a:stretch>
        </p:blipFill>
        <p:spPr>
          <a:xfrm>
            <a:off x="5311475" y="792404"/>
            <a:ext cx="5419294" cy="4873636"/>
          </a:xfrm>
          <a:prstGeom prst="rect">
            <a:avLst/>
          </a:prstGeom>
        </p:spPr>
      </p:pic>
      <p:sp>
        <p:nvSpPr>
          <p:cNvPr id="5" name="TextBox 4">
            <a:extLst>
              <a:ext uri="{FF2B5EF4-FFF2-40B4-BE49-F238E27FC236}">
                <a16:creationId xmlns:a16="http://schemas.microsoft.com/office/drawing/2014/main" id="{363084DC-41F1-6B84-C6FE-88922165BB0C}"/>
              </a:ext>
            </a:extLst>
          </p:cNvPr>
          <p:cNvSpPr txBox="1"/>
          <p:nvPr/>
        </p:nvSpPr>
        <p:spPr>
          <a:xfrm>
            <a:off x="848264" y="1452113"/>
            <a:ext cx="3436188" cy="4385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itle 5">
            <a:extLst>
              <a:ext uri="{FF2B5EF4-FFF2-40B4-BE49-F238E27FC236}">
                <a16:creationId xmlns:a16="http://schemas.microsoft.com/office/drawing/2014/main" id="{E5AABAA7-DEC8-4898-264F-5106046E2E40}"/>
              </a:ext>
            </a:extLst>
          </p:cNvPr>
          <p:cNvSpPr>
            <a:spLocks noGrp="1"/>
          </p:cNvSpPr>
          <p:nvPr>
            <p:ph type="title"/>
          </p:nvPr>
        </p:nvSpPr>
        <p:spPr/>
        <p:txBody>
          <a:bodyPr/>
          <a:lstStyle/>
          <a:p>
            <a:r>
              <a:rPr lang="en-US" dirty="0"/>
              <a:t>Correlation Matrix for continuous variables.</a:t>
            </a:r>
          </a:p>
        </p:txBody>
      </p:sp>
      <p:sp>
        <p:nvSpPr>
          <p:cNvPr id="8" name="Text Placeholder 7">
            <a:extLst>
              <a:ext uri="{FF2B5EF4-FFF2-40B4-BE49-F238E27FC236}">
                <a16:creationId xmlns:a16="http://schemas.microsoft.com/office/drawing/2014/main" id="{3C984B85-0FE4-A8CA-4D19-98E669B83087}"/>
              </a:ext>
            </a:extLst>
          </p:cNvPr>
          <p:cNvSpPr>
            <a:spLocks noGrp="1"/>
          </p:cNvSpPr>
          <p:nvPr>
            <p:ph type="body" sz="half" idx="2"/>
          </p:nvPr>
        </p:nvSpPr>
        <p:spPr/>
        <p:txBody>
          <a:bodyPr vert="horz" lIns="91440" tIns="45720" rIns="91440" bIns="45720" rtlCol="0" anchor="t">
            <a:normAutofit/>
          </a:bodyPr>
          <a:lstStyle/>
          <a:p>
            <a:r>
              <a:rPr lang="en-US" dirty="0"/>
              <a:t>We plot a correlation matrix for the continuous variables in the dataset.</a:t>
            </a:r>
          </a:p>
          <a:p>
            <a:r>
              <a:rPr lang="en-US" dirty="0"/>
              <a:t>We see the same in the above heat maps. </a:t>
            </a:r>
          </a:p>
        </p:txBody>
      </p:sp>
    </p:spTree>
    <p:extLst>
      <p:ext uri="{BB962C8B-B14F-4D97-AF65-F5344CB8AC3E}">
        <p14:creationId xmlns:p14="http://schemas.microsoft.com/office/powerpoint/2010/main" val="2248946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10" descr="A picture containing histogram&#10;&#10;Description automatically generated">
            <a:extLst>
              <a:ext uri="{FF2B5EF4-FFF2-40B4-BE49-F238E27FC236}">
                <a16:creationId xmlns:a16="http://schemas.microsoft.com/office/drawing/2014/main" id="{C0FE2185-D6F6-07A9-5802-6730A1B0F80F}"/>
              </a:ext>
            </a:extLst>
          </p:cNvPr>
          <p:cNvPicPr>
            <a:picLocks noChangeAspect="1"/>
          </p:cNvPicPr>
          <p:nvPr/>
        </p:nvPicPr>
        <p:blipFill>
          <a:blip r:embed="rId2"/>
          <a:stretch>
            <a:fillRect/>
          </a:stretch>
        </p:blipFill>
        <p:spPr>
          <a:xfrm>
            <a:off x="706239" y="643466"/>
            <a:ext cx="3152748" cy="2624663"/>
          </a:xfrm>
          <a:prstGeom prst="rect">
            <a:avLst/>
          </a:prstGeom>
        </p:spPr>
      </p:pic>
      <p:pic>
        <p:nvPicPr>
          <p:cNvPr id="5" name="Picture 5">
            <a:extLst>
              <a:ext uri="{FF2B5EF4-FFF2-40B4-BE49-F238E27FC236}">
                <a16:creationId xmlns:a16="http://schemas.microsoft.com/office/drawing/2014/main" id="{8F157250-A1DA-D057-2493-19CAFEE0FF00}"/>
              </a:ext>
            </a:extLst>
          </p:cNvPr>
          <p:cNvPicPr>
            <a:picLocks noChangeAspect="1"/>
          </p:cNvPicPr>
          <p:nvPr/>
        </p:nvPicPr>
        <p:blipFill>
          <a:blip r:embed="rId3"/>
          <a:stretch>
            <a:fillRect/>
          </a:stretch>
        </p:blipFill>
        <p:spPr>
          <a:xfrm>
            <a:off x="4266908" y="643466"/>
            <a:ext cx="3696707" cy="2624662"/>
          </a:xfrm>
          <a:prstGeom prst="rect">
            <a:avLst/>
          </a:prstGeom>
        </p:spPr>
      </p:pic>
      <p:pic>
        <p:nvPicPr>
          <p:cNvPr id="8" name="Picture 8" descr="Shape, square&#10;&#10;Description automatically generated">
            <a:extLst>
              <a:ext uri="{FF2B5EF4-FFF2-40B4-BE49-F238E27FC236}">
                <a16:creationId xmlns:a16="http://schemas.microsoft.com/office/drawing/2014/main" id="{4EA5B054-954A-7AB8-A311-E186196A7D20}"/>
              </a:ext>
            </a:extLst>
          </p:cNvPr>
          <p:cNvPicPr>
            <a:picLocks noChangeAspect="1"/>
          </p:cNvPicPr>
          <p:nvPr/>
        </p:nvPicPr>
        <p:blipFill>
          <a:blip r:embed="rId4"/>
          <a:stretch>
            <a:fillRect/>
          </a:stretch>
        </p:blipFill>
        <p:spPr>
          <a:xfrm>
            <a:off x="8366350" y="643466"/>
            <a:ext cx="3124597" cy="2624662"/>
          </a:xfrm>
          <a:prstGeom prst="rect">
            <a:avLst/>
          </a:prstGeom>
        </p:spPr>
      </p:pic>
      <p:pic>
        <p:nvPicPr>
          <p:cNvPr id="9" name="Picture 9" descr="Chart, histogram&#10;&#10;Description automatically generated">
            <a:extLst>
              <a:ext uri="{FF2B5EF4-FFF2-40B4-BE49-F238E27FC236}">
                <a16:creationId xmlns:a16="http://schemas.microsoft.com/office/drawing/2014/main" id="{72144918-F779-AF0D-89AD-174626FB04D1}"/>
              </a:ext>
            </a:extLst>
          </p:cNvPr>
          <p:cNvPicPr>
            <a:picLocks noChangeAspect="1"/>
          </p:cNvPicPr>
          <p:nvPr/>
        </p:nvPicPr>
        <p:blipFill>
          <a:blip r:embed="rId5"/>
          <a:stretch>
            <a:fillRect/>
          </a:stretch>
        </p:blipFill>
        <p:spPr>
          <a:xfrm>
            <a:off x="687071" y="3589863"/>
            <a:ext cx="3191083" cy="2624665"/>
          </a:xfrm>
          <a:prstGeom prst="rect">
            <a:avLst/>
          </a:prstGeom>
        </p:spPr>
      </p:pic>
      <p:pic>
        <p:nvPicPr>
          <p:cNvPr id="7" name="Picture 7" descr="Shape, square&#10;&#10;Description automatically generated">
            <a:extLst>
              <a:ext uri="{FF2B5EF4-FFF2-40B4-BE49-F238E27FC236}">
                <a16:creationId xmlns:a16="http://schemas.microsoft.com/office/drawing/2014/main" id="{49D804A4-88CB-2A00-BC39-55D400C9F001}"/>
              </a:ext>
            </a:extLst>
          </p:cNvPr>
          <p:cNvPicPr>
            <a:picLocks noChangeAspect="1"/>
          </p:cNvPicPr>
          <p:nvPr/>
        </p:nvPicPr>
        <p:blipFill>
          <a:blip r:embed="rId6"/>
          <a:stretch>
            <a:fillRect/>
          </a:stretch>
        </p:blipFill>
        <p:spPr>
          <a:xfrm>
            <a:off x="4425810" y="3589863"/>
            <a:ext cx="3378905" cy="2643993"/>
          </a:xfrm>
          <a:prstGeom prst="rect">
            <a:avLst/>
          </a:prstGeom>
        </p:spPr>
      </p:pic>
      <p:pic>
        <p:nvPicPr>
          <p:cNvPr id="6" name="Picture 6" descr="A picture containing histogram&#10;&#10;Description automatically generated">
            <a:extLst>
              <a:ext uri="{FF2B5EF4-FFF2-40B4-BE49-F238E27FC236}">
                <a16:creationId xmlns:a16="http://schemas.microsoft.com/office/drawing/2014/main" id="{C994DAD4-68A8-D72F-5FE2-E58545571676}"/>
              </a:ext>
            </a:extLst>
          </p:cNvPr>
          <p:cNvPicPr>
            <a:picLocks noChangeAspect="1"/>
          </p:cNvPicPr>
          <p:nvPr/>
        </p:nvPicPr>
        <p:blipFill>
          <a:blip r:embed="rId7"/>
          <a:stretch>
            <a:fillRect/>
          </a:stretch>
        </p:blipFill>
        <p:spPr>
          <a:xfrm>
            <a:off x="8586520" y="3589863"/>
            <a:ext cx="2684255" cy="2643992"/>
          </a:xfrm>
          <a:prstGeom prst="rect">
            <a:avLst/>
          </a:prstGeom>
        </p:spPr>
      </p:pic>
    </p:spTree>
    <p:extLst>
      <p:ext uri="{BB962C8B-B14F-4D97-AF65-F5344CB8AC3E}">
        <p14:creationId xmlns:p14="http://schemas.microsoft.com/office/powerpoint/2010/main" val="2486954080"/>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RocaVTI</vt:lpstr>
      <vt:lpstr>Data 606 Capstone Project  Australian Weather Prediction</vt:lpstr>
      <vt:lpstr>Agenda</vt:lpstr>
      <vt:lpstr>Introduction and Problem Statement:</vt:lpstr>
      <vt:lpstr>Data Source </vt:lpstr>
      <vt:lpstr>Data Preprocessing </vt:lpstr>
      <vt:lpstr>Result of Preprocessing </vt:lpstr>
      <vt:lpstr>Data Visualization</vt:lpstr>
      <vt:lpstr>Correlation Matrix for continuous variables.</vt:lpstr>
      <vt:lpstr>PowerPoint Presentation</vt:lpstr>
      <vt:lpstr>PowerPoint Presentation</vt:lpstr>
      <vt:lpstr>Creating Machine Learning Model:</vt:lpstr>
      <vt:lpstr>Machine learning models used </vt:lpstr>
      <vt:lpstr>Comparing the performance of  Models </vt:lpstr>
      <vt:lpstr>Cross-validation</vt:lpstr>
      <vt:lpstr>PowerPoint Presentation</vt:lpstr>
      <vt:lpstr> Selecting the model.  Random Forest has the highest accuracy score hence we use this to classify points.</vt:lpstr>
      <vt:lpstr>Summary</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1032</cp:revision>
  <dcterms:created xsi:type="dcterms:W3CDTF">2022-11-22T20:36:09Z</dcterms:created>
  <dcterms:modified xsi:type="dcterms:W3CDTF">2022-12-17T15:52:23Z</dcterms:modified>
</cp:coreProperties>
</file>