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fc6a4483d_0_2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6fc6a4483d_0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8c1350b79f_0_1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50">
                <a:solidFill>
                  <a:schemeClr val="dk1"/>
                </a:solidFill>
                <a:highlight>
                  <a:srgbClr val="FFFFFF"/>
                </a:highlight>
              </a:rPr>
              <a:t>Data visualization is the practice of translating information into a visual context, such as a chart or graph, to make data easier for the human brain to understand and pull insights from. The main goal of data visualization is to make it easier to identify patterns, trends and outliers in large data sets.</a:t>
            </a:r>
            <a:endParaRPr sz="1050">
              <a:solidFill>
                <a:schemeClr val="dk1"/>
              </a:solidFill>
              <a:highlight>
                <a:srgbClr val="FFFFFF"/>
              </a:highlight>
            </a:endParaRPr>
          </a:p>
          <a:p>
            <a:pPr indent="0" lvl="0" marL="0" rtl="0" algn="l">
              <a:spcBef>
                <a:spcPts val="0"/>
              </a:spcBef>
              <a:spcAft>
                <a:spcPts val="0"/>
              </a:spcAft>
              <a:buNone/>
            </a:pPr>
            <a:r>
              <a:t/>
            </a:r>
            <a:endParaRPr/>
          </a:p>
        </p:txBody>
      </p:sp>
      <p:sp>
        <p:nvSpPr>
          <p:cNvPr id="246" name="Google Shape;246;g18c1350b79f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8bdcc28485_0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Creating 'sentiment' column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is an important preprocessing phase, we are deciding the sentiment of review based on the overall score. If the score is greater than 3, we take that as positive and if the value is less than 3 it is negative If it is equal to 3, we take that as neutral sentiment</a:t>
            </a:r>
            <a:endParaRPr/>
          </a:p>
        </p:txBody>
      </p:sp>
      <p:sp>
        <p:nvSpPr>
          <p:cNvPr id="256" name="Google Shape;256;g18bdcc28485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8c1350b79f_0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270" name="Google Shape;270;g18c1350b79f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8c1350b79f_0_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8c1350b79f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8c1350b79f_0_1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From the plot we can declare that more number of positive reviews are having more number of higher reviews, my first assumption is correct </a:t>
            </a:r>
            <a:endParaRPr>
              <a:solidFill>
                <a:schemeClr val="dk1"/>
              </a:solidFill>
            </a:endParaRPr>
          </a:p>
          <a:p>
            <a:pPr indent="0" lvl="0" marL="0" rtl="0" algn="l">
              <a:spcBef>
                <a:spcPts val="0"/>
              </a:spcBef>
              <a:spcAft>
                <a:spcPts val="0"/>
              </a:spcAft>
              <a:buNone/>
            </a:pPr>
            <a:r>
              <a:t/>
            </a:r>
            <a:endParaRPr/>
          </a:p>
        </p:txBody>
      </p:sp>
      <p:sp>
        <p:nvSpPr>
          <p:cNvPr id="299" name="Google Shape;299;g18c1350b79f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8c1350b79f_0_1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Word Cloud is a data visualization technique used for representing text data in which the size of each word indicates its frequency or importance. Word clouds are widely used for analyzing data from social network websites.</a:t>
            </a:r>
            <a:endParaRPr>
              <a:solidFill>
                <a:schemeClr val="dk1"/>
              </a:solidFill>
            </a:endParaRPr>
          </a:p>
          <a:p>
            <a:pPr indent="0" lvl="0" marL="0" rtl="0" algn="l">
              <a:spcBef>
                <a:spcPts val="0"/>
              </a:spcBef>
              <a:spcAft>
                <a:spcPts val="0"/>
              </a:spcAft>
              <a:buNone/>
            </a:pPr>
            <a:r>
              <a:t/>
            </a:r>
            <a:endParaRPr/>
          </a:p>
        </p:txBody>
      </p:sp>
      <p:sp>
        <p:nvSpPr>
          <p:cNvPr id="313" name="Google Shape;313;g18c1350b79f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8c1350b79f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18c1350b79f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8dcae31482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18dcae31482_3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34" name="Google Shape;334;g18dcae31482_3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6fc6a4483d_0_3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g16fc6a4483d_0_3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16fc6a4483d_0_3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8c1350b79f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18c1350b79f_0_1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18c1350b79f_0_1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6fc6a4483d_0_2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6fc6a4483d_0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8c1350b79f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18c1350b79f_0_1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 split the dataset into training and testing every time I trained a model because certain train-test split may have a bias towards a certain classifier.</a:t>
            </a:r>
            <a:endParaRPr/>
          </a:p>
        </p:txBody>
      </p:sp>
      <p:sp>
        <p:nvSpPr>
          <p:cNvPr id="418" name="Google Shape;418;g18c1350b79f_0_1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8dcae31482_3_14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g18dcae31482_3_14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18dcae31482_3_14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8dcae31482_3_15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g18dcae31482_3_15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g18dcae31482_3_15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8dcae31482_3_15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g18dcae31482_3_15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18dcae31482_3_15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8dcae31482_3_15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g18dcae31482_3_15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18dcae31482_3_15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8dcae31482_3_14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g18dcae31482_3_14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g18dcae31482_3_14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8c1350b79f_0_1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18c1350b79f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8c1350b79f_0_1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18c1350b79f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fc6a4483d_0_2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6fc6a4483d_0_2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8bdcc28485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18bdcc28485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8bdcc28485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6fc6a4483d_0_3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Data visualization is the practice of translating information into a visual context, such as a chart or graph, to make data easier for the human brain to understand and pull insights from. The main goal of data visualization is to make it easier to identify patterns, trends and outliers in large data sets.</a:t>
            </a:r>
            <a:endParaRPr sz="1050">
              <a:solidFill>
                <a:schemeClr val="dk1"/>
              </a:solidFill>
              <a:highlight>
                <a:srgbClr val="FFFFFF"/>
              </a:highlight>
            </a:endParaRPr>
          </a:p>
          <a:p>
            <a:pPr indent="0" lvl="0" marL="0" rtl="0" algn="l">
              <a:spcBef>
                <a:spcPts val="0"/>
              </a:spcBef>
              <a:spcAft>
                <a:spcPts val="0"/>
              </a:spcAft>
              <a:buNone/>
            </a:pPr>
            <a:r>
              <a:t/>
            </a:r>
            <a:endParaRPr/>
          </a:p>
        </p:txBody>
      </p:sp>
      <p:sp>
        <p:nvSpPr>
          <p:cNvPr id="192" name="Google Shape;192;g16fc6a4483d_0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6fc6a4483d_0_3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16fc6a4483d_0_3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6fc6a4483d_0_3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8c1350b79f_0_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6min</a:t>
            </a:r>
            <a:endParaRPr/>
          </a:p>
        </p:txBody>
      </p:sp>
      <p:sp>
        <p:nvSpPr>
          <p:cNvPr id="213" name="Google Shape;213;g18c1350b79f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8bdcc28485_0_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8bdcc28485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bdcc28485_0_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8bdcc28485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项内容"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本"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和文本"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8.png"/><Relationship Id="rId6"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33.png"/><Relationship Id="rId5" Type="http://schemas.openxmlformats.org/officeDocument/2006/relationships/image" Target="../media/image24.png"/><Relationship Id="rId6"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30.png"/><Relationship Id="rId5" Type="http://schemas.openxmlformats.org/officeDocument/2006/relationships/image" Target="../media/image37.png"/><Relationship Id="rId6"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35.png"/><Relationship Id="rId5" Type="http://schemas.openxmlformats.org/officeDocument/2006/relationships/image" Target="../media/image29.png"/><Relationship Id="rId6"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ACE"/>
        </a:solidFill>
      </p:bgPr>
    </p:bg>
    <p:spTree>
      <p:nvGrpSpPr>
        <p:cNvPr id="128" name="Shape 128"/>
        <p:cNvGrpSpPr/>
        <p:nvPr/>
      </p:nvGrpSpPr>
      <p:grpSpPr>
        <a:xfrm>
          <a:off x="0" y="0"/>
          <a:ext cx="0" cy="0"/>
          <a:chOff x="0" y="0"/>
          <a:chExt cx="0" cy="0"/>
        </a:xfrm>
      </p:grpSpPr>
      <p:sp>
        <p:nvSpPr>
          <p:cNvPr id="129" name="Google Shape;129;p25"/>
          <p:cNvSpPr/>
          <p:nvPr/>
        </p:nvSpPr>
        <p:spPr>
          <a:xfrm rot="-2738228">
            <a:off x="1294501" y="1107287"/>
            <a:ext cx="1487986" cy="1487986"/>
          </a:xfrm>
          <a:prstGeom prst="rect">
            <a:avLst/>
          </a:prstGeom>
          <a:noFill/>
          <a:ln cap="flat" cmpd="sng" w="12700">
            <a:solidFill>
              <a:srgbClr val="423E42"/>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p25"/>
          <p:cNvSpPr txBox="1"/>
          <p:nvPr/>
        </p:nvSpPr>
        <p:spPr>
          <a:xfrm flipH="1">
            <a:off x="3295950" y="1265975"/>
            <a:ext cx="6004800" cy="1269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600">
                <a:solidFill>
                  <a:srgbClr val="423E42"/>
                </a:solidFill>
              </a:rPr>
              <a:t>NLP (Natural Language Processing) &amp; </a:t>
            </a:r>
            <a:r>
              <a:rPr b="1" lang="en" sz="2600">
                <a:solidFill>
                  <a:srgbClr val="423E42"/>
                </a:solidFill>
              </a:rPr>
              <a:t>Sentiment Analysis</a:t>
            </a:r>
            <a:endParaRPr b="1" sz="2600">
              <a:solidFill>
                <a:srgbClr val="423E42"/>
              </a:solidFill>
            </a:endParaRPr>
          </a:p>
          <a:p>
            <a:pPr indent="0" lvl="0" marL="0" marR="0" rtl="0" algn="l">
              <a:spcBef>
                <a:spcPts val="0"/>
              </a:spcBef>
              <a:spcAft>
                <a:spcPts val="0"/>
              </a:spcAft>
              <a:buNone/>
            </a:pPr>
            <a:r>
              <a:rPr b="1" lang="en" sz="2600">
                <a:solidFill>
                  <a:srgbClr val="423E42"/>
                </a:solidFill>
              </a:rPr>
              <a:t>of Products Reviews</a:t>
            </a:r>
            <a:endParaRPr b="1" sz="2600">
              <a:solidFill>
                <a:srgbClr val="423E42"/>
              </a:solidFill>
            </a:endParaRPr>
          </a:p>
        </p:txBody>
      </p:sp>
      <p:sp>
        <p:nvSpPr>
          <p:cNvPr id="131" name="Google Shape;131;p25"/>
          <p:cNvSpPr/>
          <p:nvPr/>
        </p:nvSpPr>
        <p:spPr>
          <a:xfrm rot="2649438">
            <a:off x="1609754" y="-2702988"/>
            <a:ext cx="1052925" cy="8918994"/>
          </a:xfrm>
          <a:prstGeom prst="rect">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2" name="Google Shape;132;p25"/>
          <p:cNvSpPr/>
          <p:nvPr/>
        </p:nvSpPr>
        <p:spPr>
          <a:xfrm rot="8054979">
            <a:off x="2257743" y="-2691845"/>
            <a:ext cx="1052902" cy="10534713"/>
          </a:xfrm>
          <a:prstGeom prst="rect">
            <a:avLst/>
          </a:prstGeom>
          <a:solidFill>
            <a:srgbClr val="A09D7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3" name="Google Shape;133;p25"/>
          <p:cNvSpPr/>
          <p:nvPr/>
        </p:nvSpPr>
        <p:spPr>
          <a:xfrm rot="-2738096">
            <a:off x="1504833" y="1324784"/>
            <a:ext cx="1052876" cy="1053090"/>
          </a:xfrm>
          <a:prstGeom prst="rect">
            <a:avLst/>
          </a:prstGeom>
          <a:solidFill>
            <a:srgbClr val="423E42"/>
          </a:solidFill>
          <a:ln cap="flat" cmpd="sng" w="12700">
            <a:solidFill>
              <a:srgbClr val="423E42"/>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4" name="Google Shape;134;p25"/>
          <p:cNvSpPr txBox="1"/>
          <p:nvPr/>
        </p:nvSpPr>
        <p:spPr>
          <a:xfrm>
            <a:off x="7777350" y="4481375"/>
            <a:ext cx="210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12121"/>
                </a:solidFill>
              </a:rPr>
              <a:t>Ling Zhang</a:t>
            </a:r>
            <a:endParaRPr b="1">
              <a:solidFill>
                <a:srgbClr val="212121"/>
              </a:solidFil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247" name="Shape 247"/>
        <p:cNvGrpSpPr/>
        <p:nvPr/>
      </p:nvGrpSpPr>
      <p:grpSpPr>
        <a:xfrm>
          <a:off x="0" y="0"/>
          <a:ext cx="0" cy="0"/>
          <a:chOff x="0" y="0"/>
          <a:chExt cx="0" cy="0"/>
        </a:xfrm>
      </p:grpSpPr>
      <p:sp>
        <p:nvSpPr>
          <p:cNvPr id="248" name="Google Shape;248;p34"/>
          <p:cNvSpPr/>
          <p:nvPr/>
        </p:nvSpPr>
        <p:spPr>
          <a:xfrm rot="8054979">
            <a:off x="2372003" y="-1506206"/>
            <a:ext cx="1052902" cy="8401549"/>
          </a:xfrm>
          <a:prstGeom prst="rect">
            <a:avLst/>
          </a:prstGeom>
          <a:solidFill>
            <a:srgbClr val="A09D7A">
              <a:alpha val="2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49" name="Google Shape;249;p34"/>
          <p:cNvSpPr/>
          <p:nvPr/>
        </p:nvSpPr>
        <p:spPr>
          <a:xfrm>
            <a:off x="1979712" y="1815666"/>
            <a:ext cx="5130600" cy="1319400"/>
          </a:xfrm>
          <a:prstGeom prst="rect">
            <a:avLst/>
          </a:prstGeom>
          <a:noFill/>
          <a:ln cap="flat" cmpd="sng" w="66675">
            <a:solidFill>
              <a:srgbClr val="9F9A77"/>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250" name="Google Shape;250;p34"/>
          <p:cNvGrpSpPr/>
          <p:nvPr/>
        </p:nvGrpSpPr>
        <p:grpSpPr>
          <a:xfrm rot="-5400000">
            <a:off x="4289289" y="3178576"/>
            <a:ext cx="241470" cy="488143"/>
            <a:chOff x="6382023" y="881512"/>
            <a:chExt cx="218150" cy="441000"/>
          </a:xfrm>
        </p:grpSpPr>
        <p:sp>
          <p:nvSpPr>
            <p:cNvPr id="251" name="Google Shape;251;p34"/>
            <p:cNvSpPr/>
            <p:nvPr/>
          </p:nvSpPr>
          <p:spPr>
            <a:xfrm rot="-5400000">
              <a:off x="6270573" y="992962"/>
              <a:ext cx="441000" cy="2181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52" name="Google Shape;252;p34"/>
            <p:cNvSpPr/>
            <p:nvPr/>
          </p:nvSpPr>
          <p:spPr>
            <a:xfrm rot="-5400000">
              <a:off x="6369923" y="1033382"/>
              <a:ext cx="308100" cy="1524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253" name="Google Shape;253;p34"/>
          <p:cNvSpPr txBox="1"/>
          <p:nvPr/>
        </p:nvSpPr>
        <p:spPr>
          <a:xfrm>
            <a:off x="2555091" y="2171328"/>
            <a:ext cx="3979800" cy="608100"/>
          </a:xfrm>
          <a:prstGeom prst="rect">
            <a:avLst/>
          </a:prstGeom>
          <a:solidFill>
            <a:srgbClr val="9F9A77"/>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500">
                <a:solidFill>
                  <a:srgbClr val="DDDBCE"/>
                </a:solidFill>
              </a:rPr>
              <a:t>Data Visualization</a:t>
            </a:r>
            <a:endParaRPr b="1" sz="3500">
              <a:solidFill>
                <a:srgbClr val="DDDBCE"/>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3E42"/>
        </a:solidFill>
      </p:bgPr>
    </p:bg>
    <p:spTree>
      <p:nvGrpSpPr>
        <p:cNvPr id="257" name="Shape 257"/>
        <p:cNvGrpSpPr/>
        <p:nvPr/>
      </p:nvGrpSpPr>
      <p:grpSpPr>
        <a:xfrm>
          <a:off x="0" y="0"/>
          <a:ext cx="0" cy="0"/>
          <a:chOff x="0" y="0"/>
          <a:chExt cx="0" cy="0"/>
        </a:xfrm>
      </p:grpSpPr>
      <p:sp>
        <p:nvSpPr>
          <p:cNvPr id="258" name="Google Shape;258;p35"/>
          <p:cNvSpPr/>
          <p:nvPr/>
        </p:nvSpPr>
        <p:spPr>
          <a:xfrm rot="10800000">
            <a:off x="7509778" y="2082256"/>
            <a:ext cx="1096200" cy="10962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59" name="Google Shape;259;p35"/>
          <p:cNvSpPr/>
          <p:nvPr/>
        </p:nvSpPr>
        <p:spPr>
          <a:xfrm rot="-5400000">
            <a:off x="1424149" y="-863625"/>
            <a:ext cx="371100" cy="2594700"/>
          </a:xfrm>
          <a:prstGeom prst="rect">
            <a:avLst/>
          </a:prstGeom>
          <a:solidFill>
            <a:srgbClr val="DDDA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highlight>
                <a:srgbClr val="DDDBCE"/>
              </a:highlight>
              <a:latin typeface="Arial"/>
              <a:ea typeface="Arial"/>
              <a:cs typeface="Arial"/>
              <a:sym typeface="Arial"/>
            </a:endParaRPr>
          </a:p>
        </p:txBody>
      </p:sp>
      <p:sp>
        <p:nvSpPr>
          <p:cNvPr id="260" name="Google Shape;260;p35"/>
          <p:cNvSpPr/>
          <p:nvPr/>
        </p:nvSpPr>
        <p:spPr>
          <a:xfrm>
            <a:off x="312350" y="248025"/>
            <a:ext cx="2909100" cy="3714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rgbClr val="423E42"/>
                </a:solidFill>
              </a:rPr>
              <a:t>Check rating distribution</a:t>
            </a:r>
            <a:endParaRPr b="1" sz="1900">
              <a:solidFill>
                <a:srgbClr val="423E42"/>
              </a:solidFill>
            </a:endParaRPr>
          </a:p>
        </p:txBody>
      </p:sp>
      <p:pic>
        <p:nvPicPr>
          <p:cNvPr id="261" name="Google Shape;261;p35"/>
          <p:cNvPicPr preferRelativeResize="0"/>
          <p:nvPr/>
        </p:nvPicPr>
        <p:blipFill>
          <a:blip r:embed="rId3">
            <a:alphaModFix/>
          </a:blip>
          <a:stretch>
            <a:fillRect/>
          </a:stretch>
        </p:blipFill>
        <p:spPr>
          <a:xfrm>
            <a:off x="394450" y="2624913"/>
            <a:ext cx="5146813" cy="2311937"/>
          </a:xfrm>
          <a:prstGeom prst="rect">
            <a:avLst/>
          </a:prstGeom>
          <a:noFill/>
          <a:ln>
            <a:noFill/>
          </a:ln>
        </p:spPr>
      </p:pic>
      <p:sp>
        <p:nvSpPr>
          <p:cNvPr id="262" name="Google Shape;262;p35"/>
          <p:cNvSpPr txBox="1"/>
          <p:nvPr/>
        </p:nvSpPr>
        <p:spPr>
          <a:xfrm>
            <a:off x="312350" y="759275"/>
            <a:ext cx="667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63" name="Google Shape;263;p35"/>
          <p:cNvPicPr preferRelativeResize="0"/>
          <p:nvPr/>
        </p:nvPicPr>
        <p:blipFill>
          <a:blip r:embed="rId4">
            <a:alphaModFix/>
          </a:blip>
          <a:stretch>
            <a:fillRect/>
          </a:stretch>
        </p:blipFill>
        <p:spPr>
          <a:xfrm>
            <a:off x="5747900" y="2624925"/>
            <a:ext cx="2992357" cy="2311925"/>
          </a:xfrm>
          <a:prstGeom prst="rect">
            <a:avLst/>
          </a:prstGeom>
          <a:noFill/>
          <a:ln>
            <a:noFill/>
          </a:ln>
        </p:spPr>
      </p:pic>
      <p:sp>
        <p:nvSpPr>
          <p:cNvPr id="264" name="Google Shape;264;p35"/>
          <p:cNvSpPr txBox="1"/>
          <p:nvPr/>
        </p:nvSpPr>
        <p:spPr>
          <a:xfrm>
            <a:off x="312350" y="1030450"/>
            <a:ext cx="8200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DDDBCE"/>
                </a:solidFill>
              </a:rPr>
              <a:t>This is an important preprocessing phase, we are deciding the sentiment of review based on the overall score. If the score is greater than 3, we take that as positive and if the value is less than 3 it is negative If it is equal to 3, we take that as neutral sentiment</a:t>
            </a:r>
            <a:endParaRPr b="1">
              <a:solidFill>
                <a:srgbClr val="DDDBCE"/>
              </a:solidFill>
            </a:endParaRPr>
          </a:p>
        </p:txBody>
      </p:sp>
      <p:pic>
        <p:nvPicPr>
          <p:cNvPr id="265" name="Google Shape;265;p35"/>
          <p:cNvPicPr preferRelativeResize="0"/>
          <p:nvPr/>
        </p:nvPicPr>
        <p:blipFill>
          <a:blip r:embed="rId5">
            <a:alphaModFix/>
          </a:blip>
          <a:stretch>
            <a:fillRect/>
          </a:stretch>
        </p:blipFill>
        <p:spPr>
          <a:xfrm>
            <a:off x="7155100" y="2845425"/>
            <a:ext cx="1357458" cy="458362"/>
          </a:xfrm>
          <a:prstGeom prst="rect">
            <a:avLst/>
          </a:prstGeom>
          <a:noFill/>
          <a:ln>
            <a:noFill/>
          </a:ln>
        </p:spPr>
      </p:pic>
      <p:pic>
        <p:nvPicPr>
          <p:cNvPr id="266" name="Google Shape;266;p35"/>
          <p:cNvPicPr preferRelativeResize="0"/>
          <p:nvPr/>
        </p:nvPicPr>
        <p:blipFill>
          <a:blip r:embed="rId6">
            <a:alphaModFix/>
          </a:blip>
          <a:stretch>
            <a:fillRect/>
          </a:stretch>
        </p:blipFill>
        <p:spPr>
          <a:xfrm>
            <a:off x="3595500" y="2764975"/>
            <a:ext cx="976492" cy="725650"/>
          </a:xfrm>
          <a:prstGeom prst="rect">
            <a:avLst/>
          </a:prstGeom>
          <a:noFill/>
          <a:ln>
            <a:noFill/>
          </a:ln>
        </p:spPr>
      </p:pic>
      <p:pic>
        <p:nvPicPr>
          <p:cNvPr id="267" name="Google Shape;267;p35"/>
          <p:cNvPicPr preferRelativeResize="0"/>
          <p:nvPr/>
        </p:nvPicPr>
        <p:blipFill rotWithShape="1">
          <a:blip r:embed="rId7">
            <a:alphaModFix/>
          </a:blip>
          <a:srcRect b="0" l="40383" r="0" t="0"/>
          <a:stretch/>
        </p:blipFill>
        <p:spPr>
          <a:xfrm>
            <a:off x="4571997" y="2764975"/>
            <a:ext cx="721025" cy="725650"/>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3E42"/>
        </a:solidFill>
      </p:bgPr>
    </p:bg>
    <p:spTree>
      <p:nvGrpSpPr>
        <p:cNvPr id="271" name="Shape 271"/>
        <p:cNvGrpSpPr/>
        <p:nvPr/>
      </p:nvGrpSpPr>
      <p:grpSpPr>
        <a:xfrm>
          <a:off x="0" y="0"/>
          <a:ext cx="0" cy="0"/>
          <a:chOff x="0" y="0"/>
          <a:chExt cx="0" cy="0"/>
        </a:xfrm>
      </p:grpSpPr>
      <p:sp>
        <p:nvSpPr>
          <p:cNvPr id="272" name="Google Shape;272;p36"/>
          <p:cNvSpPr/>
          <p:nvPr/>
        </p:nvSpPr>
        <p:spPr>
          <a:xfrm rot="10800000">
            <a:off x="7509778" y="2082256"/>
            <a:ext cx="1096200" cy="10962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273" name="Google Shape;273;p36"/>
          <p:cNvGrpSpPr/>
          <p:nvPr/>
        </p:nvGrpSpPr>
        <p:grpSpPr>
          <a:xfrm>
            <a:off x="7857769" y="2703831"/>
            <a:ext cx="400213" cy="809235"/>
            <a:chOff x="6382023" y="881512"/>
            <a:chExt cx="218100" cy="441000"/>
          </a:xfrm>
        </p:grpSpPr>
        <p:sp>
          <p:nvSpPr>
            <p:cNvPr id="274" name="Google Shape;274;p36"/>
            <p:cNvSpPr/>
            <p:nvPr/>
          </p:nvSpPr>
          <p:spPr>
            <a:xfrm rot="-5400000">
              <a:off x="6270573" y="992962"/>
              <a:ext cx="441000" cy="2181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75" name="Google Shape;275;p36"/>
            <p:cNvSpPr/>
            <p:nvPr/>
          </p:nvSpPr>
          <p:spPr>
            <a:xfrm rot="-5400000">
              <a:off x="6436855" y="1048051"/>
              <a:ext cx="218400" cy="1080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276" name="Google Shape;276;p36"/>
          <p:cNvSpPr/>
          <p:nvPr/>
        </p:nvSpPr>
        <p:spPr>
          <a:xfrm rot="-5400000">
            <a:off x="2838500" y="-2277975"/>
            <a:ext cx="371100" cy="5423400"/>
          </a:xfrm>
          <a:prstGeom prst="rect">
            <a:avLst/>
          </a:prstGeom>
          <a:solidFill>
            <a:srgbClr val="DDDA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highlight>
                <a:srgbClr val="DDDBCE"/>
              </a:highlight>
              <a:latin typeface="Arial"/>
              <a:ea typeface="Arial"/>
              <a:cs typeface="Arial"/>
              <a:sym typeface="Arial"/>
            </a:endParaRPr>
          </a:p>
        </p:txBody>
      </p:sp>
      <p:sp>
        <p:nvSpPr>
          <p:cNvPr id="277" name="Google Shape;277;p36"/>
          <p:cNvSpPr/>
          <p:nvPr/>
        </p:nvSpPr>
        <p:spPr>
          <a:xfrm>
            <a:off x="312350" y="248025"/>
            <a:ext cx="5554200" cy="3714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rgbClr val="423E42"/>
                </a:solidFill>
              </a:rPr>
              <a:t>Number of words per review with different sentiment</a:t>
            </a:r>
            <a:endParaRPr b="1" sz="1900">
              <a:solidFill>
                <a:srgbClr val="423E42"/>
              </a:solidFill>
            </a:endParaRPr>
          </a:p>
        </p:txBody>
      </p:sp>
      <p:sp>
        <p:nvSpPr>
          <p:cNvPr id="278" name="Google Shape;278;p36"/>
          <p:cNvSpPr txBox="1"/>
          <p:nvPr/>
        </p:nvSpPr>
        <p:spPr>
          <a:xfrm>
            <a:off x="312350" y="759275"/>
            <a:ext cx="667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9" name="Google Shape;279;p36"/>
          <p:cNvSpPr txBox="1"/>
          <p:nvPr/>
        </p:nvSpPr>
        <p:spPr>
          <a:xfrm>
            <a:off x="238650" y="619425"/>
            <a:ext cx="8666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DDDACE"/>
                </a:solidFill>
              </a:rPr>
              <a:t>Negative</a:t>
            </a:r>
            <a:r>
              <a:rPr b="1" lang="en" sz="1500">
                <a:solidFill>
                  <a:srgbClr val="DDDACE"/>
                </a:solidFill>
              </a:rPr>
              <a:t> reviews are longer than positive and neutral reviews</a:t>
            </a:r>
            <a:endParaRPr b="1" sz="1500">
              <a:solidFill>
                <a:srgbClr val="DDDACE"/>
              </a:solidFill>
            </a:endParaRPr>
          </a:p>
          <a:p>
            <a:pPr indent="0" lvl="0" marL="0" rtl="0" algn="l">
              <a:spcBef>
                <a:spcPts val="0"/>
              </a:spcBef>
              <a:spcAft>
                <a:spcPts val="0"/>
              </a:spcAft>
              <a:buNone/>
            </a:pPr>
            <a:r>
              <a:t/>
            </a:r>
            <a:endParaRPr b="1" sz="1500">
              <a:solidFill>
                <a:srgbClr val="DDDACE"/>
              </a:solidFill>
            </a:endParaRPr>
          </a:p>
          <a:p>
            <a:pPr indent="0" lvl="0" marL="0" rtl="0" algn="l">
              <a:spcBef>
                <a:spcPts val="0"/>
              </a:spcBef>
              <a:spcAft>
                <a:spcPts val="0"/>
              </a:spcAft>
              <a:buNone/>
            </a:pPr>
            <a:r>
              <a:t/>
            </a:r>
            <a:endParaRPr b="1" sz="1500">
              <a:solidFill>
                <a:srgbClr val="DDDACE"/>
              </a:solidFill>
            </a:endParaRPr>
          </a:p>
          <a:p>
            <a:pPr indent="0" lvl="0" marL="0" rtl="0" algn="l">
              <a:spcBef>
                <a:spcPts val="0"/>
              </a:spcBef>
              <a:spcAft>
                <a:spcPts val="0"/>
              </a:spcAft>
              <a:buNone/>
            </a:pPr>
            <a:r>
              <a:t/>
            </a:r>
            <a:endParaRPr b="1" sz="1500">
              <a:solidFill>
                <a:srgbClr val="DDDACE"/>
              </a:solidFill>
            </a:endParaRPr>
          </a:p>
        </p:txBody>
      </p:sp>
      <p:pic>
        <p:nvPicPr>
          <p:cNvPr id="280" name="Google Shape;280;p36"/>
          <p:cNvPicPr preferRelativeResize="0"/>
          <p:nvPr/>
        </p:nvPicPr>
        <p:blipFill>
          <a:blip r:embed="rId3">
            <a:alphaModFix/>
          </a:blip>
          <a:stretch>
            <a:fillRect/>
          </a:stretch>
        </p:blipFill>
        <p:spPr>
          <a:xfrm>
            <a:off x="4741850" y="1160150"/>
            <a:ext cx="3012751" cy="1418300"/>
          </a:xfrm>
          <a:prstGeom prst="rect">
            <a:avLst/>
          </a:prstGeom>
          <a:noFill/>
          <a:ln>
            <a:noFill/>
          </a:ln>
        </p:spPr>
      </p:pic>
      <p:pic>
        <p:nvPicPr>
          <p:cNvPr id="281" name="Google Shape;281;p36"/>
          <p:cNvPicPr preferRelativeResize="0"/>
          <p:nvPr/>
        </p:nvPicPr>
        <p:blipFill>
          <a:blip r:embed="rId4">
            <a:alphaModFix/>
          </a:blip>
          <a:stretch>
            <a:fillRect/>
          </a:stretch>
        </p:blipFill>
        <p:spPr>
          <a:xfrm>
            <a:off x="4741850" y="2578450"/>
            <a:ext cx="3012751" cy="1206841"/>
          </a:xfrm>
          <a:prstGeom prst="rect">
            <a:avLst/>
          </a:prstGeom>
          <a:noFill/>
          <a:ln>
            <a:noFill/>
          </a:ln>
        </p:spPr>
      </p:pic>
      <p:pic>
        <p:nvPicPr>
          <p:cNvPr id="282" name="Google Shape;282;p36"/>
          <p:cNvPicPr preferRelativeResize="0"/>
          <p:nvPr/>
        </p:nvPicPr>
        <p:blipFill>
          <a:blip r:embed="rId5">
            <a:alphaModFix/>
          </a:blip>
          <a:stretch>
            <a:fillRect/>
          </a:stretch>
        </p:blipFill>
        <p:spPr>
          <a:xfrm>
            <a:off x="4741850" y="3785300"/>
            <a:ext cx="3012751" cy="1271447"/>
          </a:xfrm>
          <a:prstGeom prst="rect">
            <a:avLst/>
          </a:prstGeom>
          <a:noFill/>
          <a:ln>
            <a:noFill/>
          </a:ln>
        </p:spPr>
      </p:pic>
      <p:pic>
        <p:nvPicPr>
          <p:cNvPr id="283" name="Google Shape;283;p36"/>
          <p:cNvPicPr preferRelativeResize="0"/>
          <p:nvPr/>
        </p:nvPicPr>
        <p:blipFill>
          <a:blip r:embed="rId6">
            <a:alphaModFix/>
          </a:blip>
          <a:stretch>
            <a:fillRect/>
          </a:stretch>
        </p:blipFill>
        <p:spPr>
          <a:xfrm>
            <a:off x="312350" y="1159475"/>
            <a:ext cx="3886200" cy="552450"/>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3E42"/>
        </a:solidFill>
      </p:bgPr>
    </p:bg>
    <p:spTree>
      <p:nvGrpSpPr>
        <p:cNvPr id="287" name="Shape 287"/>
        <p:cNvGrpSpPr/>
        <p:nvPr/>
      </p:nvGrpSpPr>
      <p:grpSpPr>
        <a:xfrm>
          <a:off x="0" y="0"/>
          <a:ext cx="0" cy="0"/>
          <a:chOff x="0" y="0"/>
          <a:chExt cx="0" cy="0"/>
        </a:xfrm>
      </p:grpSpPr>
      <p:sp>
        <p:nvSpPr>
          <p:cNvPr id="288" name="Google Shape;288;p37"/>
          <p:cNvSpPr/>
          <p:nvPr/>
        </p:nvSpPr>
        <p:spPr>
          <a:xfrm rot="10800000">
            <a:off x="7509778" y="2082256"/>
            <a:ext cx="1096200" cy="10962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289" name="Google Shape;289;p37"/>
          <p:cNvGrpSpPr/>
          <p:nvPr/>
        </p:nvGrpSpPr>
        <p:grpSpPr>
          <a:xfrm>
            <a:off x="7857769" y="2703831"/>
            <a:ext cx="400213" cy="809235"/>
            <a:chOff x="6382023" y="881512"/>
            <a:chExt cx="218100" cy="441000"/>
          </a:xfrm>
        </p:grpSpPr>
        <p:sp>
          <p:nvSpPr>
            <p:cNvPr id="290" name="Google Shape;290;p37"/>
            <p:cNvSpPr/>
            <p:nvPr/>
          </p:nvSpPr>
          <p:spPr>
            <a:xfrm rot="-5400000">
              <a:off x="6270573" y="992962"/>
              <a:ext cx="441000" cy="2181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91" name="Google Shape;291;p37"/>
            <p:cNvSpPr/>
            <p:nvPr/>
          </p:nvSpPr>
          <p:spPr>
            <a:xfrm rot="-5400000">
              <a:off x="6436855" y="1048051"/>
              <a:ext cx="218400" cy="1080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292" name="Google Shape;292;p37"/>
          <p:cNvSpPr/>
          <p:nvPr/>
        </p:nvSpPr>
        <p:spPr>
          <a:xfrm rot="-5400000">
            <a:off x="1397000" y="-836475"/>
            <a:ext cx="371100" cy="2540400"/>
          </a:xfrm>
          <a:prstGeom prst="rect">
            <a:avLst/>
          </a:prstGeom>
          <a:solidFill>
            <a:srgbClr val="DDDA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highlight>
                <a:srgbClr val="DDDBCE"/>
              </a:highlight>
              <a:latin typeface="Arial"/>
              <a:ea typeface="Arial"/>
              <a:cs typeface="Arial"/>
              <a:sym typeface="Arial"/>
            </a:endParaRPr>
          </a:p>
        </p:txBody>
      </p:sp>
      <p:sp>
        <p:nvSpPr>
          <p:cNvPr id="293" name="Google Shape;293;p37"/>
          <p:cNvSpPr/>
          <p:nvPr/>
        </p:nvSpPr>
        <p:spPr>
          <a:xfrm>
            <a:off x="312350" y="248025"/>
            <a:ext cx="2594700" cy="3714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rgbClr val="423E42"/>
                </a:solidFill>
              </a:rPr>
              <a:t>Reviews count over year</a:t>
            </a:r>
            <a:endParaRPr b="1" sz="1900">
              <a:solidFill>
                <a:srgbClr val="423E42"/>
              </a:solidFill>
            </a:endParaRPr>
          </a:p>
        </p:txBody>
      </p:sp>
      <p:sp>
        <p:nvSpPr>
          <p:cNvPr id="294" name="Google Shape;294;p37"/>
          <p:cNvSpPr txBox="1"/>
          <p:nvPr/>
        </p:nvSpPr>
        <p:spPr>
          <a:xfrm>
            <a:off x="312350" y="759275"/>
            <a:ext cx="667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5" name="Google Shape;295;p37"/>
          <p:cNvSpPr txBox="1"/>
          <p:nvPr/>
        </p:nvSpPr>
        <p:spPr>
          <a:xfrm>
            <a:off x="271175" y="813525"/>
            <a:ext cx="887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DDDACE"/>
                </a:solidFill>
              </a:rPr>
              <a:t>From the plot we can clearly see the rise in positive reviews from 2014. Reaching its peak around 2016 then it start going down. Negative and neutral reviews are very low as compared to the positive reviews. </a:t>
            </a:r>
            <a:endParaRPr b="1">
              <a:solidFill>
                <a:srgbClr val="DDDACE"/>
              </a:solidFill>
            </a:endParaRPr>
          </a:p>
        </p:txBody>
      </p:sp>
      <p:pic>
        <p:nvPicPr>
          <p:cNvPr id="296" name="Google Shape;296;p37"/>
          <p:cNvPicPr preferRelativeResize="0"/>
          <p:nvPr/>
        </p:nvPicPr>
        <p:blipFill>
          <a:blip r:embed="rId3">
            <a:alphaModFix/>
          </a:blip>
          <a:stretch>
            <a:fillRect/>
          </a:stretch>
        </p:blipFill>
        <p:spPr>
          <a:xfrm>
            <a:off x="2034250" y="1475443"/>
            <a:ext cx="4948900" cy="3266019"/>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3E42"/>
        </a:solidFill>
      </p:bgPr>
    </p:bg>
    <p:spTree>
      <p:nvGrpSpPr>
        <p:cNvPr id="300" name="Shape 300"/>
        <p:cNvGrpSpPr/>
        <p:nvPr/>
      </p:nvGrpSpPr>
      <p:grpSpPr>
        <a:xfrm>
          <a:off x="0" y="0"/>
          <a:ext cx="0" cy="0"/>
          <a:chOff x="0" y="0"/>
          <a:chExt cx="0" cy="0"/>
        </a:xfrm>
      </p:grpSpPr>
      <p:sp>
        <p:nvSpPr>
          <p:cNvPr id="301" name="Google Shape;301;p38"/>
          <p:cNvSpPr/>
          <p:nvPr/>
        </p:nvSpPr>
        <p:spPr>
          <a:xfrm rot="10800000">
            <a:off x="7509778" y="2082256"/>
            <a:ext cx="1096200" cy="10962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302" name="Google Shape;302;p38"/>
          <p:cNvGrpSpPr/>
          <p:nvPr/>
        </p:nvGrpSpPr>
        <p:grpSpPr>
          <a:xfrm>
            <a:off x="7857769" y="2703831"/>
            <a:ext cx="400213" cy="809235"/>
            <a:chOff x="6382023" y="881512"/>
            <a:chExt cx="218100" cy="441000"/>
          </a:xfrm>
        </p:grpSpPr>
        <p:sp>
          <p:nvSpPr>
            <p:cNvPr id="303" name="Google Shape;303;p38"/>
            <p:cNvSpPr/>
            <p:nvPr/>
          </p:nvSpPr>
          <p:spPr>
            <a:xfrm rot="-5400000">
              <a:off x="6270573" y="992962"/>
              <a:ext cx="441000" cy="2181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04" name="Google Shape;304;p38"/>
            <p:cNvSpPr/>
            <p:nvPr/>
          </p:nvSpPr>
          <p:spPr>
            <a:xfrm rot="-5400000">
              <a:off x="6436855" y="1048051"/>
              <a:ext cx="218400" cy="1080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305" name="Google Shape;305;p38"/>
          <p:cNvSpPr/>
          <p:nvPr/>
        </p:nvSpPr>
        <p:spPr>
          <a:xfrm rot="-5400000">
            <a:off x="1502000" y="-941475"/>
            <a:ext cx="371100" cy="2750400"/>
          </a:xfrm>
          <a:prstGeom prst="rect">
            <a:avLst/>
          </a:prstGeom>
          <a:solidFill>
            <a:srgbClr val="DDDA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highlight>
                <a:srgbClr val="DDDBCE"/>
              </a:highlight>
              <a:latin typeface="Arial"/>
              <a:ea typeface="Arial"/>
              <a:cs typeface="Arial"/>
              <a:sym typeface="Arial"/>
            </a:endParaRPr>
          </a:p>
        </p:txBody>
      </p:sp>
      <p:sp>
        <p:nvSpPr>
          <p:cNvPr id="306" name="Google Shape;306;p38"/>
          <p:cNvSpPr/>
          <p:nvPr/>
        </p:nvSpPr>
        <p:spPr>
          <a:xfrm>
            <a:off x="312350" y="248025"/>
            <a:ext cx="2839800" cy="3714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rgbClr val="423E42"/>
                </a:solidFill>
              </a:rPr>
              <a:t>Reviews count </a:t>
            </a:r>
            <a:r>
              <a:rPr b="1" lang="en" sz="1600">
                <a:solidFill>
                  <a:srgbClr val="423E42"/>
                </a:solidFill>
              </a:rPr>
              <a:t>distribution</a:t>
            </a:r>
            <a:endParaRPr b="1" sz="1900">
              <a:solidFill>
                <a:srgbClr val="423E42"/>
              </a:solidFill>
            </a:endParaRPr>
          </a:p>
        </p:txBody>
      </p:sp>
      <p:sp>
        <p:nvSpPr>
          <p:cNvPr id="307" name="Google Shape;307;p38"/>
          <p:cNvSpPr txBox="1"/>
          <p:nvPr/>
        </p:nvSpPr>
        <p:spPr>
          <a:xfrm>
            <a:off x="312350" y="759275"/>
            <a:ext cx="667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8" name="Google Shape;308;p38"/>
          <p:cNvSpPr txBox="1"/>
          <p:nvPr/>
        </p:nvSpPr>
        <p:spPr>
          <a:xfrm>
            <a:off x="421600" y="1076275"/>
            <a:ext cx="8666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DDDACE"/>
                </a:solidFill>
              </a:rPr>
              <a:t>M</a:t>
            </a:r>
            <a:r>
              <a:rPr b="1" lang="en" sz="1500">
                <a:solidFill>
                  <a:srgbClr val="DDDACE"/>
                </a:solidFill>
              </a:rPr>
              <a:t>ore reviews at the starting of a year</a:t>
            </a:r>
            <a:endParaRPr b="1" sz="1500">
              <a:solidFill>
                <a:srgbClr val="DDDACE"/>
              </a:solidFill>
            </a:endParaRPr>
          </a:p>
        </p:txBody>
      </p:sp>
      <p:pic>
        <p:nvPicPr>
          <p:cNvPr id="309" name="Google Shape;309;p38"/>
          <p:cNvPicPr preferRelativeResize="0"/>
          <p:nvPr/>
        </p:nvPicPr>
        <p:blipFill>
          <a:blip r:embed="rId3">
            <a:alphaModFix/>
          </a:blip>
          <a:stretch>
            <a:fillRect/>
          </a:stretch>
        </p:blipFill>
        <p:spPr>
          <a:xfrm>
            <a:off x="953600" y="1876050"/>
            <a:ext cx="4770300" cy="3088075"/>
          </a:xfrm>
          <a:prstGeom prst="rect">
            <a:avLst/>
          </a:prstGeom>
          <a:noFill/>
          <a:ln>
            <a:noFill/>
          </a:ln>
        </p:spPr>
      </p:pic>
      <p:pic>
        <p:nvPicPr>
          <p:cNvPr id="310" name="Google Shape;310;p38"/>
          <p:cNvPicPr preferRelativeResize="0"/>
          <p:nvPr/>
        </p:nvPicPr>
        <p:blipFill>
          <a:blip r:embed="rId4">
            <a:alphaModFix/>
          </a:blip>
          <a:stretch>
            <a:fillRect/>
          </a:stretch>
        </p:blipFill>
        <p:spPr>
          <a:xfrm>
            <a:off x="6407525" y="3144850"/>
            <a:ext cx="1038225" cy="1819275"/>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3E42"/>
        </a:solidFill>
      </p:bgPr>
    </p:bg>
    <p:spTree>
      <p:nvGrpSpPr>
        <p:cNvPr id="314" name="Shape 314"/>
        <p:cNvGrpSpPr/>
        <p:nvPr/>
      </p:nvGrpSpPr>
      <p:grpSpPr>
        <a:xfrm>
          <a:off x="0" y="0"/>
          <a:ext cx="0" cy="0"/>
          <a:chOff x="0" y="0"/>
          <a:chExt cx="0" cy="0"/>
        </a:xfrm>
      </p:grpSpPr>
      <p:sp>
        <p:nvSpPr>
          <p:cNvPr id="315" name="Google Shape;315;p39"/>
          <p:cNvSpPr/>
          <p:nvPr/>
        </p:nvSpPr>
        <p:spPr>
          <a:xfrm rot="10800000">
            <a:off x="7509778" y="2082256"/>
            <a:ext cx="1096200" cy="10962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16" name="Google Shape;316;p39"/>
          <p:cNvSpPr/>
          <p:nvPr/>
        </p:nvSpPr>
        <p:spPr>
          <a:xfrm rot="-5400000">
            <a:off x="782750" y="-222225"/>
            <a:ext cx="371100" cy="1311900"/>
          </a:xfrm>
          <a:prstGeom prst="rect">
            <a:avLst/>
          </a:prstGeom>
          <a:solidFill>
            <a:srgbClr val="DDDA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highlight>
                <a:srgbClr val="DDDBCE"/>
              </a:highlight>
              <a:latin typeface="Arial"/>
              <a:ea typeface="Arial"/>
              <a:cs typeface="Arial"/>
              <a:sym typeface="Arial"/>
            </a:endParaRPr>
          </a:p>
        </p:txBody>
      </p:sp>
      <p:sp>
        <p:nvSpPr>
          <p:cNvPr id="317" name="Google Shape;317;p39"/>
          <p:cNvSpPr/>
          <p:nvPr/>
        </p:nvSpPr>
        <p:spPr>
          <a:xfrm>
            <a:off x="312350" y="248025"/>
            <a:ext cx="1891200" cy="3714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rgbClr val="423E42"/>
                </a:solidFill>
              </a:rPr>
              <a:t>Word Cloud</a:t>
            </a:r>
            <a:endParaRPr b="1" sz="1900">
              <a:solidFill>
                <a:srgbClr val="423E42"/>
              </a:solidFill>
            </a:endParaRPr>
          </a:p>
        </p:txBody>
      </p:sp>
      <p:sp>
        <p:nvSpPr>
          <p:cNvPr id="318" name="Google Shape;318;p39"/>
          <p:cNvSpPr txBox="1"/>
          <p:nvPr/>
        </p:nvSpPr>
        <p:spPr>
          <a:xfrm>
            <a:off x="312350" y="759275"/>
            <a:ext cx="667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19" name="Google Shape;319;p39"/>
          <p:cNvPicPr preferRelativeResize="0"/>
          <p:nvPr/>
        </p:nvPicPr>
        <p:blipFill>
          <a:blip r:embed="rId3">
            <a:alphaModFix/>
          </a:blip>
          <a:stretch>
            <a:fillRect/>
          </a:stretch>
        </p:blipFill>
        <p:spPr>
          <a:xfrm>
            <a:off x="312350" y="2044660"/>
            <a:ext cx="4259650" cy="2850840"/>
          </a:xfrm>
          <a:prstGeom prst="rect">
            <a:avLst/>
          </a:prstGeom>
          <a:noFill/>
          <a:ln>
            <a:noFill/>
          </a:ln>
        </p:spPr>
      </p:pic>
      <p:sp>
        <p:nvSpPr>
          <p:cNvPr id="320" name="Google Shape;320;p39"/>
          <p:cNvSpPr txBox="1"/>
          <p:nvPr/>
        </p:nvSpPr>
        <p:spPr>
          <a:xfrm>
            <a:off x="295325" y="704250"/>
            <a:ext cx="8508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DDDACE"/>
                </a:solidFill>
              </a:rPr>
              <a:t>As a distribution of the text in a visualization way, a word cloud displays the words in different sizes, indicating the frequency of the each word in the text. Looking at the word cloud, it shows that the reviews are related to the electronic products such as: "Keyboard", etc. Some words are related to the customers experiences, such as: "great", "love", etc.</a:t>
            </a:r>
            <a:endParaRPr b="1">
              <a:solidFill>
                <a:srgbClr val="DDDACE"/>
              </a:solidFill>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324" name="Shape 324"/>
        <p:cNvGrpSpPr/>
        <p:nvPr/>
      </p:nvGrpSpPr>
      <p:grpSpPr>
        <a:xfrm>
          <a:off x="0" y="0"/>
          <a:ext cx="0" cy="0"/>
          <a:chOff x="0" y="0"/>
          <a:chExt cx="0" cy="0"/>
        </a:xfrm>
      </p:grpSpPr>
      <p:sp>
        <p:nvSpPr>
          <p:cNvPr id="325" name="Google Shape;325;p40"/>
          <p:cNvSpPr/>
          <p:nvPr/>
        </p:nvSpPr>
        <p:spPr>
          <a:xfrm rot="8054979">
            <a:off x="2372003" y="-1506206"/>
            <a:ext cx="1052902" cy="8401549"/>
          </a:xfrm>
          <a:prstGeom prst="rect">
            <a:avLst/>
          </a:prstGeom>
          <a:solidFill>
            <a:srgbClr val="A09D7A">
              <a:alpha val="2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26" name="Google Shape;326;p40"/>
          <p:cNvSpPr/>
          <p:nvPr/>
        </p:nvSpPr>
        <p:spPr>
          <a:xfrm>
            <a:off x="1979712" y="1815666"/>
            <a:ext cx="5130600" cy="1319400"/>
          </a:xfrm>
          <a:prstGeom prst="rect">
            <a:avLst/>
          </a:prstGeom>
          <a:noFill/>
          <a:ln cap="flat" cmpd="sng" w="66675">
            <a:solidFill>
              <a:srgbClr val="9F9A77"/>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327" name="Google Shape;327;p40"/>
          <p:cNvGrpSpPr/>
          <p:nvPr/>
        </p:nvGrpSpPr>
        <p:grpSpPr>
          <a:xfrm rot="-5400000">
            <a:off x="4289289" y="3178576"/>
            <a:ext cx="241470" cy="488143"/>
            <a:chOff x="6382023" y="881512"/>
            <a:chExt cx="218150" cy="441000"/>
          </a:xfrm>
        </p:grpSpPr>
        <p:sp>
          <p:nvSpPr>
            <p:cNvPr id="328" name="Google Shape;328;p40"/>
            <p:cNvSpPr/>
            <p:nvPr/>
          </p:nvSpPr>
          <p:spPr>
            <a:xfrm rot="-5400000">
              <a:off x="6270573" y="992962"/>
              <a:ext cx="441000" cy="2181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29" name="Google Shape;329;p40"/>
            <p:cNvSpPr/>
            <p:nvPr/>
          </p:nvSpPr>
          <p:spPr>
            <a:xfrm rot="-5400000">
              <a:off x="6369923" y="1033382"/>
              <a:ext cx="308100" cy="1524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330" name="Google Shape;330;p40"/>
          <p:cNvSpPr txBox="1"/>
          <p:nvPr/>
        </p:nvSpPr>
        <p:spPr>
          <a:xfrm>
            <a:off x="2491516" y="1990503"/>
            <a:ext cx="3979800" cy="992700"/>
          </a:xfrm>
          <a:prstGeom prst="rect">
            <a:avLst/>
          </a:prstGeom>
          <a:solidFill>
            <a:srgbClr val="9F9A77"/>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3000">
                <a:solidFill>
                  <a:srgbClr val="DDDBCE"/>
                </a:solidFill>
              </a:rPr>
              <a:t>Model Building</a:t>
            </a:r>
            <a:endParaRPr b="1" sz="3000">
              <a:solidFill>
                <a:srgbClr val="DDDBCE"/>
              </a:solidFill>
            </a:endParaRPr>
          </a:p>
          <a:p>
            <a:pPr indent="0" lvl="0" marL="0" marR="0" rtl="0" algn="ctr">
              <a:spcBef>
                <a:spcPts val="0"/>
              </a:spcBef>
              <a:spcAft>
                <a:spcPts val="0"/>
              </a:spcAft>
              <a:buNone/>
            </a:pPr>
            <a:r>
              <a:rPr b="1" lang="en" sz="3000">
                <a:solidFill>
                  <a:srgbClr val="DDDBCE"/>
                </a:solidFill>
              </a:rPr>
              <a:t>Sentiment Analysis</a:t>
            </a:r>
            <a:endParaRPr b="1" sz="3000">
              <a:solidFill>
                <a:srgbClr val="DDDBCE"/>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335" name="Shape 335"/>
        <p:cNvGrpSpPr/>
        <p:nvPr/>
      </p:nvGrpSpPr>
      <p:grpSpPr>
        <a:xfrm>
          <a:off x="0" y="0"/>
          <a:ext cx="0" cy="0"/>
          <a:chOff x="0" y="0"/>
          <a:chExt cx="0" cy="0"/>
        </a:xfrm>
      </p:grpSpPr>
      <p:sp>
        <p:nvSpPr>
          <p:cNvPr id="336" name="Google Shape;336;p41"/>
          <p:cNvSpPr/>
          <p:nvPr/>
        </p:nvSpPr>
        <p:spPr>
          <a:xfrm>
            <a:off x="282400" y="978536"/>
            <a:ext cx="1920900" cy="243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37" name="Google Shape;337;p41"/>
          <p:cNvSpPr/>
          <p:nvPr/>
        </p:nvSpPr>
        <p:spPr>
          <a:xfrm>
            <a:off x="2198138" y="808379"/>
            <a:ext cx="38100" cy="3405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38" name="Google Shape;338;p41"/>
          <p:cNvSpPr/>
          <p:nvPr/>
        </p:nvSpPr>
        <p:spPr>
          <a:xfrm>
            <a:off x="8725742" y="672134"/>
            <a:ext cx="188700" cy="318000"/>
          </a:xfrm>
          <a:prstGeom prst="rect">
            <a:avLst/>
          </a:prstGeom>
          <a:solidFill>
            <a:srgbClr val="DDDB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39" name="Google Shape;339;p41"/>
          <p:cNvSpPr/>
          <p:nvPr/>
        </p:nvSpPr>
        <p:spPr>
          <a:xfrm>
            <a:off x="8868469" y="4405259"/>
            <a:ext cx="46200" cy="4872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40" name="Google Shape;340;p41"/>
          <p:cNvSpPr/>
          <p:nvPr/>
        </p:nvSpPr>
        <p:spPr>
          <a:xfrm>
            <a:off x="6701764" y="4880701"/>
            <a:ext cx="2210700" cy="159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41" name="Google Shape;341;p41"/>
          <p:cNvSpPr/>
          <p:nvPr/>
        </p:nvSpPr>
        <p:spPr>
          <a:xfrm>
            <a:off x="6701756" y="4754772"/>
            <a:ext cx="46200" cy="2784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42" name="Google Shape;342;p41"/>
          <p:cNvSpPr/>
          <p:nvPr/>
        </p:nvSpPr>
        <p:spPr>
          <a:xfrm>
            <a:off x="282394" y="990084"/>
            <a:ext cx="38100" cy="3780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43" name="Google Shape;343;p41"/>
          <p:cNvSpPr txBox="1"/>
          <p:nvPr/>
        </p:nvSpPr>
        <p:spPr>
          <a:xfrm>
            <a:off x="282404" y="303500"/>
            <a:ext cx="1739400" cy="300000"/>
          </a:xfrm>
          <a:prstGeom prst="rect">
            <a:avLst/>
          </a:prstGeom>
          <a:solidFill>
            <a:srgbClr val="423E42"/>
          </a:solid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en" sz="1500">
                <a:solidFill>
                  <a:srgbClr val="DDDBCE"/>
                </a:solidFill>
              </a:rPr>
              <a:t>Word Embedding</a:t>
            </a:r>
            <a:endParaRPr sz="1500">
              <a:solidFill>
                <a:srgbClr val="DDDBCE"/>
              </a:solidFill>
            </a:endParaRPr>
          </a:p>
        </p:txBody>
      </p:sp>
      <p:sp>
        <p:nvSpPr>
          <p:cNvPr id="344" name="Google Shape;344;p41"/>
          <p:cNvSpPr txBox="1"/>
          <p:nvPr/>
        </p:nvSpPr>
        <p:spPr>
          <a:xfrm>
            <a:off x="2125725" y="268850"/>
            <a:ext cx="4248600" cy="369300"/>
          </a:xfrm>
          <a:prstGeom prst="rect">
            <a:avLst/>
          </a:prstGeom>
          <a:noFill/>
          <a:ln>
            <a:noFill/>
          </a:ln>
        </p:spPr>
        <p:txBody>
          <a:bodyPr anchorCtr="0" anchor="t" bIns="68575" lIns="68575" spcFirstLastPara="1" rIns="68575" wrap="square" tIns="68575">
            <a:spAutoFit/>
          </a:bodyPr>
          <a:lstStyle/>
          <a:p>
            <a:pPr indent="-323850" lvl="0" marL="457200" rtl="0" algn="l">
              <a:lnSpc>
                <a:spcPct val="150000"/>
              </a:lnSpc>
              <a:spcBef>
                <a:spcPts val="0"/>
              </a:spcBef>
              <a:spcAft>
                <a:spcPts val="0"/>
              </a:spcAft>
              <a:buClr>
                <a:srgbClr val="423E42"/>
              </a:buClr>
              <a:buSzPts val="1500"/>
              <a:buChar char="-"/>
            </a:pPr>
            <a:r>
              <a:rPr b="1" lang="en" sz="1500">
                <a:solidFill>
                  <a:srgbClr val="423E42"/>
                </a:solidFill>
              </a:rPr>
              <a:t>Frequency Based Embeddings</a:t>
            </a:r>
            <a:endParaRPr b="1" sz="1500">
              <a:solidFill>
                <a:srgbClr val="423E42"/>
              </a:solidFill>
            </a:endParaRPr>
          </a:p>
        </p:txBody>
      </p:sp>
      <p:grpSp>
        <p:nvGrpSpPr>
          <p:cNvPr id="345" name="Google Shape;345;p41"/>
          <p:cNvGrpSpPr/>
          <p:nvPr/>
        </p:nvGrpSpPr>
        <p:grpSpPr>
          <a:xfrm>
            <a:off x="4748510" y="1148875"/>
            <a:ext cx="1705005" cy="319200"/>
            <a:chOff x="5592550" y="1018950"/>
            <a:chExt cx="1356300" cy="319200"/>
          </a:xfrm>
        </p:grpSpPr>
        <p:sp>
          <p:nvSpPr>
            <p:cNvPr id="346" name="Google Shape;346;p41"/>
            <p:cNvSpPr/>
            <p:nvPr/>
          </p:nvSpPr>
          <p:spPr>
            <a:xfrm>
              <a:off x="5766550" y="10189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Logistic Regression</a:t>
              </a:r>
              <a:endParaRPr sz="1100">
                <a:solidFill>
                  <a:srgbClr val="3D3D3D"/>
                </a:solidFill>
                <a:latin typeface="Roboto"/>
                <a:ea typeface="Roboto"/>
                <a:cs typeface="Roboto"/>
                <a:sym typeface="Roboto"/>
              </a:endParaRPr>
            </a:p>
          </p:txBody>
        </p:sp>
        <p:sp>
          <p:nvSpPr>
            <p:cNvPr id="347" name="Google Shape;347;p41"/>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8" name="Google Shape;348;p41"/>
          <p:cNvCxnSpPr>
            <a:stCxn id="349" idx="6"/>
            <a:endCxn id="350" idx="2"/>
          </p:cNvCxnSpPr>
          <p:nvPr/>
        </p:nvCxnSpPr>
        <p:spPr>
          <a:xfrm flipH="1" rot="-5400000">
            <a:off x="1397143" y="2728225"/>
            <a:ext cx="936000" cy="882900"/>
          </a:xfrm>
          <a:prstGeom prst="bentConnector2">
            <a:avLst/>
          </a:prstGeom>
          <a:noFill/>
          <a:ln cap="flat" cmpd="sng" w="9525">
            <a:solidFill>
              <a:srgbClr val="888888"/>
            </a:solidFill>
            <a:prstDash val="solid"/>
            <a:round/>
            <a:headEnd len="sm" w="sm" type="none"/>
            <a:tailEnd len="sm" w="sm" type="none"/>
          </a:ln>
        </p:spPr>
      </p:cxnSp>
      <p:cxnSp>
        <p:nvCxnSpPr>
          <p:cNvPr id="351" name="Google Shape;351;p41"/>
          <p:cNvCxnSpPr>
            <a:stCxn id="349" idx="6"/>
            <a:endCxn id="352" idx="2"/>
          </p:cNvCxnSpPr>
          <p:nvPr/>
        </p:nvCxnSpPr>
        <p:spPr>
          <a:xfrm rot="-5400000">
            <a:off x="1397143" y="1792225"/>
            <a:ext cx="936000" cy="882900"/>
          </a:xfrm>
          <a:prstGeom prst="bentConnector2">
            <a:avLst/>
          </a:prstGeom>
          <a:noFill/>
          <a:ln cap="flat" cmpd="sng" w="9525">
            <a:solidFill>
              <a:srgbClr val="888888"/>
            </a:solidFill>
            <a:prstDash val="solid"/>
            <a:round/>
            <a:headEnd len="sm" w="sm" type="none"/>
            <a:tailEnd len="sm" w="sm" type="none"/>
          </a:ln>
        </p:spPr>
      </p:cxnSp>
      <p:cxnSp>
        <p:nvCxnSpPr>
          <p:cNvPr id="353" name="Google Shape;353;p41"/>
          <p:cNvCxnSpPr>
            <a:stCxn id="354" idx="3"/>
            <a:endCxn id="347" idx="2"/>
          </p:cNvCxnSpPr>
          <p:nvPr/>
        </p:nvCxnSpPr>
        <p:spPr>
          <a:xfrm flipH="1" rot="10800000">
            <a:off x="4090110" y="1308475"/>
            <a:ext cx="658500" cy="457200"/>
          </a:xfrm>
          <a:prstGeom prst="bentConnector3">
            <a:avLst>
              <a:gd fmla="val 49992" name="adj1"/>
            </a:avLst>
          </a:prstGeom>
          <a:noFill/>
          <a:ln cap="flat" cmpd="sng" w="9525">
            <a:solidFill>
              <a:srgbClr val="888888"/>
            </a:solidFill>
            <a:prstDash val="solid"/>
            <a:round/>
            <a:headEnd len="sm" w="sm" type="none"/>
            <a:tailEnd len="sm" w="sm" type="none"/>
          </a:ln>
        </p:spPr>
      </p:cxnSp>
      <p:cxnSp>
        <p:nvCxnSpPr>
          <p:cNvPr id="355" name="Google Shape;355;p41"/>
          <p:cNvCxnSpPr>
            <a:stCxn id="354" idx="3"/>
            <a:endCxn id="356" idx="2"/>
          </p:cNvCxnSpPr>
          <p:nvPr/>
        </p:nvCxnSpPr>
        <p:spPr>
          <a:xfrm>
            <a:off x="4090110" y="1765675"/>
            <a:ext cx="658500" cy="442500"/>
          </a:xfrm>
          <a:prstGeom prst="bentConnector3">
            <a:avLst>
              <a:gd fmla="val 49992" name="adj1"/>
            </a:avLst>
          </a:prstGeom>
          <a:noFill/>
          <a:ln cap="flat" cmpd="sng" w="9525">
            <a:solidFill>
              <a:srgbClr val="888888"/>
            </a:solidFill>
            <a:prstDash val="solid"/>
            <a:round/>
            <a:headEnd len="sm" w="sm" type="none"/>
            <a:tailEnd len="sm" w="sm" type="none"/>
          </a:ln>
        </p:spPr>
      </p:cxnSp>
      <p:grpSp>
        <p:nvGrpSpPr>
          <p:cNvPr id="357" name="Google Shape;357;p41"/>
          <p:cNvGrpSpPr/>
          <p:nvPr/>
        </p:nvGrpSpPr>
        <p:grpSpPr>
          <a:xfrm>
            <a:off x="2306593" y="1606075"/>
            <a:ext cx="1783517" cy="319200"/>
            <a:chOff x="3650050" y="1476150"/>
            <a:chExt cx="1418755" cy="319200"/>
          </a:xfrm>
        </p:grpSpPr>
        <p:sp>
          <p:nvSpPr>
            <p:cNvPr id="354" name="Google Shape;354;p41"/>
            <p:cNvSpPr/>
            <p:nvPr/>
          </p:nvSpPr>
          <p:spPr>
            <a:xfrm>
              <a:off x="3886505" y="14761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 Count Vectorizer</a:t>
              </a:r>
              <a:endParaRPr sz="1100">
                <a:solidFill>
                  <a:srgbClr val="3D3D3D"/>
                </a:solidFill>
                <a:latin typeface="Roboto"/>
                <a:ea typeface="Roboto"/>
                <a:cs typeface="Roboto"/>
                <a:sym typeface="Roboto"/>
              </a:endParaRPr>
            </a:p>
          </p:txBody>
        </p:sp>
        <p:sp>
          <p:nvSpPr>
            <p:cNvPr id="352" name="Google Shape;352;p41"/>
            <p:cNvSpPr/>
            <p:nvPr/>
          </p:nvSpPr>
          <p:spPr>
            <a:xfrm>
              <a:off x="3650050"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41"/>
          <p:cNvGrpSpPr/>
          <p:nvPr/>
        </p:nvGrpSpPr>
        <p:grpSpPr>
          <a:xfrm>
            <a:off x="4748510" y="2063275"/>
            <a:ext cx="1705005" cy="319200"/>
            <a:chOff x="5592550" y="1933350"/>
            <a:chExt cx="1356300" cy="319200"/>
          </a:xfrm>
        </p:grpSpPr>
        <p:sp>
          <p:nvSpPr>
            <p:cNvPr id="359" name="Google Shape;359;p41"/>
            <p:cNvSpPr/>
            <p:nvPr/>
          </p:nvSpPr>
          <p:spPr>
            <a:xfrm>
              <a:off x="5766550" y="19333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Random Forest</a:t>
              </a:r>
              <a:endParaRPr sz="1100">
                <a:solidFill>
                  <a:srgbClr val="3D3D3D"/>
                </a:solidFill>
                <a:latin typeface="Roboto"/>
                <a:ea typeface="Roboto"/>
                <a:cs typeface="Roboto"/>
                <a:sym typeface="Roboto"/>
              </a:endParaRPr>
            </a:p>
          </p:txBody>
        </p:sp>
        <p:sp>
          <p:nvSpPr>
            <p:cNvPr id="356" name="Google Shape;356;p41"/>
            <p:cNvSpPr/>
            <p:nvPr/>
          </p:nvSpPr>
          <p:spPr>
            <a:xfrm>
              <a:off x="5592550" y="19912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0" name="Google Shape;360;p41"/>
          <p:cNvCxnSpPr/>
          <p:nvPr/>
        </p:nvCxnSpPr>
        <p:spPr>
          <a:xfrm flipH="1" rot="10800000">
            <a:off x="4432000" y="1614475"/>
            <a:ext cx="369300" cy="4800"/>
          </a:xfrm>
          <a:prstGeom prst="straightConnector1">
            <a:avLst/>
          </a:prstGeom>
          <a:noFill/>
          <a:ln cap="flat" cmpd="sng" w="9525">
            <a:solidFill>
              <a:srgbClr val="888888"/>
            </a:solidFill>
            <a:prstDash val="solid"/>
            <a:round/>
            <a:headEnd len="med" w="med" type="none"/>
            <a:tailEnd len="med" w="med" type="none"/>
          </a:ln>
        </p:spPr>
      </p:cxnSp>
      <p:cxnSp>
        <p:nvCxnSpPr>
          <p:cNvPr id="361" name="Google Shape;361;p41"/>
          <p:cNvCxnSpPr/>
          <p:nvPr/>
        </p:nvCxnSpPr>
        <p:spPr>
          <a:xfrm flipH="1" rot="10800000">
            <a:off x="4432000" y="1912063"/>
            <a:ext cx="369300" cy="4800"/>
          </a:xfrm>
          <a:prstGeom prst="straightConnector1">
            <a:avLst/>
          </a:prstGeom>
          <a:noFill/>
          <a:ln cap="flat" cmpd="sng" w="9525">
            <a:solidFill>
              <a:srgbClr val="888888"/>
            </a:solidFill>
            <a:prstDash val="solid"/>
            <a:round/>
            <a:headEnd len="med" w="med" type="none"/>
            <a:tailEnd len="med" w="med" type="none"/>
          </a:ln>
        </p:spPr>
      </p:cxnSp>
      <p:sp>
        <p:nvSpPr>
          <p:cNvPr id="350" name="Google Shape;350;p41"/>
          <p:cNvSpPr/>
          <p:nvPr/>
        </p:nvSpPr>
        <p:spPr>
          <a:xfrm>
            <a:off x="2306593" y="3550675"/>
            <a:ext cx="2187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41"/>
          <p:cNvGrpSpPr/>
          <p:nvPr/>
        </p:nvGrpSpPr>
        <p:grpSpPr>
          <a:xfrm>
            <a:off x="4748510" y="3014775"/>
            <a:ext cx="1705005" cy="319200"/>
            <a:chOff x="5592550" y="1018950"/>
            <a:chExt cx="1356300" cy="319200"/>
          </a:xfrm>
        </p:grpSpPr>
        <p:sp>
          <p:nvSpPr>
            <p:cNvPr id="363" name="Google Shape;363;p41"/>
            <p:cNvSpPr/>
            <p:nvPr/>
          </p:nvSpPr>
          <p:spPr>
            <a:xfrm>
              <a:off x="5766550" y="10189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Logistic Regression</a:t>
              </a:r>
              <a:endParaRPr sz="1100">
                <a:solidFill>
                  <a:srgbClr val="3D3D3D"/>
                </a:solidFill>
                <a:latin typeface="Roboto"/>
                <a:ea typeface="Roboto"/>
                <a:cs typeface="Roboto"/>
                <a:sym typeface="Roboto"/>
              </a:endParaRPr>
            </a:p>
          </p:txBody>
        </p:sp>
        <p:sp>
          <p:nvSpPr>
            <p:cNvPr id="364" name="Google Shape;364;p41"/>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5" name="Google Shape;365;p41"/>
          <p:cNvCxnSpPr>
            <a:stCxn id="366" idx="3"/>
            <a:endCxn id="364" idx="2"/>
          </p:cNvCxnSpPr>
          <p:nvPr/>
        </p:nvCxnSpPr>
        <p:spPr>
          <a:xfrm flipH="1" rot="10800000">
            <a:off x="4090110" y="3174375"/>
            <a:ext cx="658500" cy="457200"/>
          </a:xfrm>
          <a:prstGeom prst="bentConnector3">
            <a:avLst>
              <a:gd fmla="val 49992" name="adj1"/>
            </a:avLst>
          </a:prstGeom>
          <a:noFill/>
          <a:ln cap="flat" cmpd="sng" w="9525">
            <a:solidFill>
              <a:srgbClr val="888888"/>
            </a:solidFill>
            <a:prstDash val="solid"/>
            <a:round/>
            <a:headEnd len="sm" w="sm" type="none"/>
            <a:tailEnd len="sm" w="sm" type="none"/>
          </a:ln>
        </p:spPr>
      </p:cxnSp>
      <p:cxnSp>
        <p:nvCxnSpPr>
          <p:cNvPr id="367" name="Google Shape;367;p41"/>
          <p:cNvCxnSpPr>
            <a:stCxn id="366" idx="3"/>
            <a:endCxn id="368" idx="2"/>
          </p:cNvCxnSpPr>
          <p:nvPr/>
        </p:nvCxnSpPr>
        <p:spPr>
          <a:xfrm>
            <a:off x="4090110" y="3631575"/>
            <a:ext cx="658500" cy="442500"/>
          </a:xfrm>
          <a:prstGeom prst="bentConnector3">
            <a:avLst>
              <a:gd fmla="val 49992" name="adj1"/>
            </a:avLst>
          </a:prstGeom>
          <a:noFill/>
          <a:ln cap="flat" cmpd="sng" w="9525">
            <a:solidFill>
              <a:srgbClr val="888888"/>
            </a:solidFill>
            <a:prstDash val="solid"/>
            <a:round/>
            <a:headEnd len="sm" w="sm" type="none"/>
            <a:tailEnd len="sm" w="sm" type="none"/>
          </a:ln>
        </p:spPr>
      </p:cxnSp>
      <p:grpSp>
        <p:nvGrpSpPr>
          <p:cNvPr id="369" name="Google Shape;369;p41"/>
          <p:cNvGrpSpPr/>
          <p:nvPr/>
        </p:nvGrpSpPr>
        <p:grpSpPr>
          <a:xfrm>
            <a:off x="2306593" y="3471975"/>
            <a:ext cx="1783517" cy="319200"/>
            <a:chOff x="3650050" y="1476150"/>
            <a:chExt cx="1418755" cy="319200"/>
          </a:xfrm>
        </p:grpSpPr>
        <p:sp>
          <p:nvSpPr>
            <p:cNvPr id="366" name="Google Shape;366;p41"/>
            <p:cNvSpPr/>
            <p:nvPr/>
          </p:nvSpPr>
          <p:spPr>
            <a:xfrm>
              <a:off x="3886505" y="14761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 TF - IDF</a:t>
              </a:r>
              <a:endParaRPr sz="1100">
                <a:solidFill>
                  <a:srgbClr val="3D3D3D"/>
                </a:solidFill>
                <a:latin typeface="Roboto"/>
                <a:ea typeface="Roboto"/>
                <a:cs typeface="Roboto"/>
                <a:sym typeface="Roboto"/>
              </a:endParaRPr>
            </a:p>
          </p:txBody>
        </p:sp>
        <p:sp>
          <p:nvSpPr>
            <p:cNvPr id="370" name="Google Shape;370;p41"/>
            <p:cNvSpPr/>
            <p:nvPr/>
          </p:nvSpPr>
          <p:spPr>
            <a:xfrm>
              <a:off x="3650050"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41"/>
          <p:cNvGrpSpPr/>
          <p:nvPr/>
        </p:nvGrpSpPr>
        <p:grpSpPr>
          <a:xfrm>
            <a:off x="4748510" y="3929175"/>
            <a:ext cx="1705005" cy="319200"/>
            <a:chOff x="5592550" y="1933350"/>
            <a:chExt cx="1356300" cy="319200"/>
          </a:xfrm>
        </p:grpSpPr>
        <p:sp>
          <p:nvSpPr>
            <p:cNvPr id="372" name="Google Shape;372;p41"/>
            <p:cNvSpPr/>
            <p:nvPr/>
          </p:nvSpPr>
          <p:spPr>
            <a:xfrm>
              <a:off x="5766550" y="19333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Random Forest</a:t>
              </a:r>
              <a:endParaRPr sz="1100">
                <a:solidFill>
                  <a:srgbClr val="3D3D3D"/>
                </a:solidFill>
                <a:latin typeface="Roboto"/>
                <a:ea typeface="Roboto"/>
                <a:cs typeface="Roboto"/>
                <a:sym typeface="Roboto"/>
              </a:endParaRPr>
            </a:p>
          </p:txBody>
        </p:sp>
        <p:sp>
          <p:nvSpPr>
            <p:cNvPr id="368" name="Google Shape;368;p41"/>
            <p:cNvSpPr/>
            <p:nvPr/>
          </p:nvSpPr>
          <p:spPr>
            <a:xfrm>
              <a:off x="5592550" y="19912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3" name="Google Shape;373;p41"/>
          <p:cNvCxnSpPr/>
          <p:nvPr/>
        </p:nvCxnSpPr>
        <p:spPr>
          <a:xfrm flipH="1" rot="10800000">
            <a:off x="4432000" y="3469575"/>
            <a:ext cx="369300" cy="4800"/>
          </a:xfrm>
          <a:prstGeom prst="straightConnector1">
            <a:avLst/>
          </a:prstGeom>
          <a:noFill/>
          <a:ln cap="flat" cmpd="sng" w="9525">
            <a:solidFill>
              <a:srgbClr val="888888"/>
            </a:solidFill>
            <a:prstDash val="solid"/>
            <a:round/>
            <a:headEnd len="med" w="med" type="none"/>
            <a:tailEnd len="med" w="med" type="none"/>
          </a:ln>
        </p:spPr>
      </p:cxnSp>
      <p:cxnSp>
        <p:nvCxnSpPr>
          <p:cNvPr id="374" name="Google Shape;374;p41"/>
          <p:cNvCxnSpPr/>
          <p:nvPr/>
        </p:nvCxnSpPr>
        <p:spPr>
          <a:xfrm flipH="1" rot="10800000">
            <a:off x="4432000" y="3777963"/>
            <a:ext cx="369300" cy="4800"/>
          </a:xfrm>
          <a:prstGeom prst="straightConnector1">
            <a:avLst/>
          </a:prstGeom>
          <a:noFill/>
          <a:ln cap="flat" cmpd="sng" w="9525">
            <a:solidFill>
              <a:srgbClr val="888888"/>
            </a:solidFill>
            <a:prstDash val="solid"/>
            <a:round/>
            <a:headEnd len="med" w="med" type="none"/>
            <a:tailEnd len="med" w="med" type="none"/>
          </a:ln>
        </p:spPr>
      </p:cxnSp>
      <p:grpSp>
        <p:nvGrpSpPr>
          <p:cNvPr id="375" name="Google Shape;375;p41"/>
          <p:cNvGrpSpPr/>
          <p:nvPr/>
        </p:nvGrpSpPr>
        <p:grpSpPr>
          <a:xfrm>
            <a:off x="4748510" y="1468075"/>
            <a:ext cx="1705005" cy="319200"/>
            <a:chOff x="5592550" y="1018950"/>
            <a:chExt cx="1356300" cy="319200"/>
          </a:xfrm>
        </p:grpSpPr>
        <p:sp>
          <p:nvSpPr>
            <p:cNvPr id="376" name="Google Shape;376;p41"/>
            <p:cNvSpPr/>
            <p:nvPr/>
          </p:nvSpPr>
          <p:spPr>
            <a:xfrm>
              <a:off x="5766550" y="10189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K Nearest Neighbor</a:t>
              </a:r>
              <a:endParaRPr sz="1100">
                <a:solidFill>
                  <a:srgbClr val="3D3D3D"/>
                </a:solidFill>
                <a:latin typeface="Roboto"/>
                <a:ea typeface="Roboto"/>
                <a:cs typeface="Roboto"/>
                <a:sym typeface="Roboto"/>
              </a:endParaRPr>
            </a:p>
          </p:txBody>
        </p:sp>
        <p:sp>
          <p:nvSpPr>
            <p:cNvPr id="377" name="Google Shape;377;p41"/>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41"/>
          <p:cNvGrpSpPr/>
          <p:nvPr/>
        </p:nvGrpSpPr>
        <p:grpSpPr>
          <a:xfrm>
            <a:off x="4748510" y="1744075"/>
            <a:ext cx="2520368" cy="319200"/>
            <a:chOff x="5592550" y="1018950"/>
            <a:chExt cx="2004906" cy="319200"/>
          </a:xfrm>
        </p:grpSpPr>
        <p:sp>
          <p:nvSpPr>
            <p:cNvPr id="379" name="Google Shape;379;p41"/>
            <p:cNvSpPr/>
            <p:nvPr/>
          </p:nvSpPr>
          <p:spPr>
            <a:xfrm>
              <a:off x="5766556" y="1018950"/>
              <a:ext cx="18309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Support Vector Classifier</a:t>
              </a:r>
              <a:endParaRPr sz="1100">
                <a:solidFill>
                  <a:srgbClr val="3D3D3D"/>
                </a:solidFill>
                <a:latin typeface="Roboto"/>
                <a:ea typeface="Roboto"/>
                <a:cs typeface="Roboto"/>
                <a:sym typeface="Roboto"/>
              </a:endParaRPr>
            </a:p>
          </p:txBody>
        </p:sp>
        <p:sp>
          <p:nvSpPr>
            <p:cNvPr id="380" name="Google Shape;380;p41"/>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41"/>
          <p:cNvGrpSpPr/>
          <p:nvPr/>
        </p:nvGrpSpPr>
        <p:grpSpPr>
          <a:xfrm>
            <a:off x="4748510" y="3333975"/>
            <a:ext cx="1705005" cy="319200"/>
            <a:chOff x="5592550" y="1018950"/>
            <a:chExt cx="1356300" cy="319200"/>
          </a:xfrm>
        </p:grpSpPr>
        <p:sp>
          <p:nvSpPr>
            <p:cNvPr id="382" name="Google Shape;382;p41"/>
            <p:cNvSpPr/>
            <p:nvPr/>
          </p:nvSpPr>
          <p:spPr>
            <a:xfrm>
              <a:off x="5766550" y="10189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K Nearest Neighbor</a:t>
              </a:r>
              <a:endParaRPr sz="1100">
                <a:solidFill>
                  <a:srgbClr val="3D3D3D"/>
                </a:solidFill>
                <a:latin typeface="Roboto"/>
                <a:ea typeface="Roboto"/>
                <a:cs typeface="Roboto"/>
                <a:sym typeface="Roboto"/>
              </a:endParaRPr>
            </a:p>
          </p:txBody>
        </p:sp>
        <p:sp>
          <p:nvSpPr>
            <p:cNvPr id="383" name="Google Shape;383;p41"/>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41"/>
          <p:cNvGrpSpPr/>
          <p:nvPr/>
        </p:nvGrpSpPr>
        <p:grpSpPr>
          <a:xfrm>
            <a:off x="4748510" y="3609975"/>
            <a:ext cx="2520368" cy="319200"/>
            <a:chOff x="5592550" y="1018950"/>
            <a:chExt cx="2004906" cy="319200"/>
          </a:xfrm>
        </p:grpSpPr>
        <p:sp>
          <p:nvSpPr>
            <p:cNvPr id="385" name="Google Shape;385;p41"/>
            <p:cNvSpPr/>
            <p:nvPr/>
          </p:nvSpPr>
          <p:spPr>
            <a:xfrm>
              <a:off x="5766556" y="1018950"/>
              <a:ext cx="18309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Support Vector Classifier</a:t>
              </a:r>
              <a:endParaRPr sz="1100">
                <a:solidFill>
                  <a:srgbClr val="3D3D3D"/>
                </a:solidFill>
                <a:latin typeface="Roboto"/>
                <a:ea typeface="Roboto"/>
                <a:cs typeface="Roboto"/>
                <a:sym typeface="Roboto"/>
              </a:endParaRPr>
            </a:p>
          </p:txBody>
        </p:sp>
        <p:sp>
          <p:nvSpPr>
            <p:cNvPr id="386" name="Google Shape;386;p41"/>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391" name="Shape 391"/>
        <p:cNvGrpSpPr/>
        <p:nvPr/>
      </p:nvGrpSpPr>
      <p:grpSpPr>
        <a:xfrm>
          <a:off x="0" y="0"/>
          <a:ext cx="0" cy="0"/>
          <a:chOff x="0" y="0"/>
          <a:chExt cx="0" cy="0"/>
        </a:xfrm>
      </p:grpSpPr>
      <p:sp>
        <p:nvSpPr>
          <p:cNvPr id="392" name="Google Shape;392;p42"/>
          <p:cNvSpPr/>
          <p:nvPr/>
        </p:nvSpPr>
        <p:spPr>
          <a:xfrm>
            <a:off x="282400" y="978536"/>
            <a:ext cx="1920900" cy="243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93" name="Google Shape;393;p42"/>
          <p:cNvSpPr/>
          <p:nvPr/>
        </p:nvSpPr>
        <p:spPr>
          <a:xfrm>
            <a:off x="2198138" y="808379"/>
            <a:ext cx="38100" cy="3405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94" name="Google Shape;394;p42"/>
          <p:cNvSpPr/>
          <p:nvPr/>
        </p:nvSpPr>
        <p:spPr>
          <a:xfrm>
            <a:off x="8725742" y="672134"/>
            <a:ext cx="188700" cy="318000"/>
          </a:xfrm>
          <a:prstGeom prst="rect">
            <a:avLst/>
          </a:prstGeom>
          <a:solidFill>
            <a:srgbClr val="DDDB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95" name="Google Shape;395;p42"/>
          <p:cNvSpPr/>
          <p:nvPr/>
        </p:nvSpPr>
        <p:spPr>
          <a:xfrm>
            <a:off x="8868469" y="4405259"/>
            <a:ext cx="46200" cy="4872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96" name="Google Shape;396;p42"/>
          <p:cNvSpPr/>
          <p:nvPr/>
        </p:nvSpPr>
        <p:spPr>
          <a:xfrm>
            <a:off x="6701764" y="4880701"/>
            <a:ext cx="2210700" cy="159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97" name="Google Shape;397;p42"/>
          <p:cNvSpPr/>
          <p:nvPr/>
        </p:nvSpPr>
        <p:spPr>
          <a:xfrm>
            <a:off x="6701756" y="4754772"/>
            <a:ext cx="46200" cy="2784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98" name="Google Shape;398;p42"/>
          <p:cNvSpPr/>
          <p:nvPr/>
        </p:nvSpPr>
        <p:spPr>
          <a:xfrm>
            <a:off x="282394" y="990084"/>
            <a:ext cx="38100" cy="3780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99" name="Google Shape;399;p42"/>
          <p:cNvSpPr txBox="1"/>
          <p:nvPr/>
        </p:nvSpPr>
        <p:spPr>
          <a:xfrm>
            <a:off x="282404" y="303500"/>
            <a:ext cx="1739400" cy="300000"/>
          </a:xfrm>
          <a:prstGeom prst="rect">
            <a:avLst/>
          </a:prstGeom>
          <a:solidFill>
            <a:srgbClr val="423E42"/>
          </a:solid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en" sz="1500">
                <a:solidFill>
                  <a:srgbClr val="DDDBCE"/>
                </a:solidFill>
              </a:rPr>
              <a:t>Count Vectorizer</a:t>
            </a:r>
            <a:endParaRPr sz="1500">
              <a:solidFill>
                <a:srgbClr val="DDDBCE"/>
              </a:solidFill>
            </a:endParaRPr>
          </a:p>
        </p:txBody>
      </p:sp>
      <p:sp>
        <p:nvSpPr>
          <p:cNvPr id="400" name="Google Shape;400;p42"/>
          <p:cNvSpPr txBox="1"/>
          <p:nvPr/>
        </p:nvSpPr>
        <p:spPr>
          <a:xfrm>
            <a:off x="466800" y="1209134"/>
            <a:ext cx="8210400" cy="2940000"/>
          </a:xfrm>
          <a:prstGeom prst="rect">
            <a:avLst/>
          </a:prstGeom>
          <a:noFill/>
          <a:ln>
            <a:noFill/>
          </a:ln>
        </p:spPr>
        <p:txBody>
          <a:bodyPr anchorCtr="0" anchor="t" bIns="68575" lIns="68575" spcFirstLastPara="1" rIns="68575" wrap="square" tIns="68575">
            <a:spAutoFit/>
          </a:bodyPr>
          <a:lstStyle/>
          <a:p>
            <a:pPr indent="0" lvl="0" marL="0" rtl="0" algn="l">
              <a:lnSpc>
                <a:spcPct val="150000"/>
              </a:lnSpc>
              <a:spcBef>
                <a:spcPts val="0"/>
              </a:spcBef>
              <a:spcAft>
                <a:spcPts val="0"/>
              </a:spcAft>
              <a:buNone/>
            </a:pPr>
            <a:r>
              <a:rPr b="1" lang="en">
                <a:solidFill>
                  <a:srgbClr val="423E42"/>
                </a:solidFill>
              </a:rPr>
              <a:t>CountVectorizer is a great tool provided by the scikit-learn library in Python. It is used to transform a given text into a vector on the basis of the frequency of each word that occurs in the entire text. This is helpful when we have multiple such texts, and we wish to convert each word in each text into vectors.</a:t>
            </a:r>
            <a:endParaRPr b="1">
              <a:solidFill>
                <a:srgbClr val="423E42"/>
              </a:solidFill>
            </a:endParaRPr>
          </a:p>
          <a:p>
            <a:pPr indent="0" lvl="0" marL="0" rtl="0" algn="l">
              <a:lnSpc>
                <a:spcPct val="150000"/>
              </a:lnSpc>
              <a:spcBef>
                <a:spcPts val="0"/>
              </a:spcBef>
              <a:spcAft>
                <a:spcPts val="0"/>
              </a:spcAft>
              <a:buNone/>
            </a:pPr>
            <a:r>
              <a:rPr b="1" lang="en">
                <a:solidFill>
                  <a:srgbClr val="423E42"/>
                </a:solidFill>
              </a:rPr>
              <a:t>Example:</a:t>
            </a:r>
            <a:endParaRPr b="1">
              <a:solidFill>
                <a:srgbClr val="423E42"/>
              </a:solidFill>
            </a:endParaRPr>
          </a:p>
          <a:p>
            <a:pPr indent="0" lvl="0" marL="0" rtl="0" algn="l">
              <a:lnSpc>
                <a:spcPct val="150000"/>
              </a:lnSpc>
              <a:spcBef>
                <a:spcPts val="0"/>
              </a:spcBef>
              <a:spcAft>
                <a:spcPts val="0"/>
              </a:spcAft>
              <a:buClr>
                <a:schemeClr val="dk1"/>
              </a:buClr>
              <a:buSzPts val="1100"/>
              <a:buFont typeface="Arial"/>
              <a:buNone/>
            </a:pPr>
            <a:r>
              <a:rPr b="1" lang="en">
                <a:solidFill>
                  <a:srgbClr val="423E42"/>
                </a:solidFill>
              </a:rPr>
              <a:t>“The cup is present on the table”</a:t>
            </a:r>
            <a:endParaRPr b="1">
              <a:solidFill>
                <a:srgbClr val="423E42"/>
              </a:solidFill>
            </a:endParaRPr>
          </a:p>
          <a:p>
            <a:pPr indent="0" lvl="0" marL="0" rtl="0" algn="l">
              <a:lnSpc>
                <a:spcPct val="150000"/>
              </a:lnSpc>
              <a:spcBef>
                <a:spcPts val="0"/>
              </a:spcBef>
              <a:spcAft>
                <a:spcPts val="0"/>
              </a:spcAft>
              <a:buClr>
                <a:schemeClr val="dk1"/>
              </a:buClr>
              <a:buSzPts val="1100"/>
              <a:buFont typeface="Arial"/>
              <a:buNone/>
            </a:pPr>
            <a:r>
              <a:rPr b="1" lang="en">
                <a:solidFill>
                  <a:srgbClr val="423E42"/>
                </a:solidFill>
              </a:rPr>
              <a:t>Data =[‘The’, ‘cup’, ‘is’, ‘present’, ‘on’, ‘the’, ‘table’]</a:t>
            </a:r>
            <a:endParaRPr b="1">
              <a:solidFill>
                <a:srgbClr val="423E42"/>
              </a:solidFill>
            </a:endParaRPr>
          </a:p>
          <a:p>
            <a:pPr indent="0" lvl="0" marL="0" rtl="0" algn="l">
              <a:lnSpc>
                <a:spcPct val="150000"/>
              </a:lnSpc>
              <a:spcBef>
                <a:spcPts val="0"/>
              </a:spcBef>
              <a:spcAft>
                <a:spcPts val="0"/>
              </a:spcAft>
              <a:buClr>
                <a:schemeClr val="dk1"/>
              </a:buClr>
              <a:buSzPts val="1100"/>
              <a:buFont typeface="Arial"/>
              <a:buNone/>
            </a:pPr>
            <a:r>
              <a:rPr b="1" lang="en">
                <a:solidFill>
                  <a:srgbClr val="423E42"/>
                </a:solidFill>
              </a:rPr>
              <a:t>This can be vectorized as</a:t>
            </a:r>
            <a:endParaRPr b="1">
              <a:solidFill>
                <a:srgbClr val="423E42"/>
              </a:solidFill>
            </a:endParaRPr>
          </a:p>
          <a:p>
            <a:pPr indent="0" lvl="0" marL="0" rtl="0" algn="l">
              <a:lnSpc>
                <a:spcPct val="150000"/>
              </a:lnSpc>
              <a:spcBef>
                <a:spcPts val="0"/>
              </a:spcBef>
              <a:spcAft>
                <a:spcPts val="0"/>
              </a:spcAft>
              <a:buNone/>
            </a:pPr>
            <a:r>
              <a:t/>
            </a:r>
            <a:endParaRPr b="1">
              <a:solidFill>
                <a:srgbClr val="423E42"/>
              </a:solidFill>
            </a:endParaRPr>
          </a:p>
        </p:txBody>
      </p:sp>
      <p:pic>
        <p:nvPicPr>
          <p:cNvPr id="401" name="Google Shape;401;p42"/>
          <p:cNvPicPr preferRelativeResize="0"/>
          <p:nvPr/>
        </p:nvPicPr>
        <p:blipFill>
          <a:blip r:embed="rId3">
            <a:alphaModFix/>
          </a:blip>
          <a:stretch>
            <a:fillRect/>
          </a:stretch>
        </p:blipFill>
        <p:spPr>
          <a:xfrm>
            <a:off x="531274" y="3932500"/>
            <a:ext cx="5612350" cy="571050"/>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406" name="Shape 406"/>
        <p:cNvGrpSpPr/>
        <p:nvPr/>
      </p:nvGrpSpPr>
      <p:grpSpPr>
        <a:xfrm>
          <a:off x="0" y="0"/>
          <a:ext cx="0" cy="0"/>
          <a:chOff x="0" y="0"/>
          <a:chExt cx="0" cy="0"/>
        </a:xfrm>
      </p:grpSpPr>
      <p:sp>
        <p:nvSpPr>
          <p:cNvPr id="407" name="Google Shape;407;p43"/>
          <p:cNvSpPr/>
          <p:nvPr/>
        </p:nvSpPr>
        <p:spPr>
          <a:xfrm>
            <a:off x="265925" y="773661"/>
            <a:ext cx="1920900" cy="243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08" name="Google Shape;408;p43"/>
          <p:cNvSpPr/>
          <p:nvPr/>
        </p:nvSpPr>
        <p:spPr>
          <a:xfrm>
            <a:off x="8725742" y="672134"/>
            <a:ext cx="188700" cy="318000"/>
          </a:xfrm>
          <a:prstGeom prst="rect">
            <a:avLst/>
          </a:prstGeom>
          <a:solidFill>
            <a:srgbClr val="DDDB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09" name="Google Shape;409;p43"/>
          <p:cNvSpPr/>
          <p:nvPr/>
        </p:nvSpPr>
        <p:spPr>
          <a:xfrm>
            <a:off x="8868469" y="4405259"/>
            <a:ext cx="46200" cy="4872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10" name="Google Shape;410;p43"/>
          <p:cNvSpPr/>
          <p:nvPr/>
        </p:nvSpPr>
        <p:spPr>
          <a:xfrm>
            <a:off x="6701764" y="4880701"/>
            <a:ext cx="2210700" cy="159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11" name="Google Shape;411;p43"/>
          <p:cNvSpPr/>
          <p:nvPr/>
        </p:nvSpPr>
        <p:spPr>
          <a:xfrm>
            <a:off x="265919" y="785209"/>
            <a:ext cx="38100" cy="3780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12" name="Google Shape;412;p43"/>
          <p:cNvSpPr txBox="1"/>
          <p:nvPr/>
        </p:nvSpPr>
        <p:spPr>
          <a:xfrm>
            <a:off x="282401" y="303500"/>
            <a:ext cx="1920900" cy="300000"/>
          </a:xfrm>
          <a:prstGeom prst="rect">
            <a:avLst/>
          </a:prstGeom>
          <a:solidFill>
            <a:srgbClr val="423E42"/>
          </a:solid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en" sz="1500">
                <a:solidFill>
                  <a:srgbClr val="DDDBCE"/>
                </a:solidFill>
              </a:rPr>
              <a:t> TF-IDF Vectorizer</a:t>
            </a:r>
            <a:endParaRPr sz="1500">
              <a:solidFill>
                <a:srgbClr val="DDDBCE"/>
              </a:solidFill>
            </a:endParaRPr>
          </a:p>
        </p:txBody>
      </p:sp>
      <p:sp>
        <p:nvSpPr>
          <p:cNvPr id="413" name="Google Shape;413;p43"/>
          <p:cNvSpPr txBox="1"/>
          <p:nvPr/>
        </p:nvSpPr>
        <p:spPr>
          <a:xfrm>
            <a:off x="442650" y="968100"/>
            <a:ext cx="8258700" cy="1647000"/>
          </a:xfrm>
          <a:prstGeom prst="rect">
            <a:avLst/>
          </a:prstGeom>
          <a:noFill/>
          <a:ln>
            <a:noFill/>
          </a:ln>
        </p:spPr>
        <p:txBody>
          <a:bodyPr anchorCtr="0" anchor="t" bIns="68575" lIns="68575" spcFirstLastPara="1" rIns="68575" wrap="square" tIns="68575">
            <a:spAutoFit/>
          </a:bodyPr>
          <a:lstStyle/>
          <a:p>
            <a:pPr indent="0" lvl="0" marL="0" rtl="0" algn="l">
              <a:lnSpc>
                <a:spcPct val="150000"/>
              </a:lnSpc>
              <a:spcBef>
                <a:spcPts val="0"/>
              </a:spcBef>
              <a:spcAft>
                <a:spcPts val="0"/>
              </a:spcAft>
              <a:buNone/>
            </a:pPr>
            <a:r>
              <a:rPr b="1" lang="en">
                <a:solidFill>
                  <a:srgbClr val="423E42"/>
                </a:solidFill>
              </a:rPr>
              <a:t>Term Frequency Inverse Document Frequency. This is very common algorithm to transform text into a meaningful representation of numbers which is used to fit machine algorithm for prediction.</a:t>
            </a:r>
            <a:endParaRPr b="1">
              <a:solidFill>
                <a:srgbClr val="423E42"/>
              </a:solidFill>
            </a:endParaRPr>
          </a:p>
          <a:p>
            <a:pPr indent="0" lvl="0" marL="0" rtl="0" algn="l">
              <a:lnSpc>
                <a:spcPct val="150000"/>
              </a:lnSpc>
              <a:spcBef>
                <a:spcPts val="0"/>
              </a:spcBef>
              <a:spcAft>
                <a:spcPts val="0"/>
              </a:spcAft>
              <a:buNone/>
            </a:pPr>
            <a:r>
              <a:t/>
            </a:r>
            <a:endParaRPr b="1">
              <a:solidFill>
                <a:srgbClr val="423E42"/>
              </a:solidFill>
            </a:endParaRPr>
          </a:p>
          <a:p>
            <a:pPr indent="0" lvl="0" marL="0" rtl="0" algn="l">
              <a:lnSpc>
                <a:spcPct val="150000"/>
              </a:lnSpc>
              <a:spcBef>
                <a:spcPts val="0"/>
              </a:spcBef>
              <a:spcAft>
                <a:spcPts val="0"/>
              </a:spcAft>
              <a:buNone/>
            </a:pPr>
            <a:r>
              <a:t/>
            </a:r>
            <a:endParaRPr b="1">
              <a:solidFill>
                <a:srgbClr val="423E42"/>
              </a:solidFill>
            </a:endParaRPr>
          </a:p>
        </p:txBody>
      </p:sp>
      <p:pic>
        <p:nvPicPr>
          <p:cNvPr id="414" name="Google Shape;414;p43"/>
          <p:cNvPicPr preferRelativeResize="0"/>
          <p:nvPr/>
        </p:nvPicPr>
        <p:blipFill>
          <a:blip r:embed="rId3">
            <a:alphaModFix/>
          </a:blip>
          <a:stretch>
            <a:fillRect/>
          </a:stretch>
        </p:blipFill>
        <p:spPr>
          <a:xfrm>
            <a:off x="1728525" y="1787750"/>
            <a:ext cx="4641102" cy="3092951"/>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ACE"/>
        </a:solidFill>
      </p:bgPr>
    </p:bg>
    <p:spTree>
      <p:nvGrpSpPr>
        <p:cNvPr id="138" name="Shape 138"/>
        <p:cNvGrpSpPr/>
        <p:nvPr/>
      </p:nvGrpSpPr>
      <p:grpSpPr>
        <a:xfrm>
          <a:off x="0" y="0"/>
          <a:ext cx="0" cy="0"/>
          <a:chOff x="0" y="0"/>
          <a:chExt cx="0" cy="0"/>
        </a:xfrm>
      </p:grpSpPr>
      <p:sp>
        <p:nvSpPr>
          <p:cNvPr id="139" name="Google Shape;139;p26"/>
          <p:cNvSpPr/>
          <p:nvPr/>
        </p:nvSpPr>
        <p:spPr>
          <a:xfrm>
            <a:off x="0" y="640562"/>
            <a:ext cx="4135500" cy="38625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0" name="Google Shape;140;p26"/>
          <p:cNvSpPr/>
          <p:nvPr/>
        </p:nvSpPr>
        <p:spPr>
          <a:xfrm rot="-5400000">
            <a:off x="1277650" y="1641790"/>
            <a:ext cx="3862200" cy="18537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1" name="Google Shape;141;p26"/>
          <p:cNvSpPr/>
          <p:nvPr/>
        </p:nvSpPr>
        <p:spPr>
          <a:xfrm rot="-5400000">
            <a:off x="3221343" y="2272150"/>
            <a:ext cx="1235400" cy="5928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2" name="Google Shape;142;p26"/>
          <p:cNvSpPr txBox="1"/>
          <p:nvPr/>
        </p:nvSpPr>
        <p:spPr>
          <a:xfrm rot="-5400000">
            <a:off x="2801507" y="1948895"/>
            <a:ext cx="3897900" cy="762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4500">
                <a:solidFill>
                  <a:srgbClr val="9F9A77"/>
                </a:solidFill>
              </a:rPr>
              <a:t>CONTENTS</a:t>
            </a:r>
            <a:endParaRPr sz="4500">
              <a:solidFill>
                <a:srgbClr val="9F9A77"/>
              </a:solidFill>
            </a:endParaRPr>
          </a:p>
        </p:txBody>
      </p:sp>
      <p:grpSp>
        <p:nvGrpSpPr>
          <p:cNvPr id="143" name="Google Shape;143;p26"/>
          <p:cNvGrpSpPr/>
          <p:nvPr/>
        </p:nvGrpSpPr>
        <p:grpSpPr>
          <a:xfrm>
            <a:off x="5365241" y="661134"/>
            <a:ext cx="163575" cy="330750"/>
            <a:chOff x="6382023" y="881512"/>
            <a:chExt cx="218100" cy="441000"/>
          </a:xfrm>
        </p:grpSpPr>
        <p:sp>
          <p:nvSpPr>
            <p:cNvPr id="144" name="Google Shape;144;p26"/>
            <p:cNvSpPr/>
            <p:nvPr/>
          </p:nvSpPr>
          <p:spPr>
            <a:xfrm rot="-5400000">
              <a:off x="6270573" y="992962"/>
              <a:ext cx="441000" cy="2181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5" name="Google Shape;145;p26"/>
            <p:cNvSpPr/>
            <p:nvPr/>
          </p:nvSpPr>
          <p:spPr>
            <a:xfrm rot="-5400000">
              <a:off x="6436855" y="1048051"/>
              <a:ext cx="218400" cy="1080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46" name="Google Shape;146;p26"/>
          <p:cNvGrpSpPr/>
          <p:nvPr/>
        </p:nvGrpSpPr>
        <p:grpSpPr>
          <a:xfrm>
            <a:off x="5365241" y="1389794"/>
            <a:ext cx="163575" cy="330750"/>
            <a:chOff x="6382023" y="881512"/>
            <a:chExt cx="218100" cy="441000"/>
          </a:xfrm>
        </p:grpSpPr>
        <p:sp>
          <p:nvSpPr>
            <p:cNvPr id="147" name="Google Shape;147;p26"/>
            <p:cNvSpPr/>
            <p:nvPr/>
          </p:nvSpPr>
          <p:spPr>
            <a:xfrm rot="-5400000">
              <a:off x="6270573" y="992962"/>
              <a:ext cx="441000" cy="2181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8" name="Google Shape;148;p26"/>
            <p:cNvSpPr/>
            <p:nvPr/>
          </p:nvSpPr>
          <p:spPr>
            <a:xfrm rot="-5400000">
              <a:off x="6436855" y="1048051"/>
              <a:ext cx="218400" cy="1080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49" name="Google Shape;149;p26"/>
          <p:cNvGrpSpPr/>
          <p:nvPr/>
        </p:nvGrpSpPr>
        <p:grpSpPr>
          <a:xfrm>
            <a:off x="5365241" y="2164491"/>
            <a:ext cx="163575" cy="330750"/>
            <a:chOff x="6382023" y="881512"/>
            <a:chExt cx="218100" cy="441000"/>
          </a:xfrm>
        </p:grpSpPr>
        <p:sp>
          <p:nvSpPr>
            <p:cNvPr id="150" name="Google Shape;150;p26"/>
            <p:cNvSpPr/>
            <p:nvPr/>
          </p:nvSpPr>
          <p:spPr>
            <a:xfrm rot="-5400000">
              <a:off x="6270573" y="992962"/>
              <a:ext cx="441000" cy="2181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1" name="Google Shape;151;p26"/>
            <p:cNvSpPr/>
            <p:nvPr/>
          </p:nvSpPr>
          <p:spPr>
            <a:xfrm rot="-5400000">
              <a:off x="6436855" y="1048051"/>
              <a:ext cx="218400" cy="1080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52" name="Google Shape;152;p26"/>
          <p:cNvGrpSpPr/>
          <p:nvPr/>
        </p:nvGrpSpPr>
        <p:grpSpPr>
          <a:xfrm>
            <a:off x="5365241" y="2898151"/>
            <a:ext cx="163575" cy="330750"/>
            <a:chOff x="6382023" y="881512"/>
            <a:chExt cx="218100" cy="441000"/>
          </a:xfrm>
        </p:grpSpPr>
        <p:sp>
          <p:nvSpPr>
            <p:cNvPr id="153" name="Google Shape;153;p26"/>
            <p:cNvSpPr/>
            <p:nvPr/>
          </p:nvSpPr>
          <p:spPr>
            <a:xfrm rot="-5400000">
              <a:off x="6270573" y="992962"/>
              <a:ext cx="441000" cy="2181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4" name="Google Shape;154;p26"/>
            <p:cNvSpPr/>
            <p:nvPr/>
          </p:nvSpPr>
          <p:spPr>
            <a:xfrm rot="-5400000">
              <a:off x="6436855" y="1048051"/>
              <a:ext cx="218400" cy="1080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55" name="Google Shape;155;p26"/>
          <p:cNvGrpSpPr/>
          <p:nvPr/>
        </p:nvGrpSpPr>
        <p:grpSpPr>
          <a:xfrm>
            <a:off x="5365241" y="3667868"/>
            <a:ext cx="163575" cy="330750"/>
            <a:chOff x="6382023" y="881512"/>
            <a:chExt cx="218100" cy="441000"/>
          </a:xfrm>
        </p:grpSpPr>
        <p:sp>
          <p:nvSpPr>
            <p:cNvPr id="156" name="Google Shape;156;p26"/>
            <p:cNvSpPr/>
            <p:nvPr/>
          </p:nvSpPr>
          <p:spPr>
            <a:xfrm rot="-5400000">
              <a:off x="6270573" y="992962"/>
              <a:ext cx="441000" cy="2181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7" name="Google Shape;157;p26"/>
            <p:cNvSpPr/>
            <p:nvPr/>
          </p:nvSpPr>
          <p:spPr>
            <a:xfrm rot="-5400000">
              <a:off x="6436855" y="1048051"/>
              <a:ext cx="218400" cy="1080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58" name="Google Shape;158;p26"/>
          <p:cNvSpPr txBox="1"/>
          <p:nvPr/>
        </p:nvSpPr>
        <p:spPr>
          <a:xfrm>
            <a:off x="5611295" y="637369"/>
            <a:ext cx="14046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a:solidFill>
                  <a:srgbClr val="423E42"/>
                </a:solidFill>
              </a:rPr>
              <a:t>Introduction</a:t>
            </a:r>
            <a:endParaRPr b="1" sz="1400">
              <a:solidFill>
                <a:srgbClr val="423E42"/>
              </a:solidFill>
            </a:endParaRPr>
          </a:p>
        </p:txBody>
      </p:sp>
      <p:sp>
        <p:nvSpPr>
          <p:cNvPr id="159" name="Google Shape;159;p26"/>
          <p:cNvSpPr txBox="1"/>
          <p:nvPr/>
        </p:nvSpPr>
        <p:spPr>
          <a:xfrm>
            <a:off x="5611290" y="1366032"/>
            <a:ext cx="30651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a:solidFill>
                  <a:srgbClr val="423E42"/>
                </a:solidFill>
              </a:rPr>
              <a:t>Exploratory data analysis</a:t>
            </a:r>
            <a:endParaRPr b="1">
              <a:solidFill>
                <a:srgbClr val="423E42"/>
              </a:solidFill>
            </a:endParaRPr>
          </a:p>
        </p:txBody>
      </p:sp>
      <p:sp>
        <p:nvSpPr>
          <p:cNvPr id="160" name="Google Shape;160;p26"/>
          <p:cNvSpPr txBox="1"/>
          <p:nvPr/>
        </p:nvSpPr>
        <p:spPr>
          <a:xfrm>
            <a:off x="5611290" y="1639617"/>
            <a:ext cx="29061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b="1" sz="1400">
              <a:solidFill>
                <a:srgbClr val="423E42"/>
              </a:solidFill>
            </a:endParaRPr>
          </a:p>
        </p:txBody>
      </p:sp>
      <p:sp>
        <p:nvSpPr>
          <p:cNvPr id="161" name="Google Shape;161;p26"/>
          <p:cNvSpPr txBox="1"/>
          <p:nvPr/>
        </p:nvSpPr>
        <p:spPr>
          <a:xfrm>
            <a:off x="5611290" y="2187502"/>
            <a:ext cx="1747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a:solidFill>
                  <a:srgbClr val="423E42"/>
                </a:solidFill>
              </a:rPr>
              <a:t>Data </a:t>
            </a:r>
            <a:r>
              <a:rPr b="1" lang="en">
                <a:solidFill>
                  <a:srgbClr val="423E42"/>
                </a:solidFill>
              </a:rPr>
              <a:t>visualization</a:t>
            </a:r>
            <a:r>
              <a:rPr b="1" lang="en">
                <a:solidFill>
                  <a:srgbClr val="423E42"/>
                </a:solidFill>
              </a:rPr>
              <a:t> </a:t>
            </a:r>
            <a:endParaRPr b="1" sz="1100">
              <a:solidFill>
                <a:srgbClr val="423E42"/>
              </a:solidFill>
            </a:endParaRPr>
          </a:p>
        </p:txBody>
      </p:sp>
      <p:sp>
        <p:nvSpPr>
          <p:cNvPr id="162" name="Google Shape;162;p26"/>
          <p:cNvSpPr txBox="1"/>
          <p:nvPr/>
        </p:nvSpPr>
        <p:spPr>
          <a:xfrm>
            <a:off x="5528815" y="3690906"/>
            <a:ext cx="14046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a:solidFill>
                  <a:srgbClr val="423E42"/>
                </a:solidFill>
              </a:rPr>
              <a:t>Conclusion</a:t>
            </a:r>
            <a:endParaRPr b="1" sz="1100">
              <a:solidFill>
                <a:srgbClr val="423E42"/>
              </a:solidFill>
            </a:endParaRPr>
          </a:p>
        </p:txBody>
      </p:sp>
      <p:sp>
        <p:nvSpPr>
          <p:cNvPr id="163" name="Google Shape;163;p26"/>
          <p:cNvSpPr txBox="1"/>
          <p:nvPr/>
        </p:nvSpPr>
        <p:spPr>
          <a:xfrm>
            <a:off x="5611302" y="2921175"/>
            <a:ext cx="3589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a:solidFill>
                  <a:srgbClr val="423E42"/>
                </a:solidFill>
              </a:rPr>
              <a:t>Model Building: Sentiment Analysis</a:t>
            </a:r>
            <a:endParaRPr b="1" sz="1400">
              <a:solidFill>
                <a:srgbClr val="423E42"/>
              </a:solidFill>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419" name="Shape 419"/>
        <p:cNvGrpSpPr/>
        <p:nvPr/>
      </p:nvGrpSpPr>
      <p:grpSpPr>
        <a:xfrm>
          <a:off x="0" y="0"/>
          <a:ext cx="0" cy="0"/>
          <a:chOff x="0" y="0"/>
          <a:chExt cx="0" cy="0"/>
        </a:xfrm>
      </p:grpSpPr>
      <p:sp>
        <p:nvSpPr>
          <p:cNvPr id="420" name="Google Shape;420;p44"/>
          <p:cNvSpPr/>
          <p:nvPr/>
        </p:nvSpPr>
        <p:spPr>
          <a:xfrm>
            <a:off x="282400" y="600586"/>
            <a:ext cx="1920900" cy="243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21" name="Google Shape;421;p44"/>
          <p:cNvSpPr/>
          <p:nvPr/>
        </p:nvSpPr>
        <p:spPr>
          <a:xfrm>
            <a:off x="8725742" y="672134"/>
            <a:ext cx="188700" cy="318000"/>
          </a:xfrm>
          <a:prstGeom prst="rect">
            <a:avLst/>
          </a:prstGeom>
          <a:solidFill>
            <a:srgbClr val="DDDB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22" name="Google Shape;422;p44"/>
          <p:cNvSpPr/>
          <p:nvPr/>
        </p:nvSpPr>
        <p:spPr>
          <a:xfrm>
            <a:off x="8868469" y="4405259"/>
            <a:ext cx="46200" cy="4872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23" name="Google Shape;423;p44"/>
          <p:cNvSpPr/>
          <p:nvPr/>
        </p:nvSpPr>
        <p:spPr>
          <a:xfrm>
            <a:off x="6701764" y="4880701"/>
            <a:ext cx="2210700" cy="159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24" name="Google Shape;424;p44"/>
          <p:cNvSpPr/>
          <p:nvPr/>
        </p:nvSpPr>
        <p:spPr>
          <a:xfrm>
            <a:off x="6701756" y="4754772"/>
            <a:ext cx="46200" cy="2784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25" name="Google Shape;425;p44"/>
          <p:cNvSpPr/>
          <p:nvPr/>
        </p:nvSpPr>
        <p:spPr>
          <a:xfrm>
            <a:off x="282394" y="612134"/>
            <a:ext cx="38100" cy="3780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26" name="Google Shape;426;p44"/>
          <p:cNvSpPr txBox="1"/>
          <p:nvPr/>
        </p:nvSpPr>
        <p:spPr>
          <a:xfrm>
            <a:off x="282400" y="224000"/>
            <a:ext cx="2648100" cy="300000"/>
          </a:xfrm>
          <a:prstGeom prst="rect">
            <a:avLst/>
          </a:prstGeom>
          <a:solidFill>
            <a:srgbClr val="423E42"/>
          </a:solid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en" sz="1500">
                <a:solidFill>
                  <a:srgbClr val="DDDBCE"/>
                </a:solidFill>
              </a:rPr>
              <a:t>Vectorizers with Classifiers</a:t>
            </a:r>
            <a:endParaRPr sz="1500">
              <a:solidFill>
                <a:srgbClr val="DDDBCE"/>
              </a:solidFill>
            </a:endParaRPr>
          </a:p>
        </p:txBody>
      </p:sp>
      <p:sp>
        <p:nvSpPr>
          <p:cNvPr id="427" name="Google Shape;427;p44"/>
          <p:cNvSpPr txBox="1"/>
          <p:nvPr/>
        </p:nvSpPr>
        <p:spPr>
          <a:xfrm>
            <a:off x="362988" y="701450"/>
            <a:ext cx="8463000" cy="5526000"/>
          </a:xfrm>
          <a:prstGeom prst="rect">
            <a:avLst/>
          </a:prstGeom>
          <a:noFill/>
          <a:ln>
            <a:noFill/>
          </a:ln>
        </p:spPr>
        <p:txBody>
          <a:bodyPr anchorCtr="0" anchor="t" bIns="68575" lIns="68575" spcFirstLastPara="1" rIns="68575" wrap="square" tIns="68575">
            <a:spAutoFit/>
          </a:bodyPr>
          <a:lstStyle/>
          <a:p>
            <a:pPr indent="0" lvl="0" marL="0" rtl="0" algn="l">
              <a:lnSpc>
                <a:spcPct val="150000"/>
              </a:lnSpc>
              <a:spcBef>
                <a:spcPts val="0"/>
              </a:spcBef>
              <a:spcAft>
                <a:spcPts val="0"/>
              </a:spcAft>
              <a:buNone/>
            </a:pPr>
            <a:r>
              <a:rPr b="1" lang="en">
                <a:solidFill>
                  <a:srgbClr val="423E42"/>
                </a:solidFill>
              </a:rPr>
              <a:t>I will use count and  TF-IDF vectorizers to vectorize the text data in the review column and then use four different classification models from scikit-learn models. After that, to evaluate the model on this dataset find out the accuracy, confusion matrix, true positive rates, and true negative rates.</a:t>
            </a:r>
            <a:endParaRPr b="1">
              <a:solidFill>
                <a:srgbClr val="423E42"/>
              </a:solidFill>
            </a:endParaRPr>
          </a:p>
          <a:p>
            <a:pPr indent="0" lvl="0" marL="0" rtl="0" algn="l">
              <a:lnSpc>
                <a:spcPct val="150000"/>
              </a:lnSpc>
              <a:spcBef>
                <a:spcPts val="0"/>
              </a:spcBef>
              <a:spcAft>
                <a:spcPts val="0"/>
              </a:spcAft>
              <a:buNone/>
            </a:pPr>
            <a:r>
              <a:t/>
            </a:r>
            <a:endParaRPr b="1">
              <a:solidFill>
                <a:srgbClr val="423E42"/>
              </a:solidFill>
            </a:endParaRPr>
          </a:p>
          <a:p>
            <a:pPr indent="0" lvl="0" marL="0" rtl="0" algn="l">
              <a:lnSpc>
                <a:spcPct val="150000"/>
              </a:lnSpc>
              <a:spcBef>
                <a:spcPts val="0"/>
              </a:spcBef>
              <a:spcAft>
                <a:spcPts val="0"/>
              </a:spcAft>
              <a:buNone/>
            </a:pPr>
            <a:r>
              <a:rPr b="1" lang="en">
                <a:solidFill>
                  <a:srgbClr val="423E42"/>
                </a:solidFill>
              </a:rPr>
              <a:t>Here are the steps: </a:t>
            </a:r>
            <a:endParaRPr b="1">
              <a:solidFill>
                <a:srgbClr val="423E42"/>
              </a:solidFill>
            </a:endParaRPr>
          </a:p>
          <a:p>
            <a:pPr indent="-317500" lvl="0" marL="457200" rtl="0" algn="l">
              <a:lnSpc>
                <a:spcPct val="150000"/>
              </a:lnSpc>
              <a:spcBef>
                <a:spcPts val="0"/>
              </a:spcBef>
              <a:spcAft>
                <a:spcPts val="0"/>
              </a:spcAft>
              <a:buClr>
                <a:srgbClr val="423E42"/>
              </a:buClr>
              <a:buSzPts val="1400"/>
              <a:buAutoNum type="arabicPeriod"/>
            </a:pPr>
            <a:r>
              <a:rPr b="1" lang="en">
                <a:solidFill>
                  <a:srgbClr val="423E42"/>
                </a:solidFill>
              </a:rPr>
              <a:t>S</a:t>
            </a:r>
            <a:r>
              <a:rPr b="1" lang="en">
                <a:solidFill>
                  <a:srgbClr val="423E42"/>
                </a:solidFill>
              </a:rPr>
              <a:t>plit the dataset into training sets and testing sets</a:t>
            </a:r>
            <a:endParaRPr b="1">
              <a:solidFill>
                <a:srgbClr val="423E42"/>
              </a:solidFill>
            </a:endParaRPr>
          </a:p>
          <a:p>
            <a:pPr indent="-317500" lvl="0" marL="457200" rtl="0" algn="l">
              <a:lnSpc>
                <a:spcPct val="150000"/>
              </a:lnSpc>
              <a:spcBef>
                <a:spcPts val="0"/>
              </a:spcBef>
              <a:spcAft>
                <a:spcPts val="0"/>
              </a:spcAft>
              <a:buClr>
                <a:srgbClr val="423E42"/>
              </a:buClr>
              <a:buSzPts val="1400"/>
              <a:buAutoNum type="arabicPeriod"/>
            </a:pPr>
            <a:r>
              <a:rPr b="1" lang="en">
                <a:solidFill>
                  <a:srgbClr val="423E42"/>
                </a:solidFill>
              </a:rPr>
              <a:t>Vectorize the target column</a:t>
            </a:r>
            <a:endParaRPr b="1">
              <a:solidFill>
                <a:srgbClr val="423E42"/>
              </a:solidFill>
            </a:endParaRPr>
          </a:p>
          <a:p>
            <a:pPr indent="-317500" lvl="0" marL="457200" rtl="0" algn="l">
              <a:lnSpc>
                <a:spcPct val="150000"/>
              </a:lnSpc>
              <a:spcBef>
                <a:spcPts val="0"/>
              </a:spcBef>
              <a:spcAft>
                <a:spcPts val="0"/>
              </a:spcAft>
              <a:buClr>
                <a:srgbClr val="423E42"/>
              </a:buClr>
              <a:buSzPts val="1400"/>
              <a:buAutoNum type="arabicPeriod"/>
            </a:pPr>
            <a:r>
              <a:rPr b="1" lang="en">
                <a:solidFill>
                  <a:srgbClr val="423E42"/>
                </a:solidFill>
              </a:rPr>
              <a:t>Find the accuracy score and true positive and true negative rates</a:t>
            </a:r>
            <a:endParaRPr b="1">
              <a:solidFill>
                <a:srgbClr val="423E42"/>
              </a:solidFill>
            </a:endParaRPr>
          </a:p>
          <a:p>
            <a:pPr indent="-317500" lvl="0" marL="457200" rtl="0" algn="l">
              <a:lnSpc>
                <a:spcPct val="150000"/>
              </a:lnSpc>
              <a:spcBef>
                <a:spcPts val="0"/>
              </a:spcBef>
              <a:spcAft>
                <a:spcPts val="0"/>
              </a:spcAft>
              <a:buClr>
                <a:srgbClr val="423E42"/>
              </a:buClr>
              <a:buSzPts val="1400"/>
              <a:buAutoNum type="arabicPeriod"/>
            </a:pPr>
            <a:r>
              <a:rPr b="1" lang="en">
                <a:solidFill>
                  <a:srgbClr val="423E42"/>
                </a:solidFill>
              </a:rPr>
              <a:t>Run accuracy test with confusion matrix</a:t>
            </a:r>
            <a:endParaRPr b="1">
              <a:solidFill>
                <a:srgbClr val="423E42"/>
              </a:solidFill>
            </a:endParaRPr>
          </a:p>
          <a:p>
            <a:pPr indent="0" lvl="0" marL="0" rtl="0" algn="l">
              <a:lnSpc>
                <a:spcPct val="150000"/>
              </a:lnSpc>
              <a:spcBef>
                <a:spcPts val="0"/>
              </a:spcBef>
              <a:spcAft>
                <a:spcPts val="0"/>
              </a:spcAft>
              <a:buNone/>
            </a:pPr>
            <a:r>
              <a:rPr b="1" lang="en">
                <a:solidFill>
                  <a:srgbClr val="423E42"/>
                </a:solidFill>
              </a:rPr>
              <a:t>I will repeat this same process for four different classifiers. The classifiers that will be used here are Logistic Regression, K Nearest Neighbor, Support Vector Machine, and Random Forest Classifier. </a:t>
            </a:r>
            <a:endParaRPr b="1">
              <a:solidFill>
                <a:srgbClr val="423E42"/>
              </a:solidFill>
            </a:endParaRPr>
          </a:p>
          <a:p>
            <a:pPr indent="0" lvl="0" marL="0" rtl="0" algn="l">
              <a:lnSpc>
                <a:spcPct val="150000"/>
              </a:lnSpc>
              <a:spcBef>
                <a:spcPts val="0"/>
              </a:spcBef>
              <a:spcAft>
                <a:spcPts val="0"/>
              </a:spcAft>
              <a:buNone/>
            </a:pPr>
            <a:r>
              <a:t/>
            </a:r>
            <a:endParaRPr b="1">
              <a:solidFill>
                <a:srgbClr val="423E42"/>
              </a:solidFill>
            </a:endParaRPr>
          </a:p>
          <a:p>
            <a:pPr indent="0" lvl="0" marL="0" rtl="0" algn="l">
              <a:lnSpc>
                <a:spcPct val="150000"/>
              </a:lnSpc>
              <a:spcBef>
                <a:spcPts val="0"/>
              </a:spcBef>
              <a:spcAft>
                <a:spcPts val="0"/>
              </a:spcAft>
              <a:buNone/>
            </a:pPr>
            <a:r>
              <a:rPr b="1" lang="en">
                <a:solidFill>
                  <a:srgbClr val="423E42"/>
                </a:solidFill>
              </a:rPr>
              <a:t> </a:t>
            </a:r>
            <a:endParaRPr b="1">
              <a:solidFill>
                <a:srgbClr val="423E42"/>
              </a:solidFill>
            </a:endParaRPr>
          </a:p>
          <a:p>
            <a:pPr indent="0" lvl="0" marL="0" rtl="0" algn="l">
              <a:lnSpc>
                <a:spcPct val="150000"/>
              </a:lnSpc>
              <a:spcBef>
                <a:spcPts val="0"/>
              </a:spcBef>
              <a:spcAft>
                <a:spcPts val="0"/>
              </a:spcAft>
              <a:buNone/>
            </a:pPr>
            <a:r>
              <a:t/>
            </a:r>
            <a:endParaRPr b="1">
              <a:solidFill>
                <a:srgbClr val="423E42"/>
              </a:solidFill>
            </a:endParaRPr>
          </a:p>
          <a:p>
            <a:pPr indent="0" lvl="0" marL="0" rtl="0" algn="l">
              <a:lnSpc>
                <a:spcPct val="150000"/>
              </a:lnSpc>
              <a:spcBef>
                <a:spcPts val="0"/>
              </a:spcBef>
              <a:spcAft>
                <a:spcPts val="0"/>
              </a:spcAft>
              <a:buNone/>
            </a:pPr>
            <a:r>
              <a:t/>
            </a:r>
            <a:endParaRPr b="1">
              <a:solidFill>
                <a:srgbClr val="423E42"/>
              </a:solidFill>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432" name="Shape 432"/>
        <p:cNvGrpSpPr/>
        <p:nvPr/>
      </p:nvGrpSpPr>
      <p:grpSpPr>
        <a:xfrm>
          <a:off x="0" y="0"/>
          <a:ext cx="0" cy="0"/>
          <a:chOff x="0" y="0"/>
          <a:chExt cx="0" cy="0"/>
        </a:xfrm>
      </p:grpSpPr>
      <p:sp>
        <p:nvSpPr>
          <p:cNvPr id="433" name="Google Shape;433;p45"/>
          <p:cNvSpPr/>
          <p:nvPr/>
        </p:nvSpPr>
        <p:spPr>
          <a:xfrm>
            <a:off x="0" y="0"/>
            <a:ext cx="4572000" cy="5143500"/>
          </a:xfrm>
          <a:prstGeom prst="rect">
            <a:avLst/>
          </a:prstGeom>
          <a:solidFill>
            <a:srgbClr val="A09D7A">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400">
              <a:solidFill>
                <a:schemeClr val="lt1"/>
              </a:solidFill>
              <a:latin typeface="Arial"/>
              <a:ea typeface="Arial"/>
              <a:cs typeface="Arial"/>
              <a:sym typeface="Arial"/>
            </a:endParaRPr>
          </a:p>
        </p:txBody>
      </p:sp>
      <p:sp>
        <p:nvSpPr>
          <p:cNvPr id="434" name="Google Shape;434;p45"/>
          <p:cNvSpPr txBox="1"/>
          <p:nvPr/>
        </p:nvSpPr>
        <p:spPr>
          <a:xfrm>
            <a:off x="282400" y="224000"/>
            <a:ext cx="3551100" cy="253800"/>
          </a:xfrm>
          <a:prstGeom prst="rect">
            <a:avLst/>
          </a:prstGeom>
          <a:solidFill>
            <a:srgbClr val="423E42"/>
          </a:solid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en" sz="1200">
                <a:solidFill>
                  <a:srgbClr val="DDDBCE"/>
                </a:solidFill>
              </a:rPr>
              <a:t>Logistic Regression with Count </a:t>
            </a:r>
            <a:r>
              <a:rPr b="1" lang="en" sz="1200">
                <a:solidFill>
                  <a:srgbClr val="DDDBCE"/>
                </a:solidFill>
              </a:rPr>
              <a:t>Vectorizer</a:t>
            </a:r>
            <a:endParaRPr sz="1200">
              <a:solidFill>
                <a:srgbClr val="DDDBCE"/>
              </a:solidFill>
            </a:endParaRPr>
          </a:p>
        </p:txBody>
      </p:sp>
      <p:sp>
        <p:nvSpPr>
          <p:cNvPr id="435" name="Google Shape;435;p45"/>
          <p:cNvSpPr txBox="1"/>
          <p:nvPr/>
        </p:nvSpPr>
        <p:spPr>
          <a:xfrm>
            <a:off x="5270975" y="224000"/>
            <a:ext cx="3551100" cy="253800"/>
          </a:xfrm>
          <a:prstGeom prst="rect">
            <a:avLst/>
          </a:prstGeom>
          <a:solidFill>
            <a:srgbClr val="423E42"/>
          </a:solid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en" sz="1200">
                <a:solidFill>
                  <a:srgbClr val="DDDBCE"/>
                </a:solidFill>
              </a:rPr>
              <a:t>Logistic Regression with TF-IDF Vectorizer</a:t>
            </a:r>
            <a:endParaRPr sz="1200">
              <a:solidFill>
                <a:srgbClr val="DDDBCE"/>
              </a:solidFill>
            </a:endParaRPr>
          </a:p>
        </p:txBody>
      </p:sp>
      <p:pic>
        <p:nvPicPr>
          <p:cNvPr id="436" name="Google Shape;436;p45"/>
          <p:cNvPicPr preferRelativeResize="0"/>
          <p:nvPr/>
        </p:nvPicPr>
        <p:blipFill rotWithShape="1">
          <a:blip r:embed="rId3">
            <a:alphaModFix/>
          </a:blip>
          <a:srcRect b="0" l="0" r="0" t="4095"/>
          <a:stretch/>
        </p:blipFill>
        <p:spPr>
          <a:xfrm>
            <a:off x="152400" y="759825"/>
            <a:ext cx="4267200" cy="1274500"/>
          </a:xfrm>
          <a:prstGeom prst="rect">
            <a:avLst/>
          </a:prstGeom>
          <a:noFill/>
          <a:ln>
            <a:noFill/>
          </a:ln>
        </p:spPr>
      </p:pic>
      <p:pic>
        <p:nvPicPr>
          <p:cNvPr id="437" name="Google Shape;437;p45"/>
          <p:cNvPicPr preferRelativeResize="0"/>
          <p:nvPr/>
        </p:nvPicPr>
        <p:blipFill>
          <a:blip r:embed="rId4">
            <a:alphaModFix/>
          </a:blip>
          <a:stretch>
            <a:fillRect/>
          </a:stretch>
        </p:blipFill>
        <p:spPr>
          <a:xfrm>
            <a:off x="152400" y="2186725"/>
            <a:ext cx="2624090" cy="2746850"/>
          </a:xfrm>
          <a:prstGeom prst="rect">
            <a:avLst/>
          </a:prstGeom>
          <a:noFill/>
          <a:ln>
            <a:noFill/>
          </a:ln>
        </p:spPr>
      </p:pic>
      <p:pic>
        <p:nvPicPr>
          <p:cNvPr id="438" name="Google Shape;438;p45"/>
          <p:cNvPicPr preferRelativeResize="0"/>
          <p:nvPr/>
        </p:nvPicPr>
        <p:blipFill>
          <a:blip r:embed="rId5">
            <a:alphaModFix/>
          </a:blip>
          <a:stretch>
            <a:fillRect/>
          </a:stretch>
        </p:blipFill>
        <p:spPr>
          <a:xfrm>
            <a:off x="4724400" y="726750"/>
            <a:ext cx="4200525" cy="1295400"/>
          </a:xfrm>
          <a:prstGeom prst="rect">
            <a:avLst/>
          </a:prstGeom>
          <a:noFill/>
          <a:ln>
            <a:noFill/>
          </a:ln>
        </p:spPr>
      </p:pic>
      <p:pic>
        <p:nvPicPr>
          <p:cNvPr id="439" name="Google Shape;439;p45"/>
          <p:cNvPicPr preferRelativeResize="0"/>
          <p:nvPr/>
        </p:nvPicPr>
        <p:blipFill>
          <a:blip r:embed="rId6">
            <a:alphaModFix/>
          </a:blip>
          <a:stretch>
            <a:fillRect/>
          </a:stretch>
        </p:blipFill>
        <p:spPr>
          <a:xfrm>
            <a:off x="4724400" y="2174550"/>
            <a:ext cx="2668297" cy="2790325"/>
          </a:xfrm>
          <a:prstGeom prst="rect">
            <a:avLst/>
          </a:prstGeom>
          <a:noFill/>
          <a:ln>
            <a:noFill/>
          </a:ln>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444" name="Shape 444"/>
        <p:cNvGrpSpPr/>
        <p:nvPr/>
      </p:nvGrpSpPr>
      <p:grpSpPr>
        <a:xfrm>
          <a:off x="0" y="0"/>
          <a:ext cx="0" cy="0"/>
          <a:chOff x="0" y="0"/>
          <a:chExt cx="0" cy="0"/>
        </a:xfrm>
      </p:grpSpPr>
      <p:sp>
        <p:nvSpPr>
          <p:cNvPr id="445" name="Google Shape;445;p46"/>
          <p:cNvSpPr/>
          <p:nvPr/>
        </p:nvSpPr>
        <p:spPr>
          <a:xfrm>
            <a:off x="0" y="0"/>
            <a:ext cx="4572000" cy="5143500"/>
          </a:xfrm>
          <a:prstGeom prst="rect">
            <a:avLst/>
          </a:prstGeom>
          <a:solidFill>
            <a:srgbClr val="A09D7A">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46" name="Google Shape;446;p46"/>
          <p:cNvSpPr txBox="1"/>
          <p:nvPr/>
        </p:nvSpPr>
        <p:spPr>
          <a:xfrm>
            <a:off x="282400" y="224000"/>
            <a:ext cx="3551100" cy="253800"/>
          </a:xfrm>
          <a:prstGeom prst="rect">
            <a:avLst/>
          </a:prstGeom>
          <a:solidFill>
            <a:srgbClr val="423E42"/>
          </a:solid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en" sz="1200">
                <a:solidFill>
                  <a:srgbClr val="DDDBCE"/>
                </a:solidFill>
              </a:rPr>
              <a:t>K Nearest Neighbor</a:t>
            </a:r>
            <a:r>
              <a:rPr b="1" lang="en" sz="1200">
                <a:solidFill>
                  <a:srgbClr val="DDDBCE"/>
                </a:solidFill>
              </a:rPr>
              <a:t> with Count Vectorizer</a:t>
            </a:r>
            <a:endParaRPr sz="1200">
              <a:solidFill>
                <a:srgbClr val="DDDBCE"/>
              </a:solidFill>
            </a:endParaRPr>
          </a:p>
        </p:txBody>
      </p:sp>
      <p:sp>
        <p:nvSpPr>
          <p:cNvPr id="447" name="Google Shape;447;p46"/>
          <p:cNvSpPr txBox="1"/>
          <p:nvPr/>
        </p:nvSpPr>
        <p:spPr>
          <a:xfrm>
            <a:off x="5270975" y="224000"/>
            <a:ext cx="3551100" cy="253800"/>
          </a:xfrm>
          <a:prstGeom prst="rect">
            <a:avLst/>
          </a:prstGeom>
          <a:solidFill>
            <a:srgbClr val="423E42"/>
          </a:solid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en" sz="1200">
                <a:solidFill>
                  <a:srgbClr val="DDDBCE"/>
                </a:solidFill>
              </a:rPr>
              <a:t>K Nearest Neighbor</a:t>
            </a:r>
            <a:r>
              <a:rPr b="1" lang="en" sz="1200">
                <a:solidFill>
                  <a:srgbClr val="DDDBCE"/>
                </a:solidFill>
              </a:rPr>
              <a:t> with TF-IDF Vectorizer</a:t>
            </a:r>
            <a:endParaRPr sz="1200">
              <a:solidFill>
                <a:srgbClr val="DDDBCE"/>
              </a:solidFill>
            </a:endParaRPr>
          </a:p>
        </p:txBody>
      </p:sp>
      <p:pic>
        <p:nvPicPr>
          <p:cNvPr id="448" name="Google Shape;448;p46"/>
          <p:cNvPicPr preferRelativeResize="0"/>
          <p:nvPr/>
        </p:nvPicPr>
        <p:blipFill>
          <a:blip r:embed="rId3">
            <a:alphaModFix/>
          </a:blip>
          <a:stretch>
            <a:fillRect/>
          </a:stretch>
        </p:blipFill>
        <p:spPr>
          <a:xfrm>
            <a:off x="282400" y="681400"/>
            <a:ext cx="4128327" cy="1286025"/>
          </a:xfrm>
          <a:prstGeom prst="rect">
            <a:avLst/>
          </a:prstGeom>
          <a:noFill/>
          <a:ln>
            <a:noFill/>
          </a:ln>
        </p:spPr>
      </p:pic>
      <p:pic>
        <p:nvPicPr>
          <p:cNvPr id="449" name="Google Shape;449;p46"/>
          <p:cNvPicPr preferRelativeResize="0"/>
          <p:nvPr/>
        </p:nvPicPr>
        <p:blipFill>
          <a:blip r:embed="rId4">
            <a:alphaModFix/>
          </a:blip>
          <a:stretch>
            <a:fillRect/>
          </a:stretch>
        </p:blipFill>
        <p:spPr>
          <a:xfrm>
            <a:off x="307450" y="2148250"/>
            <a:ext cx="2445939" cy="2746850"/>
          </a:xfrm>
          <a:prstGeom prst="rect">
            <a:avLst/>
          </a:prstGeom>
          <a:noFill/>
          <a:ln>
            <a:noFill/>
          </a:ln>
        </p:spPr>
      </p:pic>
      <p:pic>
        <p:nvPicPr>
          <p:cNvPr id="450" name="Google Shape;450;p46"/>
          <p:cNvPicPr preferRelativeResize="0"/>
          <p:nvPr/>
        </p:nvPicPr>
        <p:blipFill>
          <a:blip r:embed="rId5">
            <a:alphaModFix/>
          </a:blip>
          <a:stretch>
            <a:fillRect/>
          </a:stretch>
        </p:blipFill>
        <p:spPr>
          <a:xfrm>
            <a:off x="4716050" y="676713"/>
            <a:ext cx="4171950" cy="1295400"/>
          </a:xfrm>
          <a:prstGeom prst="rect">
            <a:avLst/>
          </a:prstGeom>
          <a:noFill/>
          <a:ln>
            <a:noFill/>
          </a:ln>
        </p:spPr>
      </p:pic>
      <p:pic>
        <p:nvPicPr>
          <p:cNvPr id="451" name="Google Shape;451;p46"/>
          <p:cNvPicPr preferRelativeResize="0"/>
          <p:nvPr/>
        </p:nvPicPr>
        <p:blipFill>
          <a:blip r:embed="rId6">
            <a:alphaModFix/>
          </a:blip>
          <a:stretch>
            <a:fillRect/>
          </a:stretch>
        </p:blipFill>
        <p:spPr>
          <a:xfrm>
            <a:off x="4724400" y="2148250"/>
            <a:ext cx="2660273" cy="2746850"/>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456" name="Shape 456"/>
        <p:cNvGrpSpPr/>
        <p:nvPr/>
      </p:nvGrpSpPr>
      <p:grpSpPr>
        <a:xfrm>
          <a:off x="0" y="0"/>
          <a:ext cx="0" cy="0"/>
          <a:chOff x="0" y="0"/>
          <a:chExt cx="0" cy="0"/>
        </a:xfrm>
      </p:grpSpPr>
      <p:sp>
        <p:nvSpPr>
          <p:cNvPr id="457" name="Google Shape;457;p47"/>
          <p:cNvSpPr/>
          <p:nvPr/>
        </p:nvSpPr>
        <p:spPr>
          <a:xfrm>
            <a:off x="0" y="0"/>
            <a:ext cx="4572000" cy="5143500"/>
          </a:xfrm>
          <a:prstGeom prst="rect">
            <a:avLst/>
          </a:prstGeom>
          <a:solidFill>
            <a:srgbClr val="A09D7A">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58" name="Google Shape;458;p47"/>
          <p:cNvSpPr txBox="1"/>
          <p:nvPr/>
        </p:nvSpPr>
        <p:spPr>
          <a:xfrm>
            <a:off x="282400" y="224000"/>
            <a:ext cx="3551100" cy="253800"/>
          </a:xfrm>
          <a:prstGeom prst="rect">
            <a:avLst/>
          </a:prstGeom>
          <a:solidFill>
            <a:srgbClr val="423E42"/>
          </a:solid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en" sz="1200">
                <a:solidFill>
                  <a:srgbClr val="DDDBCE"/>
                </a:solidFill>
              </a:rPr>
              <a:t>Support Vector Machine</a:t>
            </a:r>
            <a:r>
              <a:rPr b="1" lang="en" sz="1200">
                <a:solidFill>
                  <a:srgbClr val="DDDBCE"/>
                </a:solidFill>
              </a:rPr>
              <a:t> with Count Vectorizer</a:t>
            </a:r>
            <a:endParaRPr sz="1200">
              <a:solidFill>
                <a:srgbClr val="DDDBCE"/>
              </a:solidFill>
            </a:endParaRPr>
          </a:p>
        </p:txBody>
      </p:sp>
      <p:sp>
        <p:nvSpPr>
          <p:cNvPr id="459" name="Google Shape;459;p47"/>
          <p:cNvSpPr txBox="1"/>
          <p:nvPr/>
        </p:nvSpPr>
        <p:spPr>
          <a:xfrm>
            <a:off x="5270975" y="224000"/>
            <a:ext cx="3551100" cy="253800"/>
          </a:xfrm>
          <a:prstGeom prst="rect">
            <a:avLst/>
          </a:prstGeom>
          <a:solidFill>
            <a:srgbClr val="423E42"/>
          </a:solid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en" sz="1200">
                <a:solidFill>
                  <a:srgbClr val="DDDBCE"/>
                </a:solidFill>
              </a:rPr>
              <a:t>Support Vector Machine</a:t>
            </a:r>
            <a:r>
              <a:rPr b="1" lang="en" sz="1200">
                <a:solidFill>
                  <a:srgbClr val="DDDBCE"/>
                </a:solidFill>
              </a:rPr>
              <a:t> with TF-IDF Vectorizer</a:t>
            </a:r>
            <a:endParaRPr sz="1200">
              <a:solidFill>
                <a:srgbClr val="DDDBCE"/>
              </a:solidFill>
            </a:endParaRPr>
          </a:p>
        </p:txBody>
      </p:sp>
      <p:pic>
        <p:nvPicPr>
          <p:cNvPr id="460" name="Google Shape;460;p47"/>
          <p:cNvPicPr preferRelativeResize="0"/>
          <p:nvPr/>
        </p:nvPicPr>
        <p:blipFill>
          <a:blip r:embed="rId3">
            <a:alphaModFix/>
          </a:blip>
          <a:stretch>
            <a:fillRect/>
          </a:stretch>
        </p:blipFill>
        <p:spPr>
          <a:xfrm>
            <a:off x="276225" y="705350"/>
            <a:ext cx="4168455" cy="1343375"/>
          </a:xfrm>
          <a:prstGeom prst="rect">
            <a:avLst/>
          </a:prstGeom>
          <a:noFill/>
          <a:ln>
            <a:noFill/>
          </a:ln>
        </p:spPr>
      </p:pic>
      <p:pic>
        <p:nvPicPr>
          <p:cNvPr id="461" name="Google Shape;461;p47"/>
          <p:cNvPicPr preferRelativeResize="0"/>
          <p:nvPr/>
        </p:nvPicPr>
        <p:blipFill>
          <a:blip r:embed="rId4">
            <a:alphaModFix/>
          </a:blip>
          <a:stretch>
            <a:fillRect/>
          </a:stretch>
        </p:blipFill>
        <p:spPr>
          <a:xfrm>
            <a:off x="276225" y="2193600"/>
            <a:ext cx="2573125" cy="2755250"/>
          </a:xfrm>
          <a:prstGeom prst="rect">
            <a:avLst/>
          </a:prstGeom>
          <a:noFill/>
          <a:ln>
            <a:noFill/>
          </a:ln>
        </p:spPr>
      </p:pic>
      <p:pic>
        <p:nvPicPr>
          <p:cNvPr id="462" name="Google Shape;462;p47"/>
          <p:cNvPicPr preferRelativeResize="0"/>
          <p:nvPr/>
        </p:nvPicPr>
        <p:blipFill>
          <a:blip r:embed="rId5">
            <a:alphaModFix/>
          </a:blip>
          <a:stretch>
            <a:fillRect/>
          </a:stretch>
        </p:blipFill>
        <p:spPr>
          <a:xfrm>
            <a:off x="4715186" y="710300"/>
            <a:ext cx="4106889" cy="1343375"/>
          </a:xfrm>
          <a:prstGeom prst="rect">
            <a:avLst/>
          </a:prstGeom>
          <a:noFill/>
          <a:ln>
            <a:noFill/>
          </a:ln>
        </p:spPr>
      </p:pic>
      <p:pic>
        <p:nvPicPr>
          <p:cNvPr id="463" name="Google Shape;463;p47"/>
          <p:cNvPicPr preferRelativeResize="0"/>
          <p:nvPr/>
        </p:nvPicPr>
        <p:blipFill>
          <a:blip r:embed="rId6">
            <a:alphaModFix/>
          </a:blip>
          <a:stretch>
            <a:fillRect/>
          </a:stretch>
        </p:blipFill>
        <p:spPr>
          <a:xfrm>
            <a:off x="4724400" y="2192899"/>
            <a:ext cx="2573125" cy="2778976"/>
          </a:xfrm>
          <a:prstGeom prst="rect">
            <a:avLst/>
          </a:prstGeom>
          <a:noFill/>
          <a:ln>
            <a:noFill/>
          </a:ln>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468" name="Shape 468"/>
        <p:cNvGrpSpPr/>
        <p:nvPr/>
      </p:nvGrpSpPr>
      <p:grpSpPr>
        <a:xfrm>
          <a:off x="0" y="0"/>
          <a:ext cx="0" cy="0"/>
          <a:chOff x="0" y="0"/>
          <a:chExt cx="0" cy="0"/>
        </a:xfrm>
      </p:grpSpPr>
      <p:sp>
        <p:nvSpPr>
          <p:cNvPr id="469" name="Google Shape;469;p48"/>
          <p:cNvSpPr/>
          <p:nvPr/>
        </p:nvSpPr>
        <p:spPr>
          <a:xfrm>
            <a:off x="0" y="0"/>
            <a:ext cx="4572000" cy="5143500"/>
          </a:xfrm>
          <a:prstGeom prst="rect">
            <a:avLst/>
          </a:prstGeom>
          <a:solidFill>
            <a:srgbClr val="A09D7A">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70" name="Google Shape;470;p48"/>
          <p:cNvSpPr txBox="1"/>
          <p:nvPr/>
        </p:nvSpPr>
        <p:spPr>
          <a:xfrm>
            <a:off x="282400" y="224000"/>
            <a:ext cx="3551100" cy="253800"/>
          </a:xfrm>
          <a:prstGeom prst="rect">
            <a:avLst/>
          </a:prstGeom>
          <a:solidFill>
            <a:srgbClr val="423E42"/>
          </a:solid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en" sz="1200">
                <a:solidFill>
                  <a:srgbClr val="DDDBCE"/>
                </a:solidFill>
              </a:rPr>
              <a:t>Random Forest </a:t>
            </a:r>
            <a:r>
              <a:rPr b="1" lang="en" sz="1200">
                <a:solidFill>
                  <a:srgbClr val="DDDBCE"/>
                </a:solidFill>
              </a:rPr>
              <a:t>with Count Vectorizer</a:t>
            </a:r>
            <a:endParaRPr sz="1200">
              <a:solidFill>
                <a:srgbClr val="DDDBCE"/>
              </a:solidFill>
            </a:endParaRPr>
          </a:p>
        </p:txBody>
      </p:sp>
      <p:sp>
        <p:nvSpPr>
          <p:cNvPr id="471" name="Google Shape;471;p48"/>
          <p:cNvSpPr txBox="1"/>
          <p:nvPr/>
        </p:nvSpPr>
        <p:spPr>
          <a:xfrm>
            <a:off x="5270975" y="224000"/>
            <a:ext cx="3551100" cy="253800"/>
          </a:xfrm>
          <a:prstGeom prst="rect">
            <a:avLst/>
          </a:prstGeom>
          <a:solidFill>
            <a:srgbClr val="423E42"/>
          </a:solid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en" sz="1200">
                <a:solidFill>
                  <a:srgbClr val="DDDBCE"/>
                </a:solidFill>
              </a:rPr>
              <a:t>Random Forest </a:t>
            </a:r>
            <a:r>
              <a:rPr b="1" lang="en" sz="1200">
                <a:solidFill>
                  <a:srgbClr val="DDDBCE"/>
                </a:solidFill>
              </a:rPr>
              <a:t>with TF-IDF Vectorizer</a:t>
            </a:r>
            <a:endParaRPr sz="1200">
              <a:solidFill>
                <a:srgbClr val="DDDBCE"/>
              </a:solidFill>
            </a:endParaRPr>
          </a:p>
        </p:txBody>
      </p:sp>
      <p:pic>
        <p:nvPicPr>
          <p:cNvPr id="472" name="Google Shape;472;p48"/>
          <p:cNvPicPr preferRelativeResize="0"/>
          <p:nvPr/>
        </p:nvPicPr>
        <p:blipFill>
          <a:blip r:embed="rId3">
            <a:alphaModFix/>
          </a:blip>
          <a:stretch>
            <a:fillRect/>
          </a:stretch>
        </p:blipFill>
        <p:spPr>
          <a:xfrm>
            <a:off x="4754900" y="693413"/>
            <a:ext cx="4067175" cy="1323975"/>
          </a:xfrm>
          <a:prstGeom prst="rect">
            <a:avLst/>
          </a:prstGeom>
          <a:noFill/>
          <a:ln>
            <a:noFill/>
          </a:ln>
        </p:spPr>
      </p:pic>
      <p:pic>
        <p:nvPicPr>
          <p:cNvPr id="473" name="Google Shape;473;p48"/>
          <p:cNvPicPr preferRelativeResize="0"/>
          <p:nvPr/>
        </p:nvPicPr>
        <p:blipFill>
          <a:blip r:embed="rId4">
            <a:alphaModFix/>
          </a:blip>
          <a:stretch>
            <a:fillRect/>
          </a:stretch>
        </p:blipFill>
        <p:spPr>
          <a:xfrm>
            <a:off x="4754900" y="2089688"/>
            <a:ext cx="2660554" cy="2821313"/>
          </a:xfrm>
          <a:prstGeom prst="rect">
            <a:avLst/>
          </a:prstGeom>
          <a:noFill/>
          <a:ln>
            <a:noFill/>
          </a:ln>
        </p:spPr>
      </p:pic>
      <p:pic>
        <p:nvPicPr>
          <p:cNvPr id="474" name="Google Shape;474;p48"/>
          <p:cNvPicPr preferRelativeResize="0"/>
          <p:nvPr/>
        </p:nvPicPr>
        <p:blipFill>
          <a:blip r:embed="rId5">
            <a:alphaModFix/>
          </a:blip>
          <a:stretch>
            <a:fillRect/>
          </a:stretch>
        </p:blipFill>
        <p:spPr>
          <a:xfrm>
            <a:off x="205288" y="693413"/>
            <a:ext cx="4048125" cy="1323975"/>
          </a:xfrm>
          <a:prstGeom prst="rect">
            <a:avLst/>
          </a:prstGeom>
          <a:noFill/>
          <a:ln>
            <a:noFill/>
          </a:ln>
        </p:spPr>
      </p:pic>
      <p:pic>
        <p:nvPicPr>
          <p:cNvPr id="475" name="Google Shape;475;p48"/>
          <p:cNvPicPr preferRelativeResize="0"/>
          <p:nvPr/>
        </p:nvPicPr>
        <p:blipFill>
          <a:blip r:embed="rId6">
            <a:alphaModFix/>
          </a:blip>
          <a:stretch>
            <a:fillRect/>
          </a:stretch>
        </p:blipFill>
        <p:spPr>
          <a:xfrm>
            <a:off x="205300" y="2089700"/>
            <a:ext cx="2538356" cy="2821300"/>
          </a:xfrm>
          <a:prstGeom prst="rect">
            <a:avLst/>
          </a:prstGeom>
          <a:noFill/>
          <a:ln>
            <a:noFill/>
          </a:ln>
        </p:spPr>
      </p:pic>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480" name="Shape 480"/>
        <p:cNvGrpSpPr/>
        <p:nvPr/>
      </p:nvGrpSpPr>
      <p:grpSpPr>
        <a:xfrm>
          <a:off x="0" y="0"/>
          <a:ext cx="0" cy="0"/>
          <a:chOff x="0" y="0"/>
          <a:chExt cx="0" cy="0"/>
        </a:xfrm>
      </p:grpSpPr>
      <p:sp>
        <p:nvSpPr>
          <p:cNvPr id="481" name="Google Shape;481;p49"/>
          <p:cNvSpPr/>
          <p:nvPr/>
        </p:nvSpPr>
        <p:spPr>
          <a:xfrm>
            <a:off x="282400" y="600586"/>
            <a:ext cx="1920900" cy="243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2" name="Google Shape;482;p49"/>
          <p:cNvSpPr/>
          <p:nvPr/>
        </p:nvSpPr>
        <p:spPr>
          <a:xfrm>
            <a:off x="8725742" y="672134"/>
            <a:ext cx="188700" cy="318000"/>
          </a:xfrm>
          <a:prstGeom prst="rect">
            <a:avLst/>
          </a:prstGeom>
          <a:solidFill>
            <a:srgbClr val="DDDB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3" name="Google Shape;483;p49"/>
          <p:cNvSpPr/>
          <p:nvPr/>
        </p:nvSpPr>
        <p:spPr>
          <a:xfrm>
            <a:off x="8868469" y="4405259"/>
            <a:ext cx="46200" cy="4872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4" name="Google Shape;484;p49"/>
          <p:cNvSpPr/>
          <p:nvPr/>
        </p:nvSpPr>
        <p:spPr>
          <a:xfrm>
            <a:off x="6701764" y="4880701"/>
            <a:ext cx="2210700" cy="159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5" name="Google Shape;485;p49"/>
          <p:cNvSpPr/>
          <p:nvPr/>
        </p:nvSpPr>
        <p:spPr>
          <a:xfrm>
            <a:off x="6701756" y="4754772"/>
            <a:ext cx="46200" cy="2784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6" name="Google Shape;486;p49"/>
          <p:cNvSpPr/>
          <p:nvPr/>
        </p:nvSpPr>
        <p:spPr>
          <a:xfrm>
            <a:off x="282394" y="612134"/>
            <a:ext cx="38100" cy="3780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7" name="Google Shape;487;p49"/>
          <p:cNvSpPr txBox="1"/>
          <p:nvPr/>
        </p:nvSpPr>
        <p:spPr>
          <a:xfrm>
            <a:off x="282400" y="224000"/>
            <a:ext cx="1035900" cy="300000"/>
          </a:xfrm>
          <a:prstGeom prst="rect">
            <a:avLst/>
          </a:prstGeom>
          <a:solidFill>
            <a:srgbClr val="423E42"/>
          </a:solid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en" sz="1500">
                <a:solidFill>
                  <a:srgbClr val="DDDBCE"/>
                </a:solidFill>
              </a:rPr>
              <a:t>Outcome</a:t>
            </a:r>
            <a:endParaRPr sz="1500">
              <a:solidFill>
                <a:srgbClr val="DDDBCE"/>
              </a:solidFill>
            </a:endParaRPr>
          </a:p>
        </p:txBody>
      </p:sp>
      <p:sp>
        <p:nvSpPr>
          <p:cNvPr id="488" name="Google Shape;488;p49"/>
          <p:cNvSpPr txBox="1"/>
          <p:nvPr/>
        </p:nvSpPr>
        <p:spPr>
          <a:xfrm>
            <a:off x="529500" y="2987388"/>
            <a:ext cx="8235300" cy="1831800"/>
          </a:xfrm>
          <a:prstGeom prst="rect">
            <a:avLst/>
          </a:prstGeom>
          <a:noFill/>
          <a:ln>
            <a:noFill/>
          </a:ln>
        </p:spPr>
        <p:txBody>
          <a:bodyPr anchorCtr="0" anchor="t" bIns="68575" lIns="68575" spcFirstLastPara="1" rIns="68575" wrap="square" tIns="68575">
            <a:spAutoFit/>
          </a:bodyPr>
          <a:lstStyle/>
          <a:p>
            <a:pPr indent="0" lvl="0" marL="0" rtl="0" algn="l">
              <a:lnSpc>
                <a:spcPct val="150000"/>
              </a:lnSpc>
              <a:spcBef>
                <a:spcPts val="0"/>
              </a:spcBef>
              <a:spcAft>
                <a:spcPts val="0"/>
              </a:spcAft>
              <a:buClr>
                <a:schemeClr val="dk1"/>
              </a:buClr>
              <a:buSzPts val="1100"/>
              <a:buFont typeface="Arial"/>
              <a:buNone/>
            </a:pPr>
            <a:r>
              <a:rPr b="1" lang="en" sz="1100">
                <a:solidFill>
                  <a:srgbClr val="423E42"/>
                </a:solidFill>
              </a:rPr>
              <a:t>1. Logistic regression was the best out of all three classifiers used for this project considering overall accuracy, true positive rate, and true negative rate.</a:t>
            </a:r>
            <a:endParaRPr b="1" sz="1100">
              <a:solidFill>
                <a:srgbClr val="423E42"/>
              </a:solidFill>
            </a:endParaRPr>
          </a:p>
          <a:p>
            <a:pPr indent="0" lvl="0" marL="0" rtl="0" algn="l">
              <a:lnSpc>
                <a:spcPct val="150000"/>
              </a:lnSpc>
              <a:spcBef>
                <a:spcPts val="0"/>
              </a:spcBef>
              <a:spcAft>
                <a:spcPts val="0"/>
              </a:spcAft>
              <a:buClr>
                <a:schemeClr val="dk1"/>
              </a:buClr>
              <a:buSzPts val="1100"/>
              <a:buFont typeface="Arial"/>
              <a:buNone/>
            </a:pPr>
            <a:r>
              <a:rPr b="1" lang="en" sz="1100">
                <a:solidFill>
                  <a:srgbClr val="423E42"/>
                </a:solidFill>
              </a:rPr>
              <a:t>2. The Support Vector classifier does not seem to be suitable for this project. Though true positive rates look very good, true negative rates look really poor.</a:t>
            </a:r>
            <a:endParaRPr b="1" sz="1100">
              <a:solidFill>
                <a:srgbClr val="423E42"/>
              </a:solidFill>
            </a:endParaRPr>
          </a:p>
          <a:p>
            <a:pPr indent="0" lvl="0" marL="0" rtl="0" algn="l">
              <a:lnSpc>
                <a:spcPct val="150000"/>
              </a:lnSpc>
              <a:spcBef>
                <a:spcPts val="0"/>
              </a:spcBef>
              <a:spcAft>
                <a:spcPts val="0"/>
              </a:spcAft>
              <a:buClr>
                <a:schemeClr val="dk1"/>
              </a:buClr>
              <a:buSzPts val="1100"/>
              <a:buFont typeface="Arial"/>
              <a:buNone/>
            </a:pPr>
            <a:r>
              <a:rPr b="1" lang="en" sz="1100">
                <a:solidFill>
                  <a:srgbClr val="423E42"/>
                </a:solidFill>
              </a:rPr>
              <a:t>3. </a:t>
            </a:r>
            <a:r>
              <a:rPr b="1" lang="en" sz="1100">
                <a:solidFill>
                  <a:srgbClr val="423E42"/>
                </a:solidFill>
              </a:rPr>
              <a:t>Countvectorizer</a:t>
            </a:r>
            <a:r>
              <a:rPr b="1" lang="en" sz="1100">
                <a:solidFill>
                  <a:srgbClr val="423E42"/>
                </a:solidFill>
              </a:rPr>
              <a:t> give number of frequency with respect to index of vocabulary where as tf-idf consider overall documents of weight of words, but from my analysis it has very little difference of performance.</a:t>
            </a:r>
            <a:endParaRPr b="1" sz="1100">
              <a:solidFill>
                <a:srgbClr val="423E42"/>
              </a:solidFill>
            </a:endParaRPr>
          </a:p>
          <a:p>
            <a:pPr indent="0" lvl="0" marL="0" rtl="0" algn="l">
              <a:lnSpc>
                <a:spcPct val="150000"/>
              </a:lnSpc>
              <a:spcBef>
                <a:spcPts val="0"/>
              </a:spcBef>
              <a:spcAft>
                <a:spcPts val="0"/>
              </a:spcAft>
              <a:buNone/>
            </a:pPr>
            <a:r>
              <a:t/>
            </a:r>
            <a:endParaRPr b="1" sz="1100">
              <a:solidFill>
                <a:srgbClr val="423E42"/>
              </a:solidFill>
            </a:endParaRPr>
          </a:p>
        </p:txBody>
      </p:sp>
      <p:pic>
        <p:nvPicPr>
          <p:cNvPr id="489" name="Google Shape;489;p49"/>
          <p:cNvPicPr preferRelativeResize="0"/>
          <p:nvPr/>
        </p:nvPicPr>
        <p:blipFill>
          <a:blip r:embed="rId3">
            <a:alphaModFix/>
          </a:blip>
          <a:stretch>
            <a:fillRect/>
          </a:stretch>
        </p:blipFill>
        <p:spPr>
          <a:xfrm>
            <a:off x="472900" y="777275"/>
            <a:ext cx="8235301" cy="2084355"/>
          </a:xfrm>
          <a:prstGeom prst="rect">
            <a:avLst/>
          </a:prstGeom>
          <a:noFill/>
          <a:ln>
            <a:noFill/>
          </a:ln>
        </p:spPr>
      </p:pic>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3E42"/>
        </a:solidFill>
      </p:bgPr>
    </p:bg>
    <p:spTree>
      <p:nvGrpSpPr>
        <p:cNvPr id="493" name="Shape 493"/>
        <p:cNvGrpSpPr/>
        <p:nvPr/>
      </p:nvGrpSpPr>
      <p:grpSpPr>
        <a:xfrm>
          <a:off x="0" y="0"/>
          <a:ext cx="0" cy="0"/>
          <a:chOff x="0" y="0"/>
          <a:chExt cx="0" cy="0"/>
        </a:xfrm>
      </p:grpSpPr>
      <p:sp>
        <p:nvSpPr>
          <p:cNvPr id="494" name="Google Shape;494;p50"/>
          <p:cNvSpPr/>
          <p:nvPr/>
        </p:nvSpPr>
        <p:spPr>
          <a:xfrm rot="10800000">
            <a:off x="7509778" y="2082256"/>
            <a:ext cx="1096200" cy="10962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95" name="Google Shape;495;p50"/>
          <p:cNvSpPr/>
          <p:nvPr/>
        </p:nvSpPr>
        <p:spPr>
          <a:xfrm rot="-5400000">
            <a:off x="782750" y="-222225"/>
            <a:ext cx="371100" cy="1311900"/>
          </a:xfrm>
          <a:prstGeom prst="rect">
            <a:avLst/>
          </a:prstGeom>
          <a:solidFill>
            <a:srgbClr val="DDDA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highlight>
                <a:srgbClr val="DDDBCE"/>
              </a:highlight>
              <a:latin typeface="Arial"/>
              <a:ea typeface="Arial"/>
              <a:cs typeface="Arial"/>
              <a:sym typeface="Arial"/>
            </a:endParaRPr>
          </a:p>
        </p:txBody>
      </p:sp>
      <p:sp>
        <p:nvSpPr>
          <p:cNvPr id="496" name="Google Shape;496;p50"/>
          <p:cNvSpPr/>
          <p:nvPr/>
        </p:nvSpPr>
        <p:spPr>
          <a:xfrm>
            <a:off x="312350" y="248025"/>
            <a:ext cx="1891200" cy="3714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rgbClr val="423E42"/>
                </a:solidFill>
              </a:rPr>
              <a:t>Reference :</a:t>
            </a:r>
            <a:endParaRPr b="1" sz="1900">
              <a:solidFill>
                <a:srgbClr val="423E42"/>
              </a:solidFill>
            </a:endParaRPr>
          </a:p>
        </p:txBody>
      </p:sp>
      <p:sp>
        <p:nvSpPr>
          <p:cNvPr id="497" name="Google Shape;497;p50"/>
          <p:cNvSpPr txBox="1"/>
          <p:nvPr/>
        </p:nvSpPr>
        <p:spPr>
          <a:xfrm>
            <a:off x="228900" y="1106500"/>
            <a:ext cx="8814600" cy="30477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DDDACE"/>
              </a:buClr>
              <a:buSzPts val="1200"/>
              <a:buAutoNum type="arabicPeriod"/>
            </a:pPr>
            <a:r>
              <a:rPr lang="en" sz="1200">
                <a:solidFill>
                  <a:srgbClr val="DDDACE"/>
                </a:solidFill>
              </a:rPr>
              <a:t>Class notes</a:t>
            </a:r>
            <a:endParaRPr sz="1200">
              <a:solidFill>
                <a:srgbClr val="DDDACE"/>
              </a:solidFill>
            </a:endParaRPr>
          </a:p>
          <a:p>
            <a:pPr indent="-304800" lvl="0" marL="457200" rtl="0" algn="l">
              <a:spcBef>
                <a:spcPts val="0"/>
              </a:spcBef>
              <a:spcAft>
                <a:spcPts val="0"/>
              </a:spcAft>
              <a:buClr>
                <a:srgbClr val="DDDACE"/>
              </a:buClr>
              <a:buSzPts val="1200"/>
              <a:buAutoNum type="arabicPeriod"/>
            </a:pPr>
            <a:r>
              <a:rPr lang="en" sz="1200">
                <a:solidFill>
                  <a:srgbClr val="DDDACE"/>
                </a:solidFill>
              </a:rPr>
              <a:t>Consumer reviews of Amazon products. data.world. (2019, June 25). Retrieved November 15, 2022, from https://data.world/datafiniti/consumer-reviews-of-amazon-products </a:t>
            </a:r>
            <a:endParaRPr sz="1200">
              <a:solidFill>
                <a:srgbClr val="DDDACE"/>
              </a:solidFill>
            </a:endParaRPr>
          </a:p>
          <a:p>
            <a:pPr indent="-304800" lvl="0" marL="457200" rtl="0" algn="l">
              <a:lnSpc>
                <a:spcPct val="115000"/>
              </a:lnSpc>
              <a:spcBef>
                <a:spcPts val="0"/>
              </a:spcBef>
              <a:spcAft>
                <a:spcPts val="0"/>
              </a:spcAft>
              <a:buClr>
                <a:srgbClr val="DDDACE"/>
              </a:buClr>
              <a:buSzPts val="1200"/>
              <a:buAutoNum type="arabicPeriod"/>
            </a:pPr>
            <a:r>
              <a:rPr i="1" lang="en" sz="1200">
                <a:solidFill>
                  <a:srgbClr val="DDDACE"/>
                </a:solidFill>
              </a:rPr>
              <a:t>Generating word cloud in python</a:t>
            </a:r>
            <a:r>
              <a:rPr lang="en" sz="1200">
                <a:solidFill>
                  <a:srgbClr val="DDDACE"/>
                </a:solidFill>
              </a:rPr>
              <a:t>. GeeksforGeeks. (2021, July 5). Retrieved November 14, 2022, from https://www.geeksforgeeks.org/generating-word-cloud-python/#:~:text=For%20generating%20word%20cloud%20in,from%20UCI%20Machine%20Learning%20Repository. </a:t>
            </a:r>
            <a:endParaRPr sz="1200">
              <a:solidFill>
                <a:srgbClr val="DDDACE"/>
              </a:solidFill>
            </a:endParaRPr>
          </a:p>
          <a:p>
            <a:pPr indent="-304800" lvl="0" marL="457200" rtl="0" algn="l">
              <a:lnSpc>
                <a:spcPct val="115000"/>
              </a:lnSpc>
              <a:spcBef>
                <a:spcPts val="0"/>
              </a:spcBef>
              <a:spcAft>
                <a:spcPts val="0"/>
              </a:spcAft>
              <a:buClr>
                <a:srgbClr val="DDDACE"/>
              </a:buClr>
              <a:buSzPts val="1200"/>
              <a:buAutoNum type="arabicPeriod"/>
            </a:pPr>
            <a:r>
              <a:rPr lang="en" sz="1200">
                <a:solidFill>
                  <a:srgbClr val="DDDACE"/>
                </a:solidFill>
              </a:rPr>
              <a:t>Li, M. (2020, October 3). </a:t>
            </a:r>
            <a:r>
              <a:rPr i="1" lang="en" sz="1200">
                <a:solidFill>
                  <a:srgbClr val="DDDACE"/>
                </a:solidFill>
              </a:rPr>
              <a:t>Sentiment analysis - movies reviews</a:t>
            </a:r>
            <a:r>
              <a:rPr lang="en" sz="1200">
                <a:solidFill>
                  <a:srgbClr val="DDDACE"/>
                </a:solidFill>
              </a:rPr>
              <a:t>. Medium. Retrieved November 14, 2022, from https://medium.com/analytics-vidhya/sentiment-analysis-movies-reviews-b299de4bb1aa </a:t>
            </a:r>
            <a:endParaRPr sz="1200">
              <a:solidFill>
                <a:srgbClr val="DDDACE"/>
              </a:solidFill>
            </a:endParaRPr>
          </a:p>
          <a:p>
            <a:pPr indent="-304800" lvl="0" marL="457200" rtl="0" algn="l">
              <a:lnSpc>
                <a:spcPct val="115000"/>
              </a:lnSpc>
              <a:spcBef>
                <a:spcPts val="0"/>
              </a:spcBef>
              <a:spcAft>
                <a:spcPts val="0"/>
              </a:spcAft>
              <a:buClr>
                <a:srgbClr val="DDDACE"/>
              </a:buClr>
              <a:buSzPts val="1200"/>
              <a:buAutoNum type="arabicPeriod"/>
            </a:pPr>
            <a:r>
              <a:rPr i="1" lang="en" sz="1200">
                <a:solidFill>
                  <a:srgbClr val="DDDACE"/>
                </a:solidFill>
              </a:rPr>
              <a:t>Using countvectorizer to extracting features from text</a:t>
            </a:r>
            <a:r>
              <a:rPr lang="en" sz="1200">
                <a:solidFill>
                  <a:srgbClr val="DDDACE"/>
                </a:solidFill>
              </a:rPr>
              <a:t>. GeeksforGeeks. (2022, July 7). Retrieved November 14, 2022, from https://www.geeksforgeeks.org/using-countvectorizer-to-extracting-features-from-text/ </a:t>
            </a:r>
            <a:endParaRPr sz="1200">
              <a:solidFill>
                <a:srgbClr val="DDDACE"/>
              </a:solidFill>
            </a:endParaRPr>
          </a:p>
          <a:p>
            <a:pPr indent="-304800" lvl="0" marL="457200" rtl="0" algn="l">
              <a:lnSpc>
                <a:spcPct val="115000"/>
              </a:lnSpc>
              <a:spcBef>
                <a:spcPts val="0"/>
              </a:spcBef>
              <a:spcAft>
                <a:spcPts val="0"/>
              </a:spcAft>
              <a:buClr>
                <a:srgbClr val="DDDACE"/>
              </a:buClr>
              <a:buSzPts val="1200"/>
              <a:buAutoNum type="arabicPeriod"/>
            </a:pPr>
            <a:r>
              <a:rPr lang="en" sz="1200">
                <a:solidFill>
                  <a:srgbClr val="DDDACE"/>
                </a:solidFill>
              </a:rPr>
              <a:t>Hưng, Q. K. N. (2021, April 18). </a:t>
            </a:r>
            <a:r>
              <a:rPr i="1" lang="en" sz="1200">
                <a:solidFill>
                  <a:srgbClr val="DDDACE"/>
                </a:solidFill>
              </a:rPr>
              <a:t>Sentiment Analysis in python-81% accuracy</a:t>
            </a:r>
            <a:r>
              <a:rPr lang="en" sz="1200">
                <a:solidFill>
                  <a:srgbClr val="DDDACE"/>
                </a:solidFill>
              </a:rPr>
              <a:t>. Medium. Retrieved November 14, 2022, from https://medium.com/@liangnguyen612/sentiment-analysis-in-python-81-accuracy-ab5d694b7ef8 </a:t>
            </a:r>
            <a:endParaRPr sz="1200">
              <a:solidFill>
                <a:srgbClr val="DDDACE"/>
              </a:solidFill>
            </a:endParaRPr>
          </a:p>
          <a:p>
            <a:pPr indent="-304800" lvl="0" marL="457200" rtl="0" algn="l">
              <a:lnSpc>
                <a:spcPct val="115000"/>
              </a:lnSpc>
              <a:spcBef>
                <a:spcPts val="0"/>
              </a:spcBef>
              <a:spcAft>
                <a:spcPts val="0"/>
              </a:spcAft>
              <a:buClr>
                <a:srgbClr val="DDDACE"/>
              </a:buClr>
              <a:buSzPts val="1200"/>
              <a:buAutoNum type="arabicPeriod"/>
            </a:pPr>
            <a:r>
              <a:rPr i="1" lang="en" sz="1200">
                <a:solidFill>
                  <a:srgbClr val="DDDACE"/>
                </a:solidFill>
              </a:rPr>
              <a:t>Another twitter sentiment analysis with python — part 4 (count ...</a:t>
            </a:r>
            <a:r>
              <a:rPr lang="en" sz="1200">
                <a:solidFill>
                  <a:srgbClr val="DDDACE"/>
                </a:solidFill>
              </a:rPr>
              <a:t> (n.d.). Retrieved November 15, 2022, from https://towardsdatascience.com/another-twitter-sentiment-analysis-with-python-part-4-count-vectorizer-b3f4944e51b5 </a:t>
            </a:r>
            <a:endParaRPr sz="1200">
              <a:solidFill>
                <a:srgbClr val="DDDACE"/>
              </a:solidFill>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501" name="Shape 501"/>
        <p:cNvGrpSpPr/>
        <p:nvPr/>
      </p:nvGrpSpPr>
      <p:grpSpPr>
        <a:xfrm>
          <a:off x="0" y="0"/>
          <a:ext cx="0" cy="0"/>
          <a:chOff x="0" y="0"/>
          <a:chExt cx="0" cy="0"/>
        </a:xfrm>
      </p:grpSpPr>
      <p:sp>
        <p:nvSpPr>
          <p:cNvPr id="502" name="Google Shape;502;p51"/>
          <p:cNvSpPr/>
          <p:nvPr/>
        </p:nvSpPr>
        <p:spPr>
          <a:xfrm rot="8054979">
            <a:off x="2372003" y="-1506206"/>
            <a:ext cx="1052902" cy="8401549"/>
          </a:xfrm>
          <a:prstGeom prst="rect">
            <a:avLst/>
          </a:prstGeom>
          <a:solidFill>
            <a:srgbClr val="A09D7A">
              <a:alpha val="2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03" name="Google Shape;503;p51"/>
          <p:cNvSpPr/>
          <p:nvPr/>
        </p:nvSpPr>
        <p:spPr>
          <a:xfrm>
            <a:off x="1979712" y="1815666"/>
            <a:ext cx="5130600" cy="1319400"/>
          </a:xfrm>
          <a:prstGeom prst="rect">
            <a:avLst/>
          </a:prstGeom>
          <a:noFill/>
          <a:ln cap="flat" cmpd="sng" w="66675">
            <a:solidFill>
              <a:srgbClr val="9F9A77"/>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504" name="Google Shape;504;p51"/>
          <p:cNvGrpSpPr/>
          <p:nvPr/>
        </p:nvGrpSpPr>
        <p:grpSpPr>
          <a:xfrm rot="-5400000">
            <a:off x="4289289" y="3178576"/>
            <a:ext cx="241470" cy="488143"/>
            <a:chOff x="6382023" y="881512"/>
            <a:chExt cx="218150" cy="441000"/>
          </a:xfrm>
        </p:grpSpPr>
        <p:sp>
          <p:nvSpPr>
            <p:cNvPr id="505" name="Google Shape;505;p51"/>
            <p:cNvSpPr/>
            <p:nvPr/>
          </p:nvSpPr>
          <p:spPr>
            <a:xfrm rot="-5400000">
              <a:off x="6270573" y="992962"/>
              <a:ext cx="441000" cy="2181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06" name="Google Shape;506;p51"/>
            <p:cNvSpPr/>
            <p:nvPr/>
          </p:nvSpPr>
          <p:spPr>
            <a:xfrm rot="-5400000">
              <a:off x="6369923" y="1033382"/>
              <a:ext cx="308100" cy="1524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507" name="Google Shape;507;p51"/>
          <p:cNvSpPr txBox="1"/>
          <p:nvPr/>
        </p:nvSpPr>
        <p:spPr>
          <a:xfrm>
            <a:off x="2491516" y="1990503"/>
            <a:ext cx="3979800" cy="977400"/>
          </a:xfrm>
          <a:prstGeom prst="rect">
            <a:avLst/>
          </a:prstGeom>
          <a:solidFill>
            <a:srgbClr val="9F9A77"/>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5900">
                <a:solidFill>
                  <a:srgbClr val="DDDBCE"/>
                </a:solidFill>
                <a:latin typeface="Arial"/>
                <a:ea typeface="Arial"/>
                <a:cs typeface="Arial"/>
                <a:sym typeface="Arial"/>
              </a:rPr>
              <a:t>Thank</a:t>
            </a:r>
            <a:r>
              <a:rPr b="1" lang="en" sz="5900">
                <a:solidFill>
                  <a:srgbClr val="DDDBCE"/>
                </a:solidFill>
              </a:rPr>
              <a:t> </a:t>
            </a:r>
            <a:r>
              <a:rPr b="1" lang="en" sz="5900">
                <a:solidFill>
                  <a:srgbClr val="DDDBCE"/>
                </a:solidFill>
                <a:latin typeface="Arial"/>
                <a:ea typeface="Arial"/>
                <a:cs typeface="Arial"/>
                <a:sym typeface="Arial"/>
              </a:rPr>
              <a:t>you</a:t>
            </a:r>
            <a:endParaRPr b="1" sz="5900">
              <a:solidFill>
                <a:srgbClr val="DDDBCE"/>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ACE"/>
        </a:solidFill>
      </p:bgPr>
    </p:bg>
    <p:spTree>
      <p:nvGrpSpPr>
        <p:cNvPr id="167" name="Shape 167"/>
        <p:cNvGrpSpPr/>
        <p:nvPr/>
      </p:nvGrpSpPr>
      <p:grpSpPr>
        <a:xfrm>
          <a:off x="0" y="0"/>
          <a:ext cx="0" cy="0"/>
          <a:chOff x="0" y="0"/>
          <a:chExt cx="0" cy="0"/>
        </a:xfrm>
      </p:grpSpPr>
      <p:sp>
        <p:nvSpPr>
          <p:cNvPr id="168" name="Google Shape;168;p27"/>
          <p:cNvSpPr/>
          <p:nvPr/>
        </p:nvSpPr>
        <p:spPr>
          <a:xfrm>
            <a:off x="312353" y="1861550"/>
            <a:ext cx="1096200" cy="10962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9" name="Google Shape;169;p27"/>
          <p:cNvSpPr/>
          <p:nvPr/>
        </p:nvSpPr>
        <p:spPr>
          <a:xfrm>
            <a:off x="1619000" y="809500"/>
            <a:ext cx="7205700" cy="39108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0" name="Google Shape;170;p27"/>
          <p:cNvSpPr txBox="1"/>
          <p:nvPr/>
        </p:nvSpPr>
        <p:spPr>
          <a:xfrm>
            <a:off x="1792985" y="874437"/>
            <a:ext cx="1278600" cy="1177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7200">
                <a:solidFill>
                  <a:srgbClr val="9F9A77"/>
                </a:solidFill>
                <a:latin typeface="Arial"/>
                <a:ea typeface="Arial"/>
                <a:cs typeface="Arial"/>
                <a:sym typeface="Arial"/>
              </a:rPr>
              <a:t>“</a:t>
            </a:r>
            <a:endParaRPr b="1" sz="7200">
              <a:solidFill>
                <a:srgbClr val="9F9A77"/>
              </a:solidFill>
              <a:latin typeface="Arial"/>
              <a:ea typeface="Arial"/>
              <a:cs typeface="Arial"/>
              <a:sym typeface="Arial"/>
            </a:endParaRPr>
          </a:p>
        </p:txBody>
      </p:sp>
      <p:sp>
        <p:nvSpPr>
          <p:cNvPr id="171" name="Google Shape;171;p27"/>
          <p:cNvSpPr txBox="1"/>
          <p:nvPr/>
        </p:nvSpPr>
        <p:spPr>
          <a:xfrm>
            <a:off x="7991565" y="3869150"/>
            <a:ext cx="1278600" cy="1177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7200">
                <a:solidFill>
                  <a:srgbClr val="9F9A77"/>
                </a:solidFill>
                <a:latin typeface="Arial"/>
                <a:ea typeface="Arial"/>
                <a:cs typeface="Arial"/>
                <a:sym typeface="Arial"/>
              </a:rPr>
              <a:t>”</a:t>
            </a:r>
            <a:endParaRPr b="1" sz="7200">
              <a:solidFill>
                <a:srgbClr val="9F9A77"/>
              </a:solidFill>
              <a:latin typeface="Arial"/>
              <a:ea typeface="Arial"/>
              <a:cs typeface="Arial"/>
              <a:sym typeface="Arial"/>
            </a:endParaRPr>
          </a:p>
        </p:txBody>
      </p:sp>
      <p:grpSp>
        <p:nvGrpSpPr>
          <p:cNvPr id="172" name="Google Shape;172;p27"/>
          <p:cNvGrpSpPr/>
          <p:nvPr/>
        </p:nvGrpSpPr>
        <p:grpSpPr>
          <a:xfrm rot="10800000">
            <a:off x="715472" y="1960948"/>
            <a:ext cx="400192" cy="809191"/>
            <a:chOff x="6382023" y="881512"/>
            <a:chExt cx="218100" cy="441000"/>
          </a:xfrm>
        </p:grpSpPr>
        <p:sp>
          <p:nvSpPr>
            <p:cNvPr id="173" name="Google Shape;173;p27"/>
            <p:cNvSpPr/>
            <p:nvPr/>
          </p:nvSpPr>
          <p:spPr>
            <a:xfrm rot="-5400000">
              <a:off x="6270573" y="992962"/>
              <a:ext cx="441000" cy="2181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4" name="Google Shape;174;p27"/>
            <p:cNvSpPr/>
            <p:nvPr/>
          </p:nvSpPr>
          <p:spPr>
            <a:xfrm rot="-5400000">
              <a:off x="6436855" y="1048051"/>
              <a:ext cx="218400" cy="1080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75" name="Google Shape;175;p27"/>
          <p:cNvSpPr/>
          <p:nvPr/>
        </p:nvSpPr>
        <p:spPr>
          <a:xfrm rot="-5400000">
            <a:off x="1068056" y="-507525"/>
            <a:ext cx="371100" cy="18825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6" name="Google Shape;176;p27"/>
          <p:cNvSpPr/>
          <p:nvPr/>
        </p:nvSpPr>
        <p:spPr>
          <a:xfrm>
            <a:off x="585205" y="285713"/>
            <a:ext cx="1515600" cy="371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000000"/>
              </a:buClr>
              <a:buFont typeface="Arial"/>
              <a:buNone/>
            </a:pPr>
            <a:r>
              <a:rPr b="1" lang="en" sz="1700">
                <a:solidFill>
                  <a:srgbClr val="DDDBCE"/>
                </a:solidFill>
              </a:rPr>
              <a:t>Introduction</a:t>
            </a:r>
            <a:endParaRPr b="1" sz="1700">
              <a:solidFill>
                <a:srgbClr val="DDDBCE"/>
              </a:solidFill>
            </a:endParaRPr>
          </a:p>
        </p:txBody>
      </p:sp>
      <p:sp>
        <p:nvSpPr>
          <p:cNvPr id="177" name="Google Shape;177;p27"/>
          <p:cNvSpPr txBox="1"/>
          <p:nvPr/>
        </p:nvSpPr>
        <p:spPr>
          <a:xfrm>
            <a:off x="3456027" y="1320826"/>
            <a:ext cx="51330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t/>
            </a:r>
            <a:endParaRPr b="1" sz="1400">
              <a:solidFill>
                <a:srgbClr val="DDDBCE"/>
              </a:solidFill>
            </a:endParaRPr>
          </a:p>
        </p:txBody>
      </p:sp>
      <p:sp>
        <p:nvSpPr>
          <p:cNvPr id="178" name="Google Shape;178;p27"/>
          <p:cNvSpPr txBox="1"/>
          <p:nvPr/>
        </p:nvSpPr>
        <p:spPr>
          <a:xfrm>
            <a:off x="2194850" y="1276975"/>
            <a:ext cx="6345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DDDBCE"/>
                </a:solidFill>
              </a:rPr>
              <a:t>Sentiment analysis is the method of analyzing consumer sentiment using natural language processing, text analysis, and statistics. Many companies are aware of their customers’ feelings — what they’re doing, how they’re saying it, and what they mean. Instead of reading word by word and trying to figure out its sentiment, nowadays with the advance of machine learning, human just let the machine read news or comments for us and it will answer the sentence’s sentiment or meaning in the faster time.</a:t>
            </a:r>
            <a:endParaRPr b="1" sz="1800">
              <a:solidFill>
                <a:srgbClr val="DDDBCE"/>
              </a:solidFil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183" name="Shape 183"/>
        <p:cNvGrpSpPr/>
        <p:nvPr/>
      </p:nvGrpSpPr>
      <p:grpSpPr>
        <a:xfrm>
          <a:off x="0" y="0"/>
          <a:ext cx="0" cy="0"/>
          <a:chOff x="0" y="0"/>
          <a:chExt cx="0" cy="0"/>
        </a:xfrm>
      </p:grpSpPr>
      <p:sp>
        <p:nvSpPr>
          <p:cNvPr id="184" name="Google Shape;184;p28"/>
          <p:cNvSpPr/>
          <p:nvPr/>
        </p:nvSpPr>
        <p:spPr>
          <a:xfrm>
            <a:off x="349527" y="825701"/>
            <a:ext cx="8453700" cy="4117200"/>
          </a:xfrm>
          <a:prstGeom prst="rect">
            <a:avLst/>
          </a:prstGeom>
          <a:noFill/>
          <a:ln cap="flat" cmpd="sng" w="152400">
            <a:solidFill>
              <a:srgbClr val="423E4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5" name="Google Shape;185;p28"/>
          <p:cNvSpPr txBox="1"/>
          <p:nvPr/>
        </p:nvSpPr>
        <p:spPr>
          <a:xfrm>
            <a:off x="496350" y="1068175"/>
            <a:ext cx="7925700" cy="20196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None/>
            </a:pPr>
            <a:r>
              <a:rPr b="1" lang="en">
                <a:solidFill>
                  <a:srgbClr val="222222"/>
                </a:solidFill>
              </a:rPr>
              <a:t>My mission in this project is to utilize machine learning to automatically predict whether the given comment is positive or negative. It helps reduce the significant time that the marketing initiatives read every comment and figure out its sentiment.</a:t>
            </a:r>
            <a:endParaRPr b="1">
              <a:solidFill>
                <a:srgbClr val="222222"/>
              </a:solidFill>
            </a:endParaRPr>
          </a:p>
          <a:p>
            <a:pPr indent="0" lvl="0" marL="0" marR="0" rtl="0" algn="l">
              <a:lnSpc>
                <a:spcPct val="115000"/>
              </a:lnSpc>
              <a:spcBef>
                <a:spcPts val="0"/>
              </a:spcBef>
              <a:spcAft>
                <a:spcPts val="0"/>
              </a:spcAft>
              <a:buNone/>
            </a:pPr>
            <a:r>
              <a:t/>
            </a:r>
            <a:endParaRPr b="1">
              <a:solidFill>
                <a:srgbClr val="222222"/>
              </a:solidFill>
            </a:endParaRPr>
          </a:p>
          <a:p>
            <a:pPr indent="0" lvl="0" marL="0" marR="0" rtl="0" algn="l">
              <a:lnSpc>
                <a:spcPct val="115000"/>
              </a:lnSpc>
              <a:spcBef>
                <a:spcPts val="0"/>
              </a:spcBef>
              <a:spcAft>
                <a:spcPts val="0"/>
              </a:spcAft>
              <a:buNone/>
            </a:pPr>
            <a:r>
              <a:rPr b="1" lang="en">
                <a:solidFill>
                  <a:srgbClr val="222222"/>
                </a:solidFill>
              </a:rPr>
              <a:t>In this project, I classify individual reviews and determine the overall rating based on individual comments. So that company can get a complete idea of customer feedback and take care of those particular fields. This makes more loyal customers to the company and increases business, fame, brand value, and profits.</a:t>
            </a:r>
            <a:endParaRPr b="1">
              <a:solidFill>
                <a:srgbClr val="222222"/>
              </a:solidFill>
            </a:endParaRPr>
          </a:p>
        </p:txBody>
      </p:sp>
      <p:sp>
        <p:nvSpPr>
          <p:cNvPr id="186" name="Google Shape;186;p28"/>
          <p:cNvSpPr/>
          <p:nvPr/>
        </p:nvSpPr>
        <p:spPr>
          <a:xfrm>
            <a:off x="314150" y="303500"/>
            <a:ext cx="1491300" cy="3240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7" name="Google Shape;187;p28"/>
          <p:cNvSpPr txBox="1"/>
          <p:nvPr/>
        </p:nvSpPr>
        <p:spPr>
          <a:xfrm>
            <a:off x="349525" y="292400"/>
            <a:ext cx="14913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rgbClr val="DDDBCE"/>
                </a:solidFill>
              </a:rPr>
              <a:t>Project Goal</a:t>
            </a:r>
            <a:endParaRPr sz="1100"/>
          </a:p>
        </p:txBody>
      </p:sp>
      <p:pic>
        <p:nvPicPr>
          <p:cNvPr id="188" name="Google Shape;188;p28"/>
          <p:cNvPicPr preferRelativeResize="0"/>
          <p:nvPr/>
        </p:nvPicPr>
        <p:blipFill>
          <a:blip r:embed="rId3">
            <a:alphaModFix/>
          </a:blip>
          <a:stretch>
            <a:fillRect/>
          </a:stretch>
        </p:blipFill>
        <p:spPr>
          <a:xfrm>
            <a:off x="5418138" y="3087775"/>
            <a:ext cx="2327136" cy="1684750"/>
          </a:xfrm>
          <a:prstGeom prst="rect">
            <a:avLst/>
          </a:prstGeom>
          <a:noFill/>
          <a:ln>
            <a:noFill/>
          </a:ln>
        </p:spPr>
      </p:pic>
      <p:pic>
        <p:nvPicPr>
          <p:cNvPr id="189" name="Google Shape;189;p28"/>
          <p:cNvPicPr preferRelativeResize="0"/>
          <p:nvPr/>
        </p:nvPicPr>
        <p:blipFill>
          <a:blip r:embed="rId4">
            <a:alphaModFix/>
          </a:blip>
          <a:stretch>
            <a:fillRect/>
          </a:stretch>
        </p:blipFill>
        <p:spPr>
          <a:xfrm>
            <a:off x="1463875" y="3087775"/>
            <a:ext cx="3485702" cy="1684750"/>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193" name="Shape 193"/>
        <p:cNvGrpSpPr/>
        <p:nvPr/>
      </p:nvGrpSpPr>
      <p:grpSpPr>
        <a:xfrm>
          <a:off x="0" y="0"/>
          <a:ext cx="0" cy="0"/>
          <a:chOff x="0" y="0"/>
          <a:chExt cx="0" cy="0"/>
        </a:xfrm>
      </p:grpSpPr>
      <p:sp>
        <p:nvSpPr>
          <p:cNvPr id="194" name="Google Shape;194;p29"/>
          <p:cNvSpPr/>
          <p:nvPr/>
        </p:nvSpPr>
        <p:spPr>
          <a:xfrm>
            <a:off x="1681125" y="2215000"/>
            <a:ext cx="5793000" cy="817800"/>
          </a:xfrm>
          <a:prstGeom prst="rect">
            <a:avLst/>
          </a:prstGeom>
          <a:solidFill>
            <a:srgbClr val="9F9A7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p:nvPr/>
        </p:nvSpPr>
        <p:spPr>
          <a:xfrm rot="8054979">
            <a:off x="2372003" y="-1506206"/>
            <a:ext cx="1052902" cy="8401549"/>
          </a:xfrm>
          <a:prstGeom prst="rect">
            <a:avLst/>
          </a:prstGeom>
          <a:solidFill>
            <a:srgbClr val="A09D7A">
              <a:alpha val="2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6" name="Google Shape;196;p29"/>
          <p:cNvSpPr/>
          <p:nvPr/>
        </p:nvSpPr>
        <p:spPr>
          <a:xfrm>
            <a:off x="1243946" y="1906350"/>
            <a:ext cx="6656100" cy="1330800"/>
          </a:xfrm>
          <a:prstGeom prst="rect">
            <a:avLst/>
          </a:prstGeom>
          <a:noFill/>
          <a:ln cap="flat" cmpd="sng" w="66675">
            <a:solidFill>
              <a:srgbClr val="9F9A77"/>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97" name="Google Shape;197;p29"/>
          <p:cNvGrpSpPr/>
          <p:nvPr/>
        </p:nvGrpSpPr>
        <p:grpSpPr>
          <a:xfrm rot="-5400000">
            <a:off x="4289289" y="3178576"/>
            <a:ext cx="241470" cy="488143"/>
            <a:chOff x="6382023" y="881512"/>
            <a:chExt cx="218150" cy="441000"/>
          </a:xfrm>
        </p:grpSpPr>
        <p:sp>
          <p:nvSpPr>
            <p:cNvPr id="198" name="Google Shape;198;p29"/>
            <p:cNvSpPr/>
            <p:nvPr/>
          </p:nvSpPr>
          <p:spPr>
            <a:xfrm rot="-5400000">
              <a:off x="6270573" y="992962"/>
              <a:ext cx="441000" cy="218100"/>
            </a:xfrm>
            <a:prstGeom prst="triangle">
              <a:avLst>
                <a:gd fmla="val 50000" name="adj"/>
              </a:avLst>
            </a:prstGeom>
            <a:solidFill>
              <a:srgbClr val="9F9A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9" name="Google Shape;199;p29"/>
            <p:cNvSpPr/>
            <p:nvPr/>
          </p:nvSpPr>
          <p:spPr>
            <a:xfrm rot="-5400000">
              <a:off x="6369923" y="1033382"/>
              <a:ext cx="308100" cy="152400"/>
            </a:xfrm>
            <a:prstGeom prst="triangle">
              <a:avLst>
                <a:gd fmla="val 50000" name="adj"/>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200" name="Google Shape;200;p29"/>
          <p:cNvSpPr txBox="1"/>
          <p:nvPr/>
        </p:nvSpPr>
        <p:spPr>
          <a:xfrm>
            <a:off x="1783350" y="2418475"/>
            <a:ext cx="5577300" cy="438600"/>
          </a:xfrm>
          <a:prstGeom prst="rect">
            <a:avLst/>
          </a:prstGeom>
          <a:solidFill>
            <a:srgbClr val="9F9A77"/>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400">
                <a:solidFill>
                  <a:srgbClr val="DDDBCE"/>
                </a:solidFill>
              </a:rPr>
              <a:t>Pre-processing and Cleaning</a:t>
            </a:r>
            <a:endParaRPr b="1" sz="2400">
              <a:solidFill>
                <a:srgbClr val="DDDBCE"/>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BCE"/>
        </a:solidFill>
      </p:bgPr>
    </p:bg>
    <p:spTree>
      <p:nvGrpSpPr>
        <p:cNvPr id="205" name="Shape 205"/>
        <p:cNvGrpSpPr/>
        <p:nvPr/>
      </p:nvGrpSpPr>
      <p:grpSpPr>
        <a:xfrm>
          <a:off x="0" y="0"/>
          <a:ext cx="0" cy="0"/>
          <a:chOff x="0" y="0"/>
          <a:chExt cx="0" cy="0"/>
        </a:xfrm>
      </p:grpSpPr>
      <p:sp>
        <p:nvSpPr>
          <p:cNvPr id="206" name="Google Shape;206;p30"/>
          <p:cNvSpPr/>
          <p:nvPr/>
        </p:nvSpPr>
        <p:spPr>
          <a:xfrm>
            <a:off x="349527" y="825701"/>
            <a:ext cx="8453700" cy="4117200"/>
          </a:xfrm>
          <a:prstGeom prst="rect">
            <a:avLst/>
          </a:prstGeom>
          <a:noFill/>
          <a:ln cap="flat" cmpd="sng" w="152400">
            <a:solidFill>
              <a:srgbClr val="423E4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7" name="Google Shape;207;p30"/>
          <p:cNvSpPr txBox="1"/>
          <p:nvPr/>
        </p:nvSpPr>
        <p:spPr>
          <a:xfrm>
            <a:off x="496350" y="1068175"/>
            <a:ext cx="4408500" cy="32709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1600">
                <a:solidFill>
                  <a:srgbClr val="222222"/>
                </a:solidFill>
              </a:rPr>
              <a:t>About the dataset: </a:t>
            </a:r>
            <a:endParaRPr b="1" sz="1600">
              <a:solidFill>
                <a:srgbClr val="222222"/>
              </a:solidFill>
            </a:endParaRPr>
          </a:p>
          <a:p>
            <a:pPr indent="0" lvl="0" marL="0" marR="0" rtl="0" algn="l">
              <a:lnSpc>
                <a:spcPct val="150000"/>
              </a:lnSpc>
              <a:spcBef>
                <a:spcPts val="0"/>
              </a:spcBef>
              <a:spcAft>
                <a:spcPts val="0"/>
              </a:spcAft>
              <a:buNone/>
            </a:pPr>
            <a:r>
              <a:t/>
            </a:r>
            <a:endParaRPr b="1" sz="1600">
              <a:solidFill>
                <a:srgbClr val="222222"/>
              </a:solidFill>
            </a:endParaRPr>
          </a:p>
          <a:p>
            <a:pPr indent="-330200" lvl="0" marL="457200" marR="0" rtl="0" algn="l">
              <a:lnSpc>
                <a:spcPct val="150000"/>
              </a:lnSpc>
              <a:spcBef>
                <a:spcPts val="0"/>
              </a:spcBef>
              <a:spcAft>
                <a:spcPts val="0"/>
              </a:spcAft>
              <a:buClr>
                <a:srgbClr val="222222"/>
              </a:buClr>
              <a:buSzPts val="1600"/>
              <a:buChar char="●"/>
            </a:pPr>
            <a:r>
              <a:rPr b="1" lang="en" sz="1600">
                <a:solidFill>
                  <a:srgbClr val="222222"/>
                </a:solidFill>
              </a:rPr>
              <a:t>365.82 MB</a:t>
            </a:r>
            <a:endParaRPr b="1" sz="1600">
              <a:solidFill>
                <a:srgbClr val="222222"/>
              </a:solidFill>
            </a:endParaRPr>
          </a:p>
          <a:p>
            <a:pPr indent="-330200" lvl="0" marL="457200" marR="0" rtl="0" algn="l">
              <a:lnSpc>
                <a:spcPct val="150000"/>
              </a:lnSpc>
              <a:spcBef>
                <a:spcPts val="0"/>
              </a:spcBef>
              <a:spcAft>
                <a:spcPts val="0"/>
              </a:spcAft>
              <a:buClr>
                <a:srgbClr val="222222"/>
              </a:buClr>
              <a:buSzPts val="1600"/>
              <a:buChar char="●"/>
            </a:pPr>
            <a:r>
              <a:rPr b="1" lang="en" sz="1600">
                <a:solidFill>
                  <a:srgbClr val="222222"/>
                </a:solidFill>
              </a:rPr>
              <a:t>Over 1,500 consumer reviews </a:t>
            </a:r>
            <a:endParaRPr b="1" sz="1600">
              <a:solidFill>
                <a:srgbClr val="222222"/>
              </a:solidFill>
            </a:endParaRPr>
          </a:p>
          <a:p>
            <a:pPr indent="-330200" lvl="0" marL="457200" marR="0" rtl="0" algn="l">
              <a:lnSpc>
                <a:spcPct val="150000"/>
              </a:lnSpc>
              <a:spcBef>
                <a:spcPts val="0"/>
              </a:spcBef>
              <a:spcAft>
                <a:spcPts val="0"/>
              </a:spcAft>
              <a:buClr>
                <a:srgbClr val="222222"/>
              </a:buClr>
              <a:buSzPts val="1600"/>
              <a:buChar char="●"/>
            </a:pPr>
            <a:r>
              <a:rPr b="1" lang="en" sz="1600">
                <a:solidFill>
                  <a:srgbClr val="222222"/>
                </a:solidFill>
              </a:rPr>
              <a:t>Only contains </a:t>
            </a:r>
            <a:r>
              <a:rPr b="1" lang="en" sz="1600">
                <a:solidFill>
                  <a:srgbClr val="222222"/>
                </a:solidFill>
              </a:rPr>
              <a:t>electronic</a:t>
            </a:r>
            <a:r>
              <a:rPr b="1" lang="en" sz="1600">
                <a:solidFill>
                  <a:srgbClr val="222222"/>
                </a:solidFill>
              </a:rPr>
              <a:t> products (Kindle, Fire TV Stick, etc) </a:t>
            </a:r>
            <a:endParaRPr b="1" sz="1600">
              <a:solidFill>
                <a:srgbClr val="222222"/>
              </a:solidFill>
            </a:endParaRPr>
          </a:p>
          <a:p>
            <a:pPr indent="-330200" lvl="0" marL="457200" marR="0" rtl="0" algn="l">
              <a:lnSpc>
                <a:spcPct val="150000"/>
              </a:lnSpc>
              <a:spcBef>
                <a:spcPts val="0"/>
              </a:spcBef>
              <a:spcAft>
                <a:spcPts val="0"/>
              </a:spcAft>
              <a:buClr>
                <a:srgbClr val="222222"/>
              </a:buClr>
              <a:buSzPts val="1600"/>
              <a:buChar char="●"/>
            </a:pPr>
            <a:r>
              <a:rPr b="1" lang="en" sz="1600">
                <a:solidFill>
                  <a:srgbClr val="222222"/>
                </a:solidFill>
              </a:rPr>
              <a:t>Basic product information, rating, review text, and more for each product.</a:t>
            </a:r>
            <a:endParaRPr b="1" sz="1600">
              <a:solidFill>
                <a:srgbClr val="222222"/>
              </a:solidFill>
            </a:endParaRPr>
          </a:p>
          <a:p>
            <a:pPr indent="-330200" lvl="0" marL="457200" marR="0" rtl="0" algn="l">
              <a:lnSpc>
                <a:spcPct val="150000"/>
              </a:lnSpc>
              <a:spcBef>
                <a:spcPts val="0"/>
              </a:spcBef>
              <a:spcAft>
                <a:spcPts val="0"/>
              </a:spcAft>
              <a:buClr>
                <a:srgbClr val="222222"/>
              </a:buClr>
              <a:buSzPts val="1600"/>
              <a:buChar char="●"/>
            </a:pPr>
            <a:r>
              <a:rPr b="1" lang="en" sz="1600">
                <a:solidFill>
                  <a:srgbClr val="222222"/>
                </a:solidFill>
              </a:rPr>
              <a:t>From 2010 to 2018</a:t>
            </a:r>
            <a:endParaRPr b="1" sz="1600">
              <a:solidFill>
                <a:srgbClr val="222222"/>
              </a:solidFill>
            </a:endParaRPr>
          </a:p>
        </p:txBody>
      </p:sp>
      <p:sp>
        <p:nvSpPr>
          <p:cNvPr id="208" name="Google Shape;208;p30"/>
          <p:cNvSpPr/>
          <p:nvPr/>
        </p:nvSpPr>
        <p:spPr>
          <a:xfrm>
            <a:off x="314150" y="303500"/>
            <a:ext cx="1661100" cy="3240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9" name="Google Shape;209;p30"/>
          <p:cNvSpPr txBox="1"/>
          <p:nvPr/>
        </p:nvSpPr>
        <p:spPr>
          <a:xfrm>
            <a:off x="314150" y="292400"/>
            <a:ext cx="16611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rgbClr val="DDDBCE"/>
                </a:solidFill>
              </a:rPr>
              <a:t>Data Overview</a:t>
            </a:r>
            <a:endParaRPr sz="1100"/>
          </a:p>
        </p:txBody>
      </p:sp>
      <p:pic>
        <p:nvPicPr>
          <p:cNvPr id="210" name="Google Shape;210;p30"/>
          <p:cNvPicPr preferRelativeResize="0"/>
          <p:nvPr/>
        </p:nvPicPr>
        <p:blipFill rotWithShape="1">
          <a:blip r:embed="rId3">
            <a:alphaModFix/>
          </a:blip>
          <a:srcRect b="0" l="1322" r="0" t="1215"/>
          <a:stretch/>
        </p:blipFill>
        <p:spPr>
          <a:xfrm>
            <a:off x="5115025" y="850775"/>
            <a:ext cx="3596624" cy="4067050"/>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ACE"/>
        </a:solidFill>
      </p:bgPr>
    </p:bg>
    <p:spTree>
      <p:nvGrpSpPr>
        <p:cNvPr id="214" name="Shape 214"/>
        <p:cNvGrpSpPr/>
        <p:nvPr/>
      </p:nvGrpSpPr>
      <p:grpSpPr>
        <a:xfrm>
          <a:off x="0" y="0"/>
          <a:ext cx="0" cy="0"/>
          <a:chOff x="0" y="0"/>
          <a:chExt cx="0" cy="0"/>
        </a:xfrm>
      </p:grpSpPr>
      <p:sp>
        <p:nvSpPr>
          <p:cNvPr id="215" name="Google Shape;215;p31"/>
          <p:cNvSpPr/>
          <p:nvPr/>
        </p:nvSpPr>
        <p:spPr>
          <a:xfrm rot="-5400000">
            <a:off x="991025" y="-639075"/>
            <a:ext cx="371100" cy="21459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6" name="Google Shape;216;p31"/>
          <p:cNvSpPr/>
          <p:nvPr/>
        </p:nvSpPr>
        <p:spPr>
          <a:xfrm>
            <a:off x="107376" y="248175"/>
            <a:ext cx="2138400" cy="3714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700">
                <a:solidFill>
                  <a:srgbClr val="DDDBCE"/>
                </a:solidFill>
                <a:highlight>
                  <a:srgbClr val="423E42"/>
                </a:highlight>
              </a:rPr>
              <a:t>Text preprocessing</a:t>
            </a:r>
            <a:endParaRPr b="1" sz="1700">
              <a:solidFill>
                <a:srgbClr val="DDDBCE"/>
              </a:solidFill>
              <a:highlight>
                <a:srgbClr val="423E42"/>
              </a:highlight>
            </a:endParaRPr>
          </a:p>
        </p:txBody>
      </p:sp>
      <p:sp>
        <p:nvSpPr>
          <p:cNvPr id="217" name="Google Shape;217;p31"/>
          <p:cNvSpPr txBox="1"/>
          <p:nvPr/>
        </p:nvSpPr>
        <p:spPr>
          <a:xfrm>
            <a:off x="381875" y="835375"/>
            <a:ext cx="52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8" name="Google Shape;218;p31"/>
          <p:cNvSpPr txBox="1"/>
          <p:nvPr/>
        </p:nvSpPr>
        <p:spPr>
          <a:xfrm>
            <a:off x="460000" y="692975"/>
            <a:ext cx="83733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700" u="sng">
                <a:solidFill>
                  <a:srgbClr val="212121"/>
                </a:solidFill>
              </a:rPr>
              <a:t>Check Missing Values</a:t>
            </a:r>
            <a:endParaRPr b="1" sz="1700">
              <a:solidFill>
                <a:srgbClr val="212121"/>
              </a:solidFill>
            </a:endParaRPr>
          </a:p>
          <a:p>
            <a:pPr indent="0" lvl="0" marL="0" rtl="0" algn="l">
              <a:spcBef>
                <a:spcPts val="0"/>
              </a:spcBef>
              <a:spcAft>
                <a:spcPts val="0"/>
              </a:spcAft>
              <a:buClr>
                <a:schemeClr val="dk1"/>
              </a:buClr>
              <a:buSzPts val="1100"/>
              <a:buFont typeface="Arial"/>
              <a:buNone/>
            </a:pPr>
            <a:r>
              <a:rPr b="1" lang="en" sz="1700">
                <a:solidFill>
                  <a:srgbClr val="212121"/>
                </a:solidFill>
              </a:rPr>
              <a:t>	Replace missing values with zero and drop null values of unnecessary columns to avoid errors in </a:t>
            </a:r>
            <a:r>
              <a:rPr b="1" lang="en" sz="1700">
                <a:solidFill>
                  <a:srgbClr val="212121"/>
                </a:solidFill>
              </a:rPr>
              <a:t>classification</a:t>
            </a:r>
            <a:r>
              <a:rPr b="1" lang="en" sz="1700">
                <a:solidFill>
                  <a:srgbClr val="212121"/>
                </a:solidFill>
              </a:rPr>
              <a:t> and modeling. </a:t>
            </a:r>
            <a:endParaRPr b="1" sz="1700">
              <a:solidFill>
                <a:srgbClr val="212121"/>
              </a:solidFill>
            </a:endParaRPr>
          </a:p>
          <a:p>
            <a:pPr indent="0" lvl="0" marL="0" rtl="0" algn="l">
              <a:spcBef>
                <a:spcPts val="0"/>
              </a:spcBef>
              <a:spcAft>
                <a:spcPts val="0"/>
              </a:spcAft>
              <a:buClr>
                <a:schemeClr val="dk1"/>
              </a:buClr>
              <a:buSzPts val="1100"/>
              <a:buFont typeface="Arial"/>
              <a:buNone/>
            </a:pPr>
            <a:r>
              <a:t/>
            </a:r>
            <a:endParaRPr b="1" sz="1700">
              <a:solidFill>
                <a:srgbClr val="212121"/>
              </a:solidFill>
            </a:endParaRPr>
          </a:p>
          <a:p>
            <a:pPr indent="0" lvl="0" marL="0" rtl="0" algn="l">
              <a:spcBef>
                <a:spcPts val="0"/>
              </a:spcBef>
              <a:spcAft>
                <a:spcPts val="0"/>
              </a:spcAft>
              <a:buClr>
                <a:schemeClr val="dk1"/>
              </a:buClr>
              <a:buSzPts val="1100"/>
              <a:buFont typeface="Arial"/>
              <a:buNone/>
            </a:pPr>
            <a:r>
              <a:rPr b="1" lang="en" sz="1700" u="sng">
                <a:solidFill>
                  <a:srgbClr val="212121"/>
                </a:solidFill>
              </a:rPr>
              <a:t>Convert all text to lowercase</a:t>
            </a:r>
            <a:endParaRPr b="1" sz="1700" u="sng">
              <a:solidFill>
                <a:srgbClr val="212121"/>
              </a:solidFill>
            </a:endParaRPr>
          </a:p>
          <a:p>
            <a:pPr indent="0" lvl="0" marL="0" rtl="0" algn="l">
              <a:spcBef>
                <a:spcPts val="0"/>
              </a:spcBef>
              <a:spcAft>
                <a:spcPts val="0"/>
              </a:spcAft>
              <a:buClr>
                <a:schemeClr val="dk1"/>
              </a:buClr>
              <a:buSzPts val="1100"/>
              <a:buFont typeface="Arial"/>
              <a:buNone/>
            </a:pPr>
            <a:r>
              <a:rPr b="1" lang="en" sz="1700">
                <a:solidFill>
                  <a:srgbClr val="212121"/>
                </a:solidFill>
              </a:rPr>
              <a:t>        To avoid the mistake during the training that the word like “We” and “we” might get learn differently, we turn all words with capital letter into lower cases.</a:t>
            </a:r>
            <a:endParaRPr b="1" sz="1700">
              <a:solidFill>
                <a:srgbClr val="212121"/>
              </a:solidFill>
            </a:endParaRPr>
          </a:p>
          <a:p>
            <a:pPr indent="0" lvl="0" marL="0" rtl="0" algn="l">
              <a:spcBef>
                <a:spcPts val="0"/>
              </a:spcBef>
              <a:spcAft>
                <a:spcPts val="0"/>
              </a:spcAft>
              <a:buClr>
                <a:schemeClr val="dk1"/>
              </a:buClr>
              <a:buSzPts val="1100"/>
              <a:buFont typeface="Arial"/>
              <a:buNone/>
            </a:pPr>
            <a:r>
              <a:t/>
            </a:r>
            <a:endParaRPr b="1" sz="1700">
              <a:solidFill>
                <a:srgbClr val="212121"/>
              </a:solidFill>
            </a:endParaRPr>
          </a:p>
          <a:p>
            <a:pPr indent="0" lvl="0" marL="0" rtl="0" algn="l">
              <a:spcBef>
                <a:spcPts val="0"/>
              </a:spcBef>
              <a:spcAft>
                <a:spcPts val="0"/>
              </a:spcAft>
              <a:buClr>
                <a:schemeClr val="dk1"/>
              </a:buClr>
              <a:buSzPts val="1100"/>
              <a:buFont typeface="Arial"/>
              <a:buNone/>
            </a:pPr>
            <a:r>
              <a:rPr b="1" lang="en" sz="1700" u="sng">
                <a:solidFill>
                  <a:srgbClr val="212121"/>
                </a:solidFill>
              </a:rPr>
              <a:t>Tokenization</a:t>
            </a:r>
            <a:endParaRPr b="1" sz="1700" u="sng">
              <a:solidFill>
                <a:srgbClr val="212121"/>
              </a:solidFill>
            </a:endParaRPr>
          </a:p>
          <a:p>
            <a:pPr indent="0" lvl="0" marL="0" rtl="0" algn="l">
              <a:spcBef>
                <a:spcPts val="0"/>
              </a:spcBef>
              <a:spcAft>
                <a:spcPts val="0"/>
              </a:spcAft>
              <a:buClr>
                <a:schemeClr val="dk1"/>
              </a:buClr>
              <a:buSzPts val="1100"/>
              <a:buFont typeface="Arial"/>
              <a:buNone/>
            </a:pPr>
            <a:r>
              <a:rPr b="1" lang="en" sz="1700">
                <a:solidFill>
                  <a:srgbClr val="212121"/>
                </a:solidFill>
              </a:rPr>
              <a:t>        One sentence consists of many words, but not all words are important. To analyze each word, we need to split words into single word for each sentence.</a:t>
            </a:r>
            <a:endParaRPr b="1" sz="1700">
              <a:solidFill>
                <a:srgbClr val="212121"/>
              </a:solidFill>
            </a:endParaRPr>
          </a:p>
          <a:p>
            <a:pPr indent="0" lvl="0" marL="0" rtl="0" algn="l">
              <a:spcBef>
                <a:spcPts val="0"/>
              </a:spcBef>
              <a:spcAft>
                <a:spcPts val="0"/>
              </a:spcAft>
              <a:buClr>
                <a:schemeClr val="dk1"/>
              </a:buClr>
              <a:buSzPts val="1100"/>
              <a:buFont typeface="Arial"/>
              <a:buNone/>
            </a:pPr>
            <a:r>
              <a:t/>
            </a:r>
            <a:endParaRPr b="1" sz="1700">
              <a:solidFill>
                <a:srgbClr val="212121"/>
              </a:solidFill>
            </a:endParaRPr>
          </a:p>
          <a:p>
            <a:pPr indent="0" lvl="0" marL="0" rtl="0" algn="l">
              <a:spcBef>
                <a:spcPts val="0"/>
              </a:spcBef>
              <a:spcAft>
                <a:spcPts val="0"/>
              </a:spcAft>
              <a:buClr>
                <a:schemeClr val="dk1"/>
              </a:buClr>
              <a:buSzPts val="1100"/>
              <a:buFont typeface="Arial"/>
              <a:buNone/>
            </a:pPr>
            <a:r>
              <a:rPr b="1" lang="en" sz="1700" u="sng">
                <a:solidFill>
                  <a:srgbClr val="212121"/>
                </a:solidFill>
              </a:rPr>
              <a:t>Remove none text and special character</a:t>
            </a:r>
            <a:endParaRPr b="1" sz="1700" u="sng">
              <a:solidFill>
                <a:srgbClr val="212121"/>
              </a:solidFill>
            </a:endParaRPr>
          </a:p>
          <a:p>
            <a:pPr indent="0" lvl="0" marL="0" rtl="0" algn="l">
              <a:spcBef>
                <a:spcPts val="0"/>
              </a:spcBef>
              <a:spcAft>
                <a:spcPts val="0"/>
              </a:spcAft>
              <a:buClr>
                <a:schemeClr val="dk1"/>
              </a:buClr>
              <a:buSzPts val="1100"/>
              <a:buFont typeface="Arial"/>
              <a:buNone/>
            </a:pPr>
            <a:r>
              <a:rPr b="1" lang="en" sz="1700">
                <a:solidFill>
                  <a:srgbClr val="212121"/>
                </a:solidFill>
              </a:rPr>
              <a:t>        Text data might include website link, hashtags etc… These things better be removed from the text before we run the model.</a:t>
            </a:r>
            <a:endParaRPr b="1" sz="1700">
              <a:solidFill>
                <a:srgbClr val="212121"/>
              </a:solidFill>
            </a:endParaRPr>
          </a:p>
          <a:p>
            <a:pPr indent="0" lvl="0" marL="0" rtl="0" algn="l">
              <a:spcBef>
                <a:spcPts val="0"/>
              </a:spcBef>
              <a:spcAft>
                <a:spcPts val="0"/>
              </a:spcAft>
              <a:buNone/>
            </a:pPr>
            <a:r>
              <a:t/>
            </a:r>
            <a:endParaRPr b="1" sz="1700">
              <a:solidFill>
                <a:srgbClr val="212121"/>
              </a:solidFill>
            </a:endParaRPr>
          </a:p>
        </p:txBody>
      </p:sp>
      <p:cxnSp>
        <p:nvCxnSpPr>
          <p:cNvPr id="219" name="Google Shape;219;p31"/>
          <p:cNvCxnSpPr>
            <a:stCxn id="220" idx="3"/>
          </p:cNvCxnSpPr>
          <p:nvPr/>
        </p:nvCxnSpPr>
        <p:spPr>
          <a:xfrm>
            <a:off x="90750" y="1489088"/>
            <a:ext cx="0" cy="0"/>
          </a:xfrm>
          <a:prstGeom prst="straightConnector1">
            <a:avLst/>
          </a:prstGeom>
          <a:noFill/>
          <a:ln cap="flat" cmpd="sng" w="9525">
            <a:solidFill>
              <a:schemeClr val="dk2"/>
            </a:solidFill>
            <a:prstDash val="solid"/>
            <a:round/>
            <a:headEnd len="med" w="med" type="none"/>
            <a:tailEnd len="med" w="med" type="none"/>
          </a:ln>
        </p:spPr>
      </p:cxnSp>
      <p:sp>
        <p:nvSpPr>
          <p:cNvPr id="221" name="Google Shape;221;p31"/>
          <p:cNvSpPr/>
          <p:nvPr/>
        </p:nvSpPr>
        <p:spPr>
          <a:xfrm rot="5400000">
            <a:off x="-201175" y="1212925"/>
            <a:ext cx="953100" cy="1980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1"/>
          <p:cNvSpPr/>
          <p:nvPr/>
        </p:nvSpPr>
        <p:spPr>
          <a:xfrm rot="5400000">
            <a:off x="-201175" y="2325100"/>
            <a:ext cx="953100" cy="1980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p:nvPr/>
        </p:nvSpPr>
        <p:spPr>
          <a:xfrm rot="5400000">
            <a:off x="-201175" y="3437275"/>
            <a:ext cx="953100" cy="1980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ACE"/>
        </a:solidFill>
      </p:bgPr>
    </p:bg>
    <p:spTree>
      <p:nvGrpSpPr>
        <p:cNvPr id="227" name="Shape 227"/>
        <p:cNvGrpSpPr/>
        <p:nvPr/>
      </p:nvGrpSpPr>
      <p:grpSpPr>
        <a:xfrm>
          <a:off x="0" y="0"/>
          <a:ext cx="0" cy="0"/>
          <a:chOff x="0" y="0"/>
          <a:chExt cx="0" cy="0"/>
        </a:xfrm>
      </p:grpSpPr>
      <p:sp>
        <p:nvSpPr>
          <p:cNvPr id="228" name="Google Shape;228;p32"/>
          <p:cNvSpPr/>
          <p:nvPr/>
        </p:nvSpPr>
        <p:spPr>
          <a:xfrm rot="-5400000">
            <a:off x="1278725" y="-926775"/>
            <a:ext cx="371100" cy="27213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9" name="Google Shape;229;p32"/>
          <p:cNvSpPr/>
          <p:nvPr/>
        </p:nvSpPr>
        <p:spPr>
          <a:xfrm>
            <a:off x="107375" y="248175"/>
            <a:ext cx="2785500" cy="3714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700">
                <a:solidFill>
                  <a:srgbClr val="DDDBCE"/>
                </a:solidFill>
                <a:highlight>
                  <a:srgbClr val="423E42"/>
                </a:highlight>
              </a:rPr>
              <a:t>Text preprocessing cont. </a:t>
            </a:r>
            <a:endParaRPr b="1" sz="1700">
              <a:solidFill>
                <a:srgbClr val="DDDBCE"/>
              </a:solidFill>
              <a:highlight>
                <a:srgbClr val="423E42"/>
              </a:highlight>
            </a:endParaRPr>
          </a:p>
        </p:txBody>
      </p:sp>
      <p:sp>
        <p:nvSpPr>
          <p:cNvPr id="230" name="Google Shape;230;p32"/>
          <p:cNvSpPr txBox="1"/>
          <p:nvPr/>
        </p:nvSpPr>
        <p:spPr>
          <a:xfrm>
            <a:off x="381875" y="835375"/>
            <a:ext cx="52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1" name="Google Shape;231;p32"/>
          <p:cNvSpPr txBox="1"/>
          <p:nvPr/>
        </p:nvSpPr>
        <p:spPr>
          <a:xfrm>
            <a:off x="708125" y="713325"/>
            <a:ext cx="45627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212121"/>
                </a:solidFill>
              </a:rPr>
              <a:t>Remove stopword</a:t>
            </a:r>
            <a:endParaRPr b="1" sz="1700">
              <a:solidFill>
                <a:srgbClr val="212121"/>
              </a:solidFill>
            </a:endParaRPr>
          </a:p>
          <a:p>
            <a:pPr indent="0" lvl="0" marL="0" rtl="0" algn="l">
              <a:spcBef>
                <a:spcPts val="0"/>
              </a:spcBef>
              <a:spcAft>
                <a:spcPts val="0"/>
              </a:spcAft>
              <a:buClr>
                <a:schemeClr val="dk1"/>
              </a:buClr>
              <a:buSzPts val="1100"/>
              <a:buFont typeface="Arial"/>
              <a:buNone/>
            </a:pPr>
            <a:r>
              <a:t/>
            </a:r>
            <a:endParaRPr b="1" sz="1700">
              <a:solidFill>
                <a:srgbClr val="212121"/>
              </a:solidFill>
            </a:endParaRPr>
          </a:p>
          <a:p>
            <a:pPr indent="0" lvl="0" marL="0" rtl="0" algn="l">
              <a:spcBef>
                <a:spcPts val="0"/>
              </a:spcBef>
              <a:spcAft>
                <a:spcPts val="0"/>
              </a:spcAft>
              <a:buNone/>
            </a:pPr>
            <a:r>
              <a:t/>
            </a:r>
            <a:endParaRPr b="1" sz="1700">
              <a:solidFill>
                <a:srgbClr val="212121"/>
              </a:solidFill>
            </a:endParaRPr>
          </a:p>
        </p:txBody>
      </p:sp>
      <p:pic>
        <p:nvPicPr>
          <p:cNvPr id="232" name="Google Shape;232;p32"/>
          <p:cNvPicPr preferRelativeResize="0"/>
          <p:nvPr/>
        </p:nvPicPr>
        <p:blipFill rotWithShape="1">
          <a:blip r:embed="rId3">
            <a:alphaModFix/>
          </a:blip>
          <a:srcRect b="0" l="0" r="0" t="72119"/>
          <a:stretch/>
        </p:blipFill>
        <p:spPr>
          <a:xfrm>
            <a:off x="819225" y="2711625"/>
            <a:ext cx="6324876" cy="1152875"/>
          </a:xfrm>
          <a:prstGeom prst="rect">
            <a:avLst/>
          </a:prstGeom>
          <a:noFill/>
          <a:ln>
            <a:noFill/>
          </a:ln>
        </p:spPr>
      </p:pic>
      <p:sp>
        <p:nvSpPr>
          <p:cNvPr id="233" name="Google Shape;233;p32"/>
          <p:cNvSpPr txBox="1"/>
          <p:nvPr/>
        </p:nvSpPr>
        <p:spPr>
          <a:xfrm>
            <a:off x="670175" y="1176200"/>
            <a:ext cx="8188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12121"/>
                </a:solidFill>
              </a:rPr>
              <a:t>Stopwords are words such as ‘I’, ‘we’, ‘my’, ‘you’, ‘own’, ‘only’,'no','not', etc… These words are not likely to represent particular meaning. The model might consider this as noise, so we remove it as to keep noise level down. Improper selection and removal of stop words can change the meaning of our text. So we have to be careful in choosing our stop words.</a:t>
            </a:r>
            <a:endParaRPr b="1">
              <a:solidFill>
                <a:srgbClr val="212121"/>
              </a:solidFill>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ACE"/>
        </a:solidFill>
      </p:bgPr>
    </p:bg>
    <p:spTree>
      <p:nvGrpSpPr>
        <p:cNvPr id="237" name="Shape 237"/>
        <p:cNvGrpSpPr/>
        <p:nvPr/>
      </p:nvGrpSpPr>
      <p:grpSpPr>
        <a:xfrm>
          <a:off x="0" y="0"/>
          <a:ext cx="0" cy="0"/>
          <a:chOff x="0" y="0"/>
          <a:chExt cx="0" cy="0"/>
        </a:xfrm>
      </p:grpSpPr>
      <p:sp>
        <p:nvSpPr>
          <p:cNvPr id="238" name="Google Shape;238;p33"/>
          <p:cNvSpPr/>
          <p:nvPr/>
        </p:nvSpPr>
        <p:spPr>
          <a:xfrm rot="-5400000">
            <a:off x="1335425" y="-983475"/>
            <a:ext cx="371100" cy="2834700"/>
          </a:xfrm>
          <a:prstGeom prst="rect">
            <a:avLst/>
          </a:prstGeom>
          <a:solidFill>
            <a:srgbClr val="423E4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9" name="Google Shape;239;p33"/>
          <p:cNvSpPr/>
          <p:nvPr/>
        </p:nvSpPr>
        <p:spPr>
          <a:xfrm>
            <a:off x="107375" y="248175"/>
            <a:ext cx="3137400" cy="3714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700">
                <a:solidFill>
                  <a:srgbClr val="DDDBCE"/>
                </a:solidFill>
                <a:highlight>
                  <a:srgbClr val="423E42"/>
                </a:highlight>
              </a:rPr>
              <a:t>Text preprocessing cont. </a:t>
            </a:r>
            <a:endParaRPr b="1" sz="1700">
              <a:solidFill>
                <a:srgbClr val="DDDBCE"/>
              </a:solidFill>
              <a:highlight>
                <a:srgbClr val="423E42"/>
              </a:highlight>
            </a:endParaRPr>
          </a:p>
          <a:p>
            <a:pPr indent="0" lvl="0" marL="0" rtl="0" algn="l">
              <a:lnSpc>
                <a:spcPct val="150000"/>
              </a:lnSpc>
              <a:spcBef>
                <a:spcPts val="0"/>
              </a:spcBef>
              <a:spcAft>
                <a:spcPts val="0"/>
              </a:spcAft>
              <a:buClr>
                <a:schemeClr val="dk1"/>
              </a:buClr>
              <a:buSzPts val="1100"/>
              <a:buFont typeface="Arial"/>
              <a:buNone/>
            </a:pPr>
            <a:r>
              <a:t/>
            </a:r>
            <a:endParaRPr b="1" sz="1700">
              <a:solidFill>
                <a:srgbClr val="DDDBCE"/>
              </a:solidFill>
              <a:highlight>
                <a:srgbClr val="423E42"/>
              </a:highlight>
            </a:endParaRPr>
          </a:p>
        </p:txBody>
      </p:sp>
      <p:sp>
        <p:nvSpPr>
          <p:cNvPr id="240" name="Google Shape;240;p33"/>
          <p:cNvSpPr txBox="1"/>
          <p:nvPr/>
        </p:nvSpPr>
        <p:spPr>
          <a:xfrm>
            <a:off x="381875" y="835375"/>
            <a:ext cx="52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1" name="Google Shape;241;p33"/>
          <p:cNvSpPr txBox="1"/>
          <p:nvPr/>
        </p:nvSpPr>
        <p:spPr>
          <a:xfrm>
            <a:off x="107375" y="751825"/>
            <a:ext cx="91440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212121"/>
                </a:solidFill>
              </a:rPr>
              <a:t>Stemming is a technique in which a set of words in a sentence are converted into a sequence to shorten its lookup. In this method, the words having the same meaning but have some variations according to the context or sentence are normalized.</a:t>
            </a:r>
            <a:endParaRPr b="1" sz="1500">
              <a:solidFill>
                <a:srgbClr val="212121"/>
              </a:solidFill>
            </a:endParaRPr>
          </a:p>
          <a:p>
            <a:pPr indent="0" lvl="0" marL="0" rtl="0" algn="l">
              <a:spcBef>
                <a:spcPts val="0"/>
              </a:spcBef>
              <a:spcAft>
                <a:spcPts val="0"/>
              </a:spcAft>
              <a:buNone/>
            </a:pPr>
            <a:r>
              <a:t/>
            </a:r>
            <a:endParaRPr b="1" sz="1500">
              <a:solidFill>
                <a:srgbClr val="212121"/>
              </a:solidFill>
            </a:endParaRPr>
          </a:p>
          <a:p>
            <a:pPr indent="0" lvl="0" marL="0" rtl="0" algn="l">
              <a:spcBef>
                <a:spcPts val="0"/>
              </a:spcBef>
              <a:spcAft>
                <a:spcPts val="0"/>
              </a:spcAft>
              <a:buClr>
                <a:schemeClr val="dk1"/>
              </a:buClr>
              <a:buSzPts val="1100"/>
              <a:buFont typeface="Arial"/>
              <a:buNone/>
            </a:pPr>
            <a:r>
              <a:rPr b="1" lang="en" sz="1500">
                <a:solidFill>
                  <a:srgbClr val="212121"/>
                </a:solidFill>
              </a:rPr>
              <a:t>Lemmatization is the process to reduce inflected words to their word stem from the text data but still saving the root word belonging to the language.</a:t>
            </a:r>
            <a:endParaRPr b="1" sz="1500">
              <a:solidFill>
                <a:srgbClr val="212121"/>
              </a:solidFill>
            </a:endParaRPr>
          </a:p>
          <a:p>
            <a:pPr indent="0" lvl="0" marL="0" rtl="0" algn="l">
              <a:spcBef>
                <a:spcPts val="0"/>
              </a:spcBef>
              <a:spcAft>
                <a:spcPts val="0"/>
              </a:spcAft>
              <a:buNone/>
            </a:pPr>
            <a:r>
              <a:t/>
            </a:r>
            <a:endParaRPr b="1" sz="1500">
              <a:solidFill>
                <a:srgbClr val="212121"/>
              </a:solidFill>
            </a:endParaRPr>
          </a:p>
        </p:txBody>
      </p:sp>
      <p:sp>
        <p:nvSpPr>
          <p:cNvPr id="242" name="Google Shape;242;p33"/>
          <p:cNvSpPr txBox="1"/>
          <p:nvPr/>
        </p:nvSpPr>
        <p:spPr>
          <a:xfrm>
            <a:off x="2938325" y="210675"/>
            <a:ext cx="57813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212121"/>
              </a:buClr>
              <a:buSzPts val="1700"/>
              <a:buChar char="-"/>
            </a:pPr>
            <a:r>
              <a:rPr b="1" lang="en" sz="1700">
                <a:solidFill>
                  <a:srgbClr val="212121"/>
                </a:solidFill>
              </a:rPr>
              <a:t>Lemmatization vs. Stemming</a:t>
            </a:r>
            <a:endParaRPr/>
          </a:p>
        </p:txBody>
      </p:sp>
      <p:pic>
        <p:nvPicPr>
          <p:cNvPr id="243" name="Google Shape;243;p33"/>
          <p:cNvPicPr preferRelativeResize="0"/>
          <p:nvPr/>
        </p:nvPicPr>
        <p:blipFill>
          <a:blip r:embed="rId3">
            <a:alphaModFix/>
          </a:blip>
          <a:stretch>
            <a:fillRect/>
          </a:stretch>
        </p:blipFill>
        <p:spPr>
          <a:xfrm>
            <a:off x="1808100" y="2486875"/>
            <a:ext cx="4458107" cy="2474800"/>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