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9" r:id="rId4"/>
    <p:sldId id="282" r:id="rId5"/>
    <p:sldId id="267" r:id="rId6"/>
    <p:sldId id="268" r:id="rId7"/>
    <p:sldId id="265" r:id="rId8"/>
    <p:sldId id="283" r:id="rId9"/>
    <p:sldId id="284" r:id="rId10"/>
    <p:sldId id="285" r:id="rId11"/>
    <p:sldId id="286" r:id="rId12"/>
    <p:sldId id="287" r:id="rId13"/>
    <p:sldId id="277" r:id="rId14"/>
    <p:sldId id="289" r:id="rId15"/>
    <p:sldId id="270" r:id="rId16"/>
    <p:sldId id="271" r:id="rId17"/>
    <p:sldId id="288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1414-0B3E-4ACA-937F-BC883076413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1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1414-0B3E-4ACA-937F-BC883076413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8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1414-0B3E-4ACA-937F-BC883076413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34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1414-0B3E-4ACA-937F-BC883076413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5374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1414-0B3E-4ACA-937F-BC883076413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01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1414-0B3E-4ACA-937F-BC883076413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32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1414-0B3E-4ACA-937F-BC883076413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55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1414-0B3E-4ACA-937F-BC883076413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22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1414-0B3E-4ACA-937F-BC883076413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7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1414-0B3E-4ACA-937F-BC883076413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1414-0B3E-4ACA-937F-BC883076413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9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1414-0B3E-4ACA-937F-BC883076413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5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1414-0B3E-4ACA-937F-BC883076413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0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1414-0B3E-4ACA-937F-BC883076413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4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1414-0B3E-4ACA-937F-BC883076413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6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1414-0B3E-4ACA-937F-BC883076413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5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1414-0B3E-4ACA-937F-BC883076413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1AD1414-0B3E-4ACA-937F-BC883076413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1DFB7F9-8293-4C60-AEA9-B6E8E341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49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4834E5-70BE-4E26-B480-73D51D132ABE}"/>
              </a:ext>
            </a:extLst>
          </p:cNvPr>
          <p:cNvSpPr txBox="1"/>
          <p:nvPr/>
        </p:nvSpPr>
        <p:spPr>
          <a:xfrm>
            <a:off x="5726098" y="585858"/>
            <a:ext cx="6267635" cy="3465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masis MT Pro Black" panose="02040A04050005020304" pitchFamily="18" charset="0"/>
              </a:rPr>
              <a:t>House Price Prediction </a:t>
            </a:r>
          </a:p>
          <a:p>
            <a:pPr algn="ctr"/>
            <a:r>
              <a:rPr lang="en-US" sz="4400" dirty="0">
                <a:latin typeface="Amasis MT Pro Black" panose="02040A04050005020304" pitchFamily="18" charset="0"/>
              </a:rPr>
              <a:t>Analysis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/>
              <a:t>    </a:t>
            </a:r>
            <a:r>
              <a:rPr lang="it-IT" dirty="0">
                <a:latin typeface="Amasis MT Pro Medium" panose="02040604050005020304" pitchFamily="18" charset="0"/>
              </a:rPr>
              <a:t>DATA_606 Capstone in Data Science  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latin typeface="Amasis MT Pro Medium" panose="02040604050005020304" pitchFamily="18" charset="0"/>
              </a:rPr>
              <a:t>Chaojie Wang</a:t>
            </a:r>
            <a:endParaRPr lang="en-US" dirty="0">
              <a:latin typeface="Amasis MT Pro Medium" panose="020406040500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8DCAE87-78AB-4819-9B50-0EE20E313E2D}"/>
              </a:ext>
            </a:extLst>
          </p:cNvPr>
          <p:cNvSpPr/>
          <p:nvPr/>
        </p:nvSpPr>
        <p:spPr>
          <a:xfrm>
            <a:off x="6909027" y="585858"/>
            <a:ext cx="3901775" cy="2184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217ADF-4224-A693-BD0F-674F21F8CA47}"/>
              </a:ext>
            </a:extLst>
          </p:cNvPr>
          <p:cNvSpPr txBox="1"/>
          <p:nvPr/>
        </p:nvSpPr>
        <p:spPr>
          <a:xfrm>
            <a:off x="5686418" y="3763866"/>
            <a:ext cx="6346991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latin typeface="Amasis MT Pro Medium" panose="02040604050005020304" pitchFamily="18" charset="0"/>
              </a:rPr>
              <a:t>By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masis MT Pro Medium" panose="02040604050005020304" pitchFamily="18" charset="0"/>
              </a:rPr>
              <a:t>Sathyam Chanumolu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pic>
        <p:nvPicPr>
          <p:cNvPr id="13" name="Picture 12" descr="A picture containing text, grass, outdoor, sign&#10;&#10;Description automatically generated">
            <a:extLst>
              <a:ext uri="{FF2B5EF4-FFF2-40B4-BE49-F238E27FC236}">
                <a16:creationId xmlns:a16="http://schemas.microsoft.com/office/drawing/2014/main" id="{3F874896-8F63-4BA6-FE9E-13983BF3C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58970" cy="6858000"/>
          </a:xfrm>
          <a:prstGeom prst="rect">
            <a:avLst/>
          </a:prstGeom>
        </p:spPr>
      </p:pic>
      <p:pic>
        <p:nvPicPr>
          <p:cNvPr id="14" name="Picture 4" descr="UMBC Logos – UMBC Brand and Style Guide - UMBC">
            <a:extLst>
              <a:ext uri="{FF2B5EF4-FFF2-40B4-BE49-F238E27FC236}">
                <a16:creationId xmlns:a16="http://schemas.microsoft.com/office/drawing/2014/main" id="{0FCB8364-9E5A-BFA8-9C98-E693685B2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67118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610F62-12D6-3F6D-F8B0-3E1353C49126}"/>
              </a:ext>
            </a:extLst>
          </p:cNvPr>
          <p:cNvCxnSpPr>
            <a:cxnSpLocks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AC98D8-E4E6-562C-E1C6-8E75134052C0}"/>
              </a:ext>
            </a:extLst>
          </p:cNvPr>
          <p:cNvCxnSpPr/>
          <p:nvPr/>
        </p:nvCxnSpPr>
        <p:spPr>
          <a:xfrm>
            <a:off x="301557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773D7E-1489-B0E9-BB62-62318182FB07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</p:spTree>
    <p:extLst>
      <p:ext uri="{BB962C8B-B14F-4D97-AF65-F5344CB8AC3E}">
        <p14:creationId xmlns:p14="http://schemas.microsoft.com/office/powerpoint/2010/main" val="115606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MBC Logos – UMBC Brand and Style Guide - UMBC">
            <a:extLst>
              <a:ext uri="{FF2B5EF4-FFF2-40B4-BE49-F238E27FC236}">
                <a16:creationId xmlns:a16="http://schemas.microsoft.com/office/drawing/2014/main" id="{9A5175BC-3407-4C3B-A86E-DB622A82A6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67118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D2EF7E-1C19-4014-B0A3-DFB69A28EE50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F889A9-4A26-48B0-88B5-368555CCCF1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42ADBC-1D7C-40BC-802B-23F784423E6D}"/>
              </a:ext>
            </a:extLst>
          </p:cNvPr>
          <p:cNvCxnSpPr/>
          <p:nvPr/>
        </p:nvCxnSpPr>
        <p:spPr>
          <a:xfrm>
            <a:off x="301557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F516C9-F932-43DA-B764-7C88BC586CBA}"/>
              </a:ext>
            </a:extLst>
          </p:cNvPr>
          <p:cNvSpPr txBox="1"/>
          <p:nvPr/>
        </p:nvSpPr>
        <p:spPr>
          <a:xfrm>
            <a:off x="394283" y="360727"/>
            <a:ext cx="11165746" cy="595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masis MT Pro Black" panose="02040A04050005020304" pitchFamily="18" charset="0"/>
              </a:rPr>
              <a:t>Exploratory data analysis (</a:t>
            </a:r>
            <a:r>
              <a:rPr lang="en-US" sz="3600" b="1" dirty="0" err="1">
                <a:latin typeface="Amasis MT Pro Black" panose="02040A04050005020304" pitchFamily="18" charset="0"/>
              </a:rPr>
              <a:t>Cntd</a:t>
            </a:r>
            <a:r>
              <a:rPr lang="en-US" sz="3600" b="1" dirty="0">
                <a:latin typeface="Amasis MT Pro Black" panose="02040A04050005020304" pitchFamily="18" charset="0"/>
              </a:rPr>
              <a:t>.)</a:t>
            </a:r>
          </a:p>
          <a:p>
            <a:endParaRPr lang="en-US" sz="1600" b="1" dirty="0">
              <a:latin typeface="Amasis MT Pro Black" panose="02040A04050005020304" pitchFamily="18" charset="0"/>
            </a:endParaRP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Outlier analysis-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Boxplot analysis to detect outliers present in the univariate features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BDSCAN clustering – to detect outliers between target variable and the numerical features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Test and data transformation-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Transform categorical data into noir categories.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Tog transformation of right skewed features to check evidence gaussian distribution.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Q-Q plot test to check features following normality.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One-hot encoding, label encoding, and standard scaler data transformation has been used.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03207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MBC Logos – UMBC Brand and Style Guide - UMBC">
            <a:extLst>
              <a:ext uri="{FF2B5EF4-FFF2-40B4-BE49-F238E27FC236}">
                <a16:creationId xmlns:a16="http://schemas.microsoft.com/office/drawing/2014/main" id="{221507D7-4FF7-4327-B2D6-39BDE3F09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67118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0ACB4E-BFE9-42BA-A974-21C20186BD37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6AE40B-4BB3-48B0-B347-1A688C8FE1F7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5A8CBD-2480-4E31-852D-7EF50D0B7F4C}"/>
              </a:ext>
            </a:extLst>
          </p:cNvPr>
          <p:cNvCxnSpPr/>
          <p:nvPr/>
        </p:nvCxnSpPr>
        <p:spPr>
          <a:xfrm>
            <a:off x="301557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33F447A-6F92-4933-82F3-7481713B89AE}"/>
              </a:ext>
            </a:extLst>
          </p:cNvPr>
          <p:cNvSpPr txBox="1"/>
          <p:nvPr/>
        </p:nvSpPr>
        <p:spPr>
          <a:xfrm>
            <a:off x="403412" y="367553"/>
            <a:ext cx="886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masis MT Pro Black" panose="02040A04050005020304" pitchFamily="18" charset="0"/>
              </a:rPr>
              <a:t>High level finding from EDA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2D1F8-C584-451E-8A09-F5D6FB359EF3}"/>
              </a:ext>
            </a:extLst>
          </p:cNvPr>
          <p:cNvSpPr txBox="1"/>
          <p:nvPr/>
        </p:nvSpPr>
        <p:spPr>
          <a:xfrm>
            <a:off x="403412" y="1073496"/>
            <a:ext cx="9835722" cy="4669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There are total 21613 number of unique data present in the dataset.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house price range is between 75000 and 7700000.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 the house details belongs to us state Washington and king county.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Most of the house details belong to Seattle city.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Almost all input continuous features are right skewed.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None of the continuous feature follows normality.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Living measure,  house furnishment, quality are the top features which impact the price of the house.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There are positive trend in house price with the number of views, total number of bedroom, bathroom and floors.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House condition has no impact with the price, which depicts the condition has not much impact.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Datetime of the year has no impact on price of the house. It is irrelevant.</a:t>
            </a:r>
          </a:p>
        </p:txBody>
      </p:sp>
    </p:spTree>
    <p:extLst>
      <p:ext uri="{BB962C8B-B14F-4D97-AF65-F5344CB8AC3E}">
        <p14:creationId xmlns:p14="http://schemas.microsoft.com/office/powerpoint/2010/main" val="399404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MBC Logos – UMBC Brand and Style Guide - UMBC">
            <a:extLst>
              <a:ext uri="{FF2B5EF4-FFF2-40B4-BE49-F238E27FC236}">
                <a16:creationId xmlns:a16="http://schemas.microsoft.com/office/drawing/2014/main" id="{9A5175BC-3407-4C3B-A86E-DB622A82A6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67118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D2EF7E-1C19-4014-B0A3-DFB69A28EE50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F889A9-4A26-48B0-88B5-368555CCCF1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42ADBC-1D7C-40BC-802B-23F784423E6D}"/>
              </a:ext>
            </a:extLst>
          </p:cNvPr>
          <p:cNvCxnSpPr/>
          <p:nvPr/>
        </p:nvCxnSpPr>
        <p:spPr>
          <a:xfrm>
            <a:off x="301557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F516C9-F932-43DA-B764-7C88BC586CBA}"/>
              </a:ext>
            </a:extLst>
          </p:cNvPr>
          <p:cNvSpPr txBox="1"/>
          <p:nvPr/>
        </p:nvSpPr>
        <p:spPr>
          <a:xfrm>
            <a:off x="301557" y="985438"/>
            <a:ext cx="11165746" cy="381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masis MT Pro Black" panose="02040A04050005020304" pitchFamily="18" charset="0"/>
              </a:rPr>
              <a:t>Feature selection</a:t>
            </a:r>
          </a:p>
          <a:p>
            <a:endParaRPr lang="en-US" sz="1600" dirty="0">
              <a:latin typeface="Amasis MT Pro Black" panose="02040A04050005020304" pitchFamily="18" charset="0"/>
            </a:endParaRPr>
          </a:p>
          <a:p>
            <a:endParaRPr lang="en-US" sz="1600" dirty="0">
              <a:latin typeface="Amasis MT Pro Black" panose="02040A04050005020304" pitchFamily="18" charset="0"/>
            </a:endParaRPr>
          </a:p>
          <a:p>
            <a:pPr marR="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approaches has been used for feature selection.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k-best method-</a:t>
            </a: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method used various statistical test to determine the best features which can be used for model building.</a:t>
            </a: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Selected top 15 important features for model building.</a:t>
            </a:r>
          </a:p>
        </p:txBody>
      </p:sp>
    </p:spTree>
    <p:extLst>
      <p:ext uri="{BB962C8B-B14F-4D97-AF65-F5344CB8AC3E}">
        <p14:creationId xmlns:p14="http://schemas.microsoft.com/office/powerpoint/2010/main" val="116592619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MBC Logos – UMBC Brand and Style Guide - UMBC">
            <a:extLst>
              <a:ext uri="{FF2B5EF4-FFF2-40B4-BE49-F238E27FC236}">
                <a16:creationId xmlns:a16="http://schemas.microsoft.com/office/drawing/2014/main" id="{221507D7-4FF7-4327-B2D6-39BDE3F09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67118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0ACB4E-BFE9-42BA-A974-21C20186BD37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6AE40B-4BB3-48B0-B347-1A688C8FE1F7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5A8CBD-2480-4E31-852D-7EF50D0B7F4C}"/>
              </a:ext>
            </a:extLst>
          </p:cNvPr>
          <p:cNvCxnSpPr/>
          <p:nvPr/>
        </p:nvCxnSpPr>
        <p:spPr>
          <a:xfrm>
            <a:off x="301557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47EBBC-7F0B-41D8-9D2A-649C344901EF}"/>
              </a:ext>
            </a:extLst>
          </p:cNvPr>
          <p:cNvSpPr txBox="1"/>
          <p:nvPr/>
        </p:nvSpPr>
        <p:spPr>
          <a:xfrm>
            <a:off x="301557" y="271029"/>
            <a:ext cx="3449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masis MT Pro Black" panose="02040A04050005020304" pitchFamily="18" charset="0"/>
              </a:rPr>
              <a:t>Correlation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49B8038-251E-3FCF-6C14-BFD999F0D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324" y="377584"/>
            <a:ext cx="7114065" cy="629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FD9853-314F-5426-1628-BECA0CF210F5}"/>
              </a:ext>
            </a:extLst>
          </p:cNvPr>
          <p:cNvSpPr txBox="1"/>
          <p:nvPr/>
        </p:nvSpPr>
        <p:spPr>
          <a:xfrm>
            <a:off x="301557" y="1742175"/>
            <a:ext cx="4385853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target column is price. From this heatmap the potential features for machine learning 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living_measure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quality,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ceil_measure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living_measure15, furnished etc.,</a:t>
            </a:r>
          </a:p>
        </p:txBody>
      </p:sp>
    </p:spTree>
    <p:extLst>
      <p:ext uri="{BB962C8B-B14F-4D97-AF65-F5344CB8AC3E}">
        <p14:creationId xmlns:p14="http://schemas.microsoft.com/office/powerpoint/2010/main" val="21274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MBC Logos – UMBC Brand and Style Guide - UMBC">
            <a:extLst>
              <a:ext uri="{FF2B5EF4-FFF2-40B4-BE49-F238E27FC236}">
                <a16:creationId xmlns:a16="http://schemas.microsoft.com/office/drawing/2014/main" id="{221507D7-4FF7-4327-B2D6-39BDE3F09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67118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0ACB4E-BFE9-42BA-A974-21C20186BD37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6AE40B-4BB3-48B0-B347-1A688C8FE1F7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5A8CBD-2480-4E31-852D-7EF50D0B7F4C}"/>
              </a:ext>
            </a:extLst>
          </p:cNvPr>
          <p:cNvCxnSpPr/>
          <p:nvPr/>
        </p:nvCxnSpPr>
        <p:spPr>
          <a:xfrm>
            <a:off x="301557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47EBBC-7F0B-41D8-9D2A-649C344901EF}"/>
              </a:ext>
            </a:extLst>
          </p:cNvPr>
          <p:cNvSpPr txBox="1"/>
          <p:nvPr/>
        </p:nvSpPr>
        <p:spPr>
          <a:xfrm>
            <a:off x="301556" y="271029"/>
            <a:ext cx="74308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masis MT Pro Black" panose="02040A04050005020304" pitchFamily="18" charset="0"/>
              </a:rPr>
              <a:t>Correlation plot with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D9853-314F-5426-1628-BECA0CF210F5}"/>
              </a:ext>
            </a:extLst>
          </p:cNvPr>
          <p:cNvSpPr txBox="1"/>
          <p:nvPr/>
        </p:nvSpPr>
        <p:spPr>
          <a:xfrm>
            <a:off x="1571374" y="5294341"/>
            <a:ext cx="8353425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Living measure has the highest correlation with the output which is more than 0.7.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3B3B42E-A5EC-7BE5-3538-FB3FF2237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374" y="1148191"/>
            <a:ext cx="835342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58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0DC36A-3565-4170-A1EE-ECEBEB2DEF0C}"/>
              </a:ext>
            </a:extLst>
          </p:cNvPr>
          <p:cNvSpPr txBox="1"/>
          <p:nvPr/>
        </p:nvSpPr>
        <p:spPr>
          <a:xfrm>
            <a:off x="301557" y="389234"/>
            <a:ext cx="8332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masis MT Pro Black" panose="02040A04050005020304" pitchFamily="18" charset="0"/>
              </a:rPr>
              <a:t>Machine learning modelling</a:t>
            </a:r>
          </a:p>
        </p:txBody>
      </p:sp>
      <p:pic>
        <p:nvPicPr>
          <p:cNvPr id="3" name="Picture 4" descr="UMBC Logos – UMBC Brand and Style Guide - UMBC">
            <a:extLst>
              <a:ext uri="{FF2B5EF4-FFF2-40B4-BE49-F238E27FC236}">
                <a16:creationId xmlns:a16="http://schemas.microsoft.com/office/drawing/2014/main" id="{04B9BA56-EB6D-4855-9273-BEB0E5B5E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67118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B72B82-70FA-430E-8E23-D81DC18E47AE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8496BB-3B80-464E-B556-876D6C81420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E4E174-4E2D-438C-BD54-44445268D94D}"/>
              </a:ext>
            </a:extLst>
          </p:cNvPr>
          <p:cNvCxnSpPr/>
          <p:nvPr/>
        </p:nvCxnSpPr>
        <p:spPr>
          <a:xfrm>
            <a:off x="301557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A6734A-CEEC-4FF0-B170-FBB0DDFE1466}"/>
              </a:ext>
            </a:extLst>
          </p:cNvPr>
          <p:cNvSpPr txBox="1"/>
          <p:nvPr/>
        </p:nvSpPr>
        <p:spPr>
          <a:xfrm>
            <a:off x="403411" y="1203434"/>
            <a:ext cx="3765176" cy="519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Below selected models has been used for machine learning modelling for both k-best features and PCA.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neightbour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regressor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Lasso regression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Ridge regression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 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Light GBM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5EB8BE-C6B6-1F31-8370-45F82888B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764" y="1266396"/>
            <a:ext cx="7017104" cy="49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670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0DC36A-3565-4170-A1EE-ECEBEB2DEF0C}"/>
              </a:ext>
            </a:extLst>
          </p:cNvPr>
          <p:cNvSpPr txBox="1"/>
          <p:nvPr/>
        </p:nvSpPr>
        <p:spPr>
          <a:xfrm>
            <a:off x="403412" y="367553"/>
            <a:ext cx="7799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masis MT Pro Black" panose="02040A04050005020304" pitchFamily="18" charset="0"/>
              </a:rPr>
              <a:t>Machine learning modelling-</a:t>
            </a:r>
          </a:p>
          <a:p>
            <a:endParaRPr lang="en-US" sz="3600" dirty="0">
              <a:latin typeface="Amasis MT Pro Black" panose="02040A04050005020304" pitchFamily="18" charset="0"/>
            </a:endParaRPr>
          </a:p>
        </p:txBody>
      </p:sp>
      <p:pic>
        <p:nvPicPr>
          <p:cNvPr id="3" name="Picture 4" descr="UMBC Logos – UMBC Brand and Style Guide - UMBC">
            <a:extLst>
              <a:ext uri="{FF2B5EF4-FFF2-40B4-BE49-F238E27FC236}">
                <a16:creationId xmlns:a16="http://schemas.microsoft.com/office/drawing/2014/main" id="{04B9BA56-EB6D-4855-9273-BEB0E5B5E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67118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B72B82-70FA-430E-8E23-D81DC18E47AE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8496BB-3B80-464E-B556-876D6C81420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E4E174-4E2D-438C-BD54-44445268D94D}"/>
              </a:ext>
            </a:extLst>
          </p:cNvPr>
          <p:cNvCxnSpPr/>
          <p:nvPr/>
        </p:nvCxnSpPr>
        <p:spPr>
          <a:xfrm>
            <a:off x="301557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26E63E-61A9-4EB5-BD31-B31268FCA527}"/>
              </a:ext>
            </a:extLst>
          </p:cNvPr>
          <p:cNvSpPr txBox="1"/>
          <p:nvPr/>
        </p:nvSpPr>
        <p:spPr>
          <a:xfrm>
            <a:off x="537884" y="2251254"/>
            <a:ext cx="3785542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R2 score for the mentioned model for k-best models</a:t>
            </a:r>
          </a:p>
        </p:txBody>
      </p:sp>
      <p:pic>
        <p:nvPicPr>
          <p:cNvPr id="8" name="Google Shape;249;p15">
            <a:extLst>
              <a:ext uri="{FF2B5EF4-FFF2-40B4-BE49-F238E27FC236}">
                <a16:creationId xmlns:a16="http://schemas.microsoft.com/office/drawing/2014/main" id="{F2D035E3-0514-907E-35F6-BD60FF6E666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1762" y="1183761"/>
            <a:ext cx="7245299" cy="5107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94056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C8D334-8633-4E28-B1D8-66F57B0FA379}"/>
              </a:ext>
            </a:extLst>
          </p:cNvPr>
          <p:cNvSpPr txBox="1"/>
          <p:nvPr/>
        </p:nvSpPr>
        <p:spPr>
          <a:xfrm>
            <a:off x="367553" y="398040"/>
            <a:ext cx="113243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masis MT Pro Black" panose="02040A04050005020304" pitchFamily="18" charset="0"/>
              </a:rPr>
              <a:t>Comparison of model performance measure on k-best features</a:t>
            </a:r>
          </a:p>
        </p:txBody>
      </p:sp>
      <p:pic>
        <p:nvPicPr>
          <p:cNvPr id="8" name="Picture 4" descr="UMBC Logos – UMBC Brand and Style Guide - UMBC">
            <a:extLst>
              <a:ext uri="{FF2B5EF4-FFF2-40B4-BE49-F238E27FC236}">
                <a16:creationId xmlns:a16="http://schemas.microsoft.com/office/drawing/2014/main" id="{77559282-E0AE-8583-29AE-196A1D29C1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67118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22D8B6-4EBC-3BF9-BED1-B2D49FB62C7B}"/>
              </a:ext>
            </a:extLst>
          </p:cNvPr>
          <p:cNvCxnSpPr>
            <a:cxnSpLocks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DD1023-7502-9DC1-BD7C-82FEA7E7A729}"/>
              </a:ext>
            </a:extLst>
          </p:cNvPr>
          <p:cNvCxnSpPr/>
          <p:nvPr/>
        </p:nvCxnSpPr>
        <p:spPr>
          <a:xfrm>
            <a:off x="301557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4A1750-7868-0084-6D2D-EBD4E05BE483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0C329D-3181-F2EF-5864-834F7A936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37625"/>
              </p:ext>
            </p:extLst>
          </p:nvPr>
        </p:nvGraphicFramePr>
        <p:xfrm>
          <a:off x="367553" y="2172993"/>
          <a:ext cx="11449389" cy="336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627">
                  <a:extLst>
                    <a:ext uri="{9D8B030D-6E8A-4147-A177-3AD203B41FA5}">
                      <a16:colId xmlns:a16="http://schemas.microsoft.com/office/drawing/2014/main" val="3986946498"/>
                    </a:ext>
                  </a:extLst>
                </a:gridCol>
                <a:gridCol w="1635627">
                  <a:extLst>
                    <a:ext uri="{9D8B030D-6E8A-4147-A177-3AD203B41FA5}">
                      <a16:colId xmlns:a16="http://schemas.microsoft.com/office/drawing/2014/main" val="3781075834"/>
                    </a:ext>
                  </a:extLst>
                </a:gridCol>
                <a:gridCol w="1635627">
                  <a:extLst>
                    <a:ext uri="{9D8B030D-6E8A-4147-A177-3AD203B41FA5}">
                      <a16:colId xmlns:a16="http://schemas.microsoft.com/office/drawing/2014/main" val="616329464"/>
                    </a:ext>
                  </a:extLst>
                </a:gridCol>
                <a:gridCol w="1635627">
                  <a:extLst>
                    <a:ext uri="{9D8B030D-6E8A-4147-A177-3AD203B41FA5}">
                      <a16:colId xmlns:a16="http://schemas.microsoft.com/office/drawing/2014/main" val="1586433768"/>
                    </a:ext>
                  </a:extLst>
                </a:gridCol>
                <a:gridCol w="1635627">
                  <a:extLst>
                    <a:ext uri="{9D8B030D-6E8A-4147-A177-3AD203B41FA5}">
                      <a16:colId xmlns:a16="http://schemas.microsoft.com/office/drawing/2014/main" val="109885985"/>
                    </a:ext>
                  </a:extLst>
                </a:gridCol>
                <a:gridCol w="1635627">
                  <a:extLst>
                    <a:ext uri="{9D8B030D-6E8A-4147-A177-3AD203B41FA5}">
                      <a16:colId xmlns:a16="http://schemas.microsoft.com/office/drawing/2014/main" val="1270562933"/>
                    </a:ext>
                  </a:extLst>
                </a:gridCol>
                <a:gridCol w="1635627">
                  <a:extLst>
                    <a:ext uri="{9D8B030D-6E8A-4147-A177-3AD203B41FA5}">
                      <a16:colId xmlns:a16="http://schemas.microsoft.com/office/drawing/2014/main" val="262433110"/>
                    </a:ext>
                  </a:extLst>
                </a:gridCol>
              </a:tblGrid>
              <a:tr h="505051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Model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Train_mae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Test_mae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Train_mape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Test_mape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Train_r2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Test_r2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590468"/>
                  </a:ext>
                </a:extLst>
              </a:tr>
              <a:tr h="506027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KNN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75559.20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92331.07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0.1385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0.1706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0.8533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0.7509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2727066"/>
                  </a:ext>
                </a:extLst>
              </a:tr>
              <a:tr h="438018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RIDGE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127879.14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128651.69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0.2554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0.2582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0.6762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0.6816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559396"/>
                  </a:ext>
                </a:extLst>
              </a:tr>
              <a:tr h="506027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LASSO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127713.31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128504.83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0.2549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0.2578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0.6762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0.6817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374725"/>
                  </a:ext>
                </a:extLst>
              </a:tr>
              <a:tr h="559293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Decision Tree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62653.11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89203.98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0.1161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0.1623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0.9012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0.7686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276803"/>
                  </a:ext>
                </a:extLst>
              </a:tr>
              <a:tr h="470517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Random Forest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54760.27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72060.10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0.1032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0.1353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0.9210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0.8568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775402"/>
                  </a:ext>
                </a:extLst>
              </a:tr>
              <a:tr h="375716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Light GBM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60924.34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71514.68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0.1240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0.1370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0.9349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wentieth Century"/>
                          <a:ea typeface="Twentieth Century"/>
                          <a:cs typeface="Twentieth Century"/>
                        </a:rPr>
                        <a:t>0.8706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157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56593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D49C1F11-1240-43A8-A05C-5E757DF35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72"/>
          <a:stretch/>
        </p:blipFill>
        <p:spPr>
          <a:xfrm>
            <a:off x="1575881" y="0"/>
            <a:ext cx="9079147" cy="56323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D7CA34-F285-45D2-AE78-E941DDB2C349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5945B9-E808-41B9-9853-7ABD60E2706D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" name="Picture 4" descr="UMBC Logos – UMBC Brand and Style Guide - UMBC">
            <a:extLst>
              <a:ext uri="{FF2B5EF4-FFF2-40B4-BE49-F238E27FC236}">
                <a16:creationId xmlns:a16="http://schemas.microsoft.com/office/drawing/2014/main" id="{7FF3186E-4274-4ADB-AF2A-CE2FC8B1BC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41951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677228-502C-4877-BE8E-4127BB6EFCB1}"/>
              </a:ext>
            </a:extLst>
          </p:cNvPr>
          <p:cNvCxnSpPr/>
          <p:nvPr/>
        </p:nvCxnSpPr>
        <p:spPr>
          <a:xfrm>
            <a:off x="276390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43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F1DCF1-2253-45CA-944F-B0DE5421C034}"/>
              </a:ext>
            </a:extLst>
          </p:cNvPr>
          <p:cNvSpPr txBox="1"/>
          <p:nvPr/>
        </p:nvSpPr>
        <p:spPr>
          <a:xfrm>
            <a:off x="563460" y="1044218"/>
            <a:ext cx="1106507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masis MT Pro Black" panose="02040A04050005020304" pitchFamily="18" charset="0"/>
              </a:rPr>
              <a:t>Agenda</a:t>
            </a:r>
          </a:p>
          <a:p>
            <a:endParaRPr lang="en-US" sz="3600" dirty="0">
              <a:latin typeface="Amasis MT Pro Black" panose="02040A04050005020304" pitchFamily="18" charset="0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Discussion on business problem.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Understanding of dataset and features.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preparation, cleaning, and outlier analysis.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 and insight generation.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Feature selection and machine learning modelling.</a:t>
            </a:r>
          </a:p>
        </p:txBody>
      </p:sp>
      <p:pic>
        <p:nvPicPr>
          <p:cNvPr id="3" name="Picture 4" descr="UMBC Logos – UMBC Brand and Style Guide - UMBC">
            <a:extLst>
              <a:ext uri="{FF2B5EF4-FFF2-40B4-BE49-F238E27FC236}">
                <a16:creationId xmlns:a16="http://schemas.microsoft.com/office/drawing/2014/main" id="{58681A46-3D82-462A-9755-8DB2D487B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67118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53840B-0463-4304-BC6C-8FCD213F2033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9B6B8E-F5AF-4446-8A00-595E2431FB6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587B82-16A3-47AE-9296-C448C0C3DEE5}"/>
              </a:ext>
            </a:extLst>
          </p:cNvPr>
          <p:cNvCxnSpPr/>
          <p:nvPr/>
        </p:nvCxnSpPr>
        <p:spPr>
          <a:xfrm>
            <a:off x="301557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35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MBC Logos – UMBC Brand and Style Guide - UMBC">
            <a:extLst>
              <a:ext uri="{FF2B5EF4-FFF2-40B4-BE49-F238E27FC236}">
                <a16:creationId xmlns:a16="http://schemas.microsoft.com/office/drawing/2014/main" id="{9A5175BC-3407-4C3B-A86E-DB622A82A6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67118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D2EF7E-1C19-4014-B0A3-DFB69A28EE50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F889A9-4A26-48B0-88B5-368555CCCF1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42ADBC-1D7C-40BC-802B-23F784423E6D}"/>
              </a:ext>
            </a:extLst>
          </p:cNvPr>
          <p:cNvCxnSpPr/>
          <p:nvPr/>
        </p:nvCxnSpPr>
        <p:spPr>
          <a:xfrm>
            <a:off x="301557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F516C9-F932-43DA-B764-7C88BC586CBA}"/>
              </a:ext>
            </a:extLst>
          </p:cNvPr>
          <p:cNvSpPr txBox="1"/>
          <p:nvPr/>
        </p:nvSpPr>
        <p:spPr>
          <a:xfrm>
            <a:off x="394283" y="360727"/>
            <a:ext cx="11165746" cy="567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masis MT Pro Black" panose="02040A04050005020304" pitchFamily="18" charset="0"/>
              </a:rPr>
              <a:t>Citations</a:t>
            </a:r>
          </a:p>
          <a:p>
            <a:endParaRPr lang="en-US" dirty="0"/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 estate is a recognized sector globally, and provide huge employment in countries like US, and India.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House price determination is a huge challenge as several factors influenced it to a huge extent.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Either it is real estate investor or buyer everyone wants to determine the proper cost of a house.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Determination of house price not only influenced the buyer, or seller, But also impacts a lot to the loan providers such as banks and loan institution. Determining correct price will make sure it won’t go into NPA (Non-Performing Asset).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Many hidden factors can reduce or increase the price into a great extent, which can be determined using proper statistical analysis. </a:t>
            </a:r>
          </a:p>
        </p:txBody>
      </p:sp>
    </p:spTree>
    <p:extLst>
      <p:ext uri="{BB962C8B-B14F-4D97-AF65-F5344CB8AC3E}">
        <p14:creationId xmlns:p14="http://schemas.microsoft.com/office/powerpoint/2010/main" val="344750037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MBC Logos – UMBC Brand and Style Guide - UMBC">
            <a:extLst>
              <a:ext uri="{FF2B5EF4-FFF2-40B4-BE49-F238E27FC236}">
                <a16:creationId xmlns:a16="http://schemas.microsoft.com/office/drawing/2014/main" id="{9A5175BC-3407-4C3B-A86E-DB622A82A6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67118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D2EF7E-1C19-4014-B0A3-DFB69A28EE50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F889A9-4A26-48B0-88B5-368555CCCF1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42ADBC-1D7C-40BC-802B-23F784423E6D}"/>
              </a:ext>
            </a:extLst>
          </p:cNvPr>
          <p:cNvCxnSpPr/>
          <p:nvPr/>
        </p:nvCxnSpPr>
        <p:spPr>
          <a:xfrm>
            <a:off x="301557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F516C9-F932-43DA-B764-7C88BC586CBA}"/>
              </a:ext>
            </a:extLst>
          </p:cNvPr>
          <p:cNvSpPr txBox="1"/>
          <p:nvPr/>
        </p:nvSpPr>
        <p:spPr>
          <a:xfrm>
            <a:off x="412039" y="378481"/>
            <a:ext cx="11165746" cy="566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masis MT Pro Black" panose="02040A04050005020304" pitchFamily="18" charset="0"/>
              </a:rPr>
              <a:t>Business Understanding</a:t>
            </a:r>
          </a:p>
          <a:p>
            <a:endParaRPr lang="en-US" dirty="0"/>
          </a:p>
          <a:p>
            <a:r>
              <a:rPr lang="en-US" sz="2400" b="1" dirty="0"/>
              <a:t>Problem statement:</a:t>
            </a:r>
            <a:endParaRPr lang="en-US" b="1" dirty="0"/>
          </a:p>
          <a:p>
            <a:endParaRPr lang="en-US" dirty="0"/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house more than an enclosed area.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Intelligent buyers always look into the external factors other than the house quality and condition, such as neighborhood, connectivity etc.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sellers also the actual market price of the house should be known. Otherwise, they may sell at very low cost as well.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objective here is to predict the correct price/close price of the house by looking into the factors given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91963765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MBC Logos – UMBC Brand and Style Guide - UMBC">
            <a:extLst>
              <a:ext uri="{FF2B5EF4-FFF2-40B4-BE49-F238E27FC236}">
                <a16:creationId xmlns:a16="http://schemas.microsoft.com/office/drawing/2014/main" id="{C6382C7C-18D5-4DD8-8CF8-0FEE7C99E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67118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48FD4E-8522-4276-B709-CB87E564DB97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098514-9032-450C-A3B6-CBADDC7B6DAE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BE2A26-01A8-4997-97B0-20B5E8731E8E}"/>
              </a:ext>
            </a:extLst>
          </p:cNvPr>
          <p:cNvCxnSpPr/>
          <p:nvPr/>
        </p:nvCxnSpPr>
        <p:spPr>
          <a:xfrm>
            <a:off x="301557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AA67AE-667F-4257-9F24-55D300CBA01A}"/>
              </a:ext>
            </a:extLst>
          </p:cNvPr>
          <p:cNvSpPr txBox="1"/>
          <p:nvPr/>
        </p:nvSpPr>
        <p:spPr>
          <a:xfrm>
            <a:off x="367553" y="3980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masis MT Pro Black" panose="02040A04050005020304" pitchFamily="18" charset="0"/>
              </a:rPr>
              <a:t>Dataset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ABB841D-719C-4022-B00E-82ABD3ACD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317804"/>
              </p:ext>
            </p:extLst>
          </p:nvPr>
        </p:nvGraphicFramePr>
        <p:xfrm>
          <a:off x="4483223" y="1319150"/>
          <a:ext cx="5308847" cy="347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7182">
                  <a:extLst>
                    <a:ext uri="{9D8B030D-6E8A-4147-A177-3AD203B41FA5}">
                      <a16:colId xmlns:a16="http://schemas.microsoft.com/office/drawing/2014/main" val="3571495423"/>
                    </a:ext>
                  </a:extLst>
                </a:gridCol>
                <a:gridCol w="3381665">
                  <a:extLst>
                    <a:ext uri="{9D8B030D-6E8A-4147-A177-3AD203B41FA5}">
                      <a16:colId xmlns:a16="http://schemas.microsoft.com/office/drawing/2014/main" val="2505347476"/>
                    </a:ext>
                  </a:extLst>
                </a:gridCol>
              </a:tblGrid>
              <a:tr h="3020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feature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269195"/>
                  </a:ext>
                </a:extLst>
              </a:tr>
              <a:tr h="3020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cid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Notion of a house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792908827"/>
                  </a:ext>
                </a:extLst>
              </a:tr>
              <a:tr h="3020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dayhours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Date house was sold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709414717"/>
                  </a:ext>
                </a:extLst>
              </a:tr>
              <a:tr h="3020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Price of the house (target)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985396112"/>
                  </a:ext>
                </a:extLst>
              </a:tr>
              <a:tr h="3020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Room_bed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Number of bedrooms in the house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02132253"/>
                  </a:ext>
                </a:extLst>
              </a:tr>
              <a:tr h="3020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Room_bath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Number of bathrooms in the house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549719292"/>
                  </a:ext>
                </a:extLst>
              </a:tr>
              <a:tr h="3020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Living_measure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Square foot of the home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87883943"/>
                  </a:ext>
                </a:extLst>
              </a:tr>
              <a:tr h="3020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Lot_measure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Quare</a:t>
                      </a:r>
                      <a:r>
                        <a:rPr lang="en-US" sz="1800" dirty="0"/>
                        <a:t> footage of the lot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0577003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0E0546C-7D59-3736-88DD-F3AED660F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131222"/>
              </p:ext>
            </p:extLst>
          </p:nvPr>
        </p:nvGraphicFramePr>
        <p:xfrm>
          <a:off x="3665489" y="1128041"/>
          <a:ext cx="8128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525906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27034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feature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description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25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cid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Notion of a house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91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dayhours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Date house was sold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59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price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Price of the house (target)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4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Room_bed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Number of bedrooms in the house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90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Room_bath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Number of bathrooms in the house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1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Living_measure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Square foot of the home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37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Lot_measure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Quare footage of the lot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59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ceil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Total floors (levels) in the house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0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coast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House which has a view to waterfront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4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sight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Has been viewed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3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Condition 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How good the condition is (overall)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26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quality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Tw Cen MT" panose="020B0602020104020603" pitchFamily="34" charset="0"/>
                          <a:cs typeface="Tw Cen MT" panose="020B0602020104020603" pitchFamily="34" charset="0"/>
                        </a:rPr>
                        <a:t>Grade given to the housing unit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40742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3D91FB1-D947-5D11-AF16-BB757210AE32}"/>
              </a:ext>
            </a:extLst>
          </p:cNvPr>
          <p:cNvSpPr txBox="1"/>
          <p:nvPr/>
        </p:nvSpPr>
        <p:spPr>
          <a:xfrm>
            <a:off x="367553" y="1319150"/>
            <a:ext cx="3121371" cy="3432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total 22 input variable and 1 output variable present in the dataset. </a:t>
            </a: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description is given below.</a:t>
            </a:r>
          </a:p>
        </p:txBody>
      </p:sp>
    </p:spTree>
    <p:extLst>
      <p:ext uri="{BB962C8B-B14F-4D97-AF65-F5344CB8AC3E}">
        <p14:creationId xmlns:p14="http://schemas.microsoft.com/office/powerpoint/2010/main" val="370401170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C8D334-8633-4E28-B1D8-66F57B0FA379}"/>
              </a:ext>
            </a:extLst>
          </p:cNvPr>
          <p:cNvSpPr txBox="1"/>
          <p:nvPr/>
        </p:nvSpPr>
        <p:spPr>
          <a:xfrm>
            <a:off x="367553" y="3980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masis MT Pro Black" panose="02040A04050005020304" pitchFamily="18" charset="0"/>
              </a:rPr>
              <a:t>Dataset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7A3502-5153-C8E0-AFF2-4F0C80961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858302"/>
              </p:ext>
            </p:extLst>
          </p:nvPr>
        </p:nvGraphicFramePr>
        <p:xfrm>
          <a:off x="2032000" y="1394366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043">
                  <a:extLst>
                    <a:ext uri="{9D8B030D-6E8A-4147-A177-3AD203B41FA5}">
                      <a16:colId xmlns:a16="http://schemas.microsoft.com/office/drawing/2014/main" val="1152004459"/>
                    </a:ext>
                  </a:extLst>
                </a:gridCol>
                <a:gridCol w="5445957">
                  <a:extLst>
                    <a:ext uri="{9D8B030D-6E8A-4147-A177-3AD203B41FA5}">
                      <a16:colId xmlns:a16="http://schemas.microsoft.com/office/drawing/2014/main" val="1763888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feature</a:t>
                      </a:r>
                      <a:endParaRPr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description</a:t>
                      </a:r>
                      <a:endParaRPr sz="1800" b="0" i="0" u="none" strike="noStrike" kern="120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07678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Ceil_measure</a:t>
                      </a:r>
                      <a:endParaRPr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Square footage of the house apart from basement</a:t>
                      </a:r>
                      <a:endParaRPr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2675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basement</a:t>
                      </a:r>
                      <a:endParaRPr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Square footage of the basement</a:t>
                      </a:r>
                      <a:endParaRPr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123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Yr_built</a:t>
                      </a:r>
                      <a:endParaRPr sz="1800" b="0" i="0" u="none" strike="noStrike" kern="120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Build year</a:t>
                      </a:r>
                      <a:endParaRPr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4424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Yr_renovated</a:t>
                      </a:r>
                      <a:endParaRPr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Year when house was renovated</a:t>
                      </a:r>
                      <a:endParaRPr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02982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zipcode</a:t>
                      </a:r>
                      <a:endParaRPr sz="1800" b="0" i="0" u="none" strike="noStrike" kern="120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zip</a:t>
                      </a:r>
                      <a:endParaRPr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8859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lat</a:t>
                      </a:r>
                      <a:endParaRPr sz="1800" b="0" i="0" u="none" strike="noStrike" kern="120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Latitude coordinate</a:t>
                      </a:r>
                      <a:endParaRPr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62872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long</a:t>
                      </a:r>
                      <a:endParaRPr sz="1800" b="0" i="0" u="none" strike="noStrike" kern="120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Longitude coordinate</a:t>
                      </a:r>
                      <a:endParaRPr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99778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Living_measure15</a:t>
                      </a:r>
                      <a:endParaRPr sz="1800" b="0" i="0" u="none" strike="noStrike" kern="120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Living room area in 2015 after renovation</a:t>
                      </a:r>
                      <a:endParaRPr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27321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Lot_measure15</a:t>
                      </a:r>
                      <a:endParaRPr sz="1800" b="0" i="0" u="none" strike="noStrike" kern="120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Lot size area in 2015(implies – some renovation)</a:t>
                      </a:r>
                      <a:endParaRPr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94518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furnished</a:t>
                      </a:r>
                      <a:endParaRPr sz="1800" b="0" i="0" u="none" strike="noStrike" kern="120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Based on the quality of the room</a:t>
                      </a:r>
                      <a:endParaRPr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94486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Total_area</a:t>
                      </a:r>
                      <a:endParaRPr sz="1800" b="0" i="0" u="none" strike="noStrike" kern="120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Measure of both living and lot</a:t>
                      </a:r>
                      <a:endParaRPr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199935924"/>
                  </a:ext>
                </a:extLst>
              </a:tr>
            </a:tbl>
          </a:graphicData>
        </a:graphic>
      </p:graphicFrame>
      <p:pic>
        <p:nvPicPr>
          <p:cNvPr id="8" name="Picture 4" descr="UMBC Logos – UMBC Brand and Style Guide - UMBC">
            <a:extLst>
              <a:ext uri="{FF2B5EF4-FFF2-40B4-BE49-F238E27FC236}">
                <a16:creationId xmlns:a16="http://schemas.microsoft.com/office/drawing/2014/main" id="{77559282-E0AE-8583-29AE-196A1D29C1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67118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22D8B6-4EBC-3BF9-BED1-B2D49FB62C7B}"/>
              </a:ext>
            </a:extLst>
          </p:cNvPr>
          <p:cNvCxnSpPr>
            <a:cxnSpLocks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DD1023-7502-9DC1-BD7C-82FEA7E7A729}"/>
              </a:ext>
            </a:extLst>
          </p:cNvPr>
          <p:cNvCxnSpPr/>
          <p:nvPr/>
        </p:nvCxnSpPr>
        <p:spPr>
          <a:xfrm>
            <a:off x="301557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4A1750-7868-0084-6D2D-EBD4E05BE483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</p:spTree>
    <p:extLst>
      <p:ext uri="{BB962C8B-B14F-4D97-AF65-F5344CB8AC3E}">
        <p14:creationId xmlns:p14="http://schemas.microsoft.com/office/powerpoint/2010/main" val="22502877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F1DCF1-2253-45CA-944F-B0DE5421C034}"/>
              </a:ext>
            </a:extLst>
          </p:cNvPr>
          <p:cNvSpPr txBox="1"/>
          <p:nvPr/>
        </p:nvSpPr>
        <p:spPr>
          <a:xfrm>
            <a:off x="469783" y="360728"/>
            <a:ext cx="1106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masis MT Pro Black" panose="02040A04050005020304" pitchFamily="18" charset="0"/>
              </a:rPr>
              <a:t>Project Framework</a:t>
            </a:r>
          </a:p>
        </p:txBody>
      </p:sp>
      <p:pic>
        <p:nvPicPr>
          <p:cNvPr id="7" name="Picture 4" descr="UMBC Logos – UMBC Brand and Style Guide - UMBC">
            <a:extLst>
              <a:ext uri="{FF2B5EF4-FFF2-40B4-BE49-F238E27FC236}">
                <a16:creationId xmlns:a16="http://schemas.microsoft.com/office/drawing/2014/main" id="{379F6551-9A07-4C9E-8BA9-B1CE39345B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67118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B67540-603F-420E-A992-7DD146ABECF1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9DE8DC-8E37-406F-BC9F-AABA6F04104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1B3553-BE9D-4BA4-8CBC-536961B065E1}"/>
              </a:ext>
            </a:extLst>
          </p:cNvPr>
          <p:cNvCxnSpPr/>
          <p:nvPr/>
        </p:nvCxnSpPr>
        <p:spPr>
          <a:xfrm>
            <a:off x="301557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63B02C5-0B20-B8E7-4930-9C6C6A82885F}"/>
              </a:ext>
            </a:extLst>
          </p:cNvPr>
          <p:cNvSpPr txBox="1"/>
          <p:nvPr/>
        </p:nvSpPr>
        <p:spPr>
          <a:xfrm>
            <a:off x="469783" y="1049347"/>
            <a:ext cx="11347159" cy="1770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 regression problem with target variable = price</a:t>
            </a:r>
          </a:p>
          <a:p>
            <a:pPr marL="285750" indent="-285750" algn="just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Regression predictive modelling is the task of approximating a mapping function (f) from input variables (x) to a continuous output (target) variable (y).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3E0DCF-6554-E7C2-6271-586BE53AB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300" y="2563492"/>
            <a:ext cx="7240716" cy="399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2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MBC Logos – UMBC Brand and Style Guide - UMBC">
            <a:extLst>
              <a:ext uri="{FF2B5EF4-FFF2-40B4-BE49-F238E27FC236}">
                <a16:creationId xmlns:a16="http://schemas.microsoft.com/office/drawing/2014/main" id="{9A5175BC-3407-4C3B-A86E-DB622A82A6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67118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D2EF7E-1C19-4014-B0A3-DFB69A28EE50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F889A9-4A26-48B0-88B5-368555CCCF1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42ADBC-1D7C-40BC-802B-23F784423E6D}"/>
              </a:ext>
            </a:extLst>
          </p:cNvPr>
          <p:cNvCxnSpPr/>
          <p:nvPr/>
        </p:nvCxnSpPr>
        <p:spPr>
          <a:xfrm>
            <a:off x="301557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F516C9-F932-43DA-B764-7C88BC586CBA}"/>
              </a:ext>
            </a:extLst>
          </p:cNvPr>
          <p:cNvSpPr txBox="1"/>
          <p:nvPr/>
        </p:nvSpPr>
        <p:spPr>
          <a:xfrm>
            <a:off x="394283" y="369605"/>
            <a:ext cx="11165746" cy="542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masis MT Pro Black" panose="02040A04050005020304" pitchFamily="18" charset="0"/>
              </a:rPr>
              <a:t>Data cleaning</a:t>
            </a:r>
          </a:p>
          <a:p>
            <a:endParaRPr lang="en-US" sz="1600" b="1" dirty="0">
              <a:latin typeface="Amasis MT Pro Black" panose="02040A04050005020304" pitchFamily="18" charset="0"/>
            </a:endParaRPr>
          </a:p>
          <a:p>
            <a:pPr marR="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EDA, I have performed several techniques, and which is described below.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Null value treatment-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Numeric variable – mean (when outliers doesn’t impact much effect), median(when distribution is almost normal)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Categorical variable – based on the logics of other features relation, mode of the class.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 of the feature were more than 5% null value present. So, no row removal done.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Duplicate data count – 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duplicate rows were found.</a:t>
            </a:r>
          </a:p>
        </p:txBody>
      </p:sp>
    </p:spTree>
    <p:extLst>
      <p:ext uri="{BB962C8B-B14F-4D97-AF65-F5344CB8AC3E}">
        <p14:creationId xmlns:p14="http://schemas.microsoft.com/office/powerpoint/2010/main" val="305614683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MBC Logos – UMBC Brand and Style Guide - UMBC">
            <a:extLst>
              <a:ext uri="{FF2B5EF4-FFF2-40B4-BE49-F238E27FC236}">
                <a16:creationId xmlns:a16="http://schemas.microsoft.com/office/drawing/2014/main" id="{221507D7-4FF7-4327-B2D6-39BDE3F09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18" b="23370"/>
          <a:stretch/>
        </p:blipFill>
        <p:spPr bwMode="auto">
          <a:xfrm>
            <a:off x="5467118" y="6421172"/>
            <a:ext cx="280969" cy="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0ACB4E-BFE9-42BA-A974-21C20186BD37}"/>
              </a:ext>
            </a:extLst>
          </p:cNvPr>
          <p:cNvSpPr txBox="1"/>
          <p:nvPr/>
        </p:nvSpPr>
        <p:spPr>
          <a:xfrm>
            <a:off x="5722920" y="6356139"/>
            <a:ext cx="116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6AE40B-4BB3-48B0-B347-1A688C8FE1F7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888529" y="6586970"/>
            <a:ext cx="492841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5A8CBD-2480-4E31-852D-7EF50D0B7F4C}"/>
              </a:ext>
            </a:extLst>
          </p:cNvPr>
          <p:cNvCxnSpPr/>
          <p:nvPr/>
        </p:nvCxnSpPr>
        <p:spPr>
          <a:xfrm>
            <a:off x="301557" y="6586970"/>
            <a:ext cx="478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33F447A-6F92-4933-82F3-7481713B89AE}"/>
              </a:ext>
            </a:extLst>
          </p:cNvPr>
          <p:cNvSpPr txBox="1"/>
          <p:nvPr/>
        </p:nvSpPr>
        <p:spPr>
          <a:xfrm>
            <a:off x="403412" y="367553"/>
            <a:ext cx="886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masis MT Pro Black" panose="02040A04050005020304" pitchFamily="18" charset="0"/>
              </a:rPr>
              <a:t>Exploratory data analysis (</a:t>
            </a:r>
            <a:r>
              <a:rPr lang="en-US" sz="3600" dirty="0" err="1">
                <a:latin typeface="Amasis MT Pro Black" panose="02040A04050005020304" pitchFamily="18" charset="0"/>
              </a:rPr>
              <a:t>Cntd</a:t>
            </a:r>
            <a:r>
              <a:rPr lang="en-US" sz="3600" dirty="0">
                <a:latin typeface="Amasis MT Pro Black" panose="02040A04050005020304" pitchFamily="18" charset="0"/>
              </a:rPr>
              <a:t>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2D1F8-C584-451E-8A09-F5D6FB359EF3}"/>
              </a:ext>
            </a:extLst>
          </p:cNvPr>
          <p:cNvSpPr txBox="1"/>
          <p:nvPr/>
        </p:nvSpPr>
        <p:spPr>
          <a:xfrm>
            <a:off x="385611" y="1037756"/>
            <a:ext cx="9835722" cy="5103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Univariate analysis-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Numerical columns – distribution plot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Categorical columns – count plot</a:t>
            </a:r>
          </a:p>
          <a:p>
            <a:pPr marL="285750" indent="-285750" algn="just">
              <a:lnSpc>
                <a:spcPct val="20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Bivariate and multivariate analysis-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Scatter plot between all continuous data and target column to detect pattern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Box plot of price data with all categorical labels to see any trend in categories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Distribution plot label wise to check the distribution of each class separately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 plot to check pattern in paired columns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Applied central limit theorem to understand mean of the distribution following normality</a:t>
            </a:r>
          </a:p>
        </p:txBody>
      </p:sp>
    </p:spTree>
    <p:extLst>
      <p:ext uri="{BB962C8B-B14F-4D97-AF65-F5344CB8AC3E}">
        <p14:creationId xmlns:p14="http://schemas.microsoft.com/office/powerpoint/2010/main" val="10423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pth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7892</TotalTime>
  <Words>1174</Words>
  <Application>Microsoft Office PowerPoint</Application>
  <PresentationFormat>Widescreen</PresentationFormat>
  <Paragraphs>234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Amasis MT Pro Black</vt:lpstr>
      <vt:lpstr>Amasis MT Pro Medium</vt:lpstr>
      <vt:lpstr>Arial</vt:lpstr>
      <vt:lpstr>Corbel</vt:lpstr>
      <vt:lpstr>Times New Roman</vt:lpstr>
      <vt:lpstr>Tw Cen MT</vt:lpstr>
      <vt:lpstr>Twentieth Century</vt:lpstr>
      <vt:lpstr>Wingdings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sathyam chanumolu</dc:creator>
  <cp:lastModifiedBy>sathyam chanumolu</cp:lastModifiedBy>
  <cp:revision>43</cp:revision>
  <dcterms:created xsi:type="dcterms:W3CDTF">2021-12-08T01:33:19Z</dcterms:created>
  <dcterms:modified xsi:type="dcterms:W3CDTF">2022-11-08T06:35:50Z</dcterms:modified>
</cp:coreProperties>
</file>