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5"/>
    <p:restoredTop sz="94000"/>
  </p:normalViewPr>
  <p:slideViewPr>
    <p:cSldViewPr snapToGrid="0">
      <p:cViewPr varScale="1">
        <p:scale>
          <a:sx n="70" d="100"/>
          <a:sy n="70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FC688-E366-495F-8AD3-3CFA6A8E4343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FDDE02C-1576-4A07-960B-B4D34C67176D}">
      <dgm:prSet/>
      <dgm:spPr/>
      <dgm:t>
        <a:bodyPr/>
        <a:lstStyle/>
        <a:p>
          <a:r>
            <a:rPr lang="en-US"/>
            <a:t>An average R coefficient for the simple linear model</a:t>
          </a:r>
        </a:p>
      </dgm:t>
    </dgm:pt>
    <dgm:pt modelId="{FB9D300D-34FC-4454-97DC-917E5CF5E6F4}" type="parTrans" cxnId="{15CC74C8-6CBC-41FF-AFED-16D13F4EEC30}">
      <dgm:prSet/>
      <dgm:spPr/>
      <dgm:t>
        <a:bodyPr/>
        <a:lstStyle/>
        <a:p>
          <a:endParaRPr lang="en-US"/>
        </a:p>
      </dgm:t>
    </dgm:pt>
    <dgm:pt modelId="{7EA5CA6E-2B8C-4694-BEFE-29237A1F882A}" type="sibTrans" cxnId="{15CC74C8-6CBC-41FF-AFED-16D13F4EEC30}">
      <dgm:prSet/>
      <dgm:spPr/>
      <dgm:t>
        <a:bodyPr/>
        <a:lstStyle/>
        <a:p>
          <a:endParaRPr lang="en-US"/>
        </a:p>
      </dgm:t>
    </dgm:pt>
    <dgm:pt modelId="{E90AF3A0-5517-456C-BA2A-4544F70A4DC2}">
      <dgm:prSet/>
      <dgm:spPr/>
      <dgm:t>
        <a:bodyPr/>
        <a:lstStyle/>
        <a:p>
          <a:r>
            <a:rPr lang="en-US"/>
            <a:t>Extremely high MSE for multivariate model</a:t>
          </a:r>
        </a:p>
      </dgm:t>
    </dgm:pt>
    <dgm:pt modelId="{7B2AC609-E912-4593-ADF7-93ACC44D4F75}" type="parTrans" cxnId="{F6901EF1-9226-4DBD-B96D-F30601A51B20}">
      <dgm:prSet/>
      <dgm:spPr/>
      <dgm:t>
        <a:bodyPr/>
        <a:lstStyle/>
        <a:p>
          <a:endParaRPr lang="en-US"/>
        </a:p>
      </dgm:t>
    </dgm:pt>
    <dgm:pt modelId="{B3250BD9-6011-4DB8-BC33-14C6F14917FF}" type="sibTrans" cxnId="{F6901EF1-9226-4DBD-B96D-F30601A51B20}">
      <dgm:prSet/>
      <dgm:spPr/>
      <dgm:t>
        <a:bodyPr/>
        <a:lstStyle/>
        <a:p>
          <a:endParaRPr lang="en-US"/>
        </a:p>
      </dgm:t>
    </dgm:pt>
    <dgm:pt modelId="{02214562-6874-43DD-A718-088E4AFD906E}">
      <dgm:prSet/>
      <dgm:spPr/>
      <dgm:t>
        <a:bodyPr/>
        <a:lstStyle/>
        <a:p>
          <a:r>
            <a:rPr lang="en-US"/>
            <a:t>Suggests simple linear model is a better fit than the more complicated multivariate model</a:t>
          </a:r>
        </a:p>
      </dgm:t>
    </dgm:pt>
    <dgm:pt modelId="{B2C27CDA-7E1F-48EA-A1BF-3A1367EB06B1}" type="parTrans" cxnId="{13EE9A98-B239-40C6-A9EC-6B48DA58FBF4}">
      <dgm:prSet/>
      <dgm:spPr/>
      <dgm:t>
        <a:bodyPr/>
        <a:lstStyle/>
        <a:p>
          <a:endParaRPr lang="en-US"/>
        </a:p>
      </dgm:t>
    </dgm:pt>
    <dgm:pt modelId="{1501F7E5-9A23-4F1D-90FF-E75FAD238B32}" type="sibTrans" cxnId="{13EE9A98-B239-40C6-A9EC-6B48DA58FBF4}">
      <dgm:prSet/>
      <dgm:spPr/>
      <dgm:t>
        <a:bodyPr/>
        <a:lstStyle/>
        <a:p>
          <a:endParaRPr lang="en-US"/>
        </a:p>
      </dgm:t>
    </dgm:pt>
    <dgm:pt modelId="{12A3E351-2AB7-4A4F-9B9B-63F62A560D56}">
      <dgm:prSet/>
      <dgm:spPr/>
      <dgm:t>
        <a:bodyPr/>
        <a:lstStyle/>
        <a:p>
          <a:r>
            <a:rPr lang="en-US"/>
            <a:t>Is there a relationship between review points and price? Yes, but it’s not strong</a:t>
          </a:r>
        </a:p>
      </dgm:t>
    </dgm:pt>
    <dgm:pt modelId="{138129D4-05B5-4DD9-B280-681B6541809B}" type="parTrans" cxnId="{CBD49BD9-27DD-4CBD-98D9-EFCAB1B463E3}">
      <dgm:prSet/>
      <dgm:spPr/>
      <dgm:t>
        <a:bodyPr/>
        <a:lstStyle/>
        <a:p>
          <a:endParaRPr lang="en-US"/>
        </a:p>
      </dgm:t>
    </dgm:pt>
    <dgm:pt modelId="{3E64ADF1-5CAB-4660-9552-DE6E365DB21E}" type="sibTrans" cxnId="{CBD49BD9-27DD-4CBD-98D9-EFCAB1B463E3}">
      <dgm:prSet/>
      <dgm:spPr/>
      <dgm:t>
        <a:bodyPr/>
        <a:lstStyle/>
        <a:p>
          <a:endParaRPr lang="en-US"/>
        </a:p>
      </dgm:t>
    </dgm:pt>
    <dgm:pt modelId="{E4D3A027-882A-437A-BC93-730A5706CCDC}">
      <dgm:prSet/>
      <dgm:spPr/>
      <dgm:t>
        <a:bodyPr/>
        <a:lstStyle/>
        <a:p>
          <a:r>
            <a:rPr lang="en-US"/>
            <a:t>Review points, nor any other variable (country, province, title etc.) is indicative of price</a:t>
          </a:r>
        </a:p>
      </dgm:t>
    </dgm:pt>
    <dgm:pt modelId="{C0EE52DB-720C-494D-A751-A6584A056604}" type="parTrans" cxnId="{6ADF6D46-9B00-440C-9265-92F067F20908}">
      <dgm:prSet/>
      <dgm:spPr/>
      <dgm:t>
        <a:bodyPr/>
        <a:lstStyle/>
        <a:p>
          <a:endParaRPr lang="en-US"/>
        </a:p>
      </dgm:t>
    </dgm:pt>
    <dgm:pt modelId="{4B53087A-3664-4F62-8015-9B7F55E22FFC}" type="sibTrans" cxnId="{6ADF6D46-9B00-440C-9265-92F067F20908}">
      <dgm:prSet/>
      <dgm:spPr/>
      <dgm:t>
        <a:bodyPr/>
        <a:lstStyle/>
        <a:p>
          <a:endParaRPr lang="en-US"/>
        </a:p>
      </dgm:t>
    </dgm:pt>
    <dgm:pt modelId="{28CA98A4-0E16-934D-9BC3-D3DAB4819D57}" type="pres">
      <dgm:prSet presAssocID="{B99FC688-E366-495F-8AD3-3CFA6A8E4343}" presName="diagram" presStyleCnt="0">
        <dgm:presLayoutVars>
          <dgm:dir/>
          <dgm:resizeHandles val="exact"/>
        </dgm:presLayoutVars>
      </dgm:prSet>
      <dgm:spPr/>
    </dgm:pt>
    <dgm:pt modelId="{AEF15717-CCDF-CA41-AA1E-39234A9FAD38}" type="pres">
      <dgm:prSet presAssocID="{BFDDE02C-1576-4A07-960B-B4D34C67176D}" presName="node" presStyleLbl="node1" presStyleIdx="0" presStyleCnt="5">
        <dgm:presLayoutVars>
          <dgm:bulletEnabled val="1"/>
        </dgm:presLayoutVars>
      </dgm:prSet>
      <dgm:spPr/>
    </dgm:pt>
    <dgm:pt modelId="{4A7CB929-9578-B947-82C6-6E6E48DBB0A7}" type="pres">
      <dgm:prSet presAssocID="{7EA5CA6E-2B8C-4694-BEFE-29237A1F882A}" presName="sibTrans" presStyleCnt="0"/>
      <dgm:spPr/>
    </dgm:pt>
    <dgm:pt modelId="{82EFB638-CBFD-1B48-BF1B-378126AA8296}" type="pres">
      <dgm:prSet presAssocID="{E90AF3A0-5517-456C-BA2A-4544F70A4DC2}" presName="node" presStyleLbl="node1" presStyleIdx="1" presStyleCnt="5">
        <dgm:presLayoutVars>
          <dgm:bulletEnabled val="1"/>
        </dgm:presLayoutVars>
      </dgm:prSet>
      <dgm:spPr/>
    </dgm:pt>
    <dgm:pt modelId="{DDDB9526-EA78-9D45-8F07-3E4ACD31F18C}" type="pres">
      <dgm:prSet presAssocID="{B3250BD9-6011-4DB8-BC33-14C6F14917FF}" presName="sibTrans" presStyleCnt="0"/>
      <dgm:spPr/>
    </dgm:pt>
    <dgm:pt modelId="{8E92AC51-2E43-1848-88BE-A36AB546B7A3}" type="pres">
      <dgm:prSet presAssocID="{02214562-6874-43DD-A718-088E4AFD906E}" presName="node" presStyleLbl="node1" presStyleIdx="2" presStyleCnt="5">
        <dgm:presLayoutVars>
          <dgm:bulletEnabled val="1"/>
        </dgm:presLayoutVars>
      </dgm:prSet>
      <dgm:spPr/>
    </dgm:pt>
    <dgm:pt modelId="{B79C43F8-019E-664D-9304-6482C12BF1FB}" type="pres">
      <dgm:prSet presAssocID="{1501F7E5-9A23-4F1D-90FF-E75FAD238B32}" presName="sibTrans" presStyleCnt="0"/>
      <dgm:spPr/>
    </dgm:pt>
    <dgm:pt modelId="{B5205497-BEE5-9743-84AC-6259AEDFC2A6}" type="pres">
      <dgm:prSet presAssocID="{12A3E351-2AB7-4A4F-9B9B-63F62A560D56}" presName="node" presStyleLbl="node1" presStyleIdx="3" presStyleCnt="5">
        <dgm:presLayoutVars>
          <dgm:bulletEnabled val="1"/>
        </dgm:presLayoutVars>
      </dgm:prSet>
      <dgm:spPr/>
    </dgm:pt>
    <dgm:pt modelId="{56BBF8EB-3246-7C4A-8B0C-B3455A3C1559}" type="pres">
      <dgm:prSet presAssocID="{3E64ADF1-5CAB-4660-9552-DE6E365DB21E}" presName="sibTrans" presStyleCnt="0"/>
      <dgm:spPr/>
    </dgm:pt>
    <dgm:pt modelId="{C3E3E248-E191-354C-BA3C-85AA5BC183BB}" type="pres">
      <dgm:prSet presAssocID="{E4D3A027-882A-437A-BC93-730A5706CCDC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33E37-32B8-414F-8A55-D87E2ADB2110}" type="presOf" srcId="{E4D3A027-882A-437A-BC93-730A5706CCDC}" destId="{C3E3E248-E191-354C-BA3C-85AA5BC183BB}" srcOrd="0" destOrd="0" presId="urn:microsoft.com/office/officeart/2005/8/layout/default"/>
    <dgm:cxn modelId="{1FE0F941-750B-EB44-90AF-497ED2A87478}" type="presOf" srcId="{B99FC688-E366-495F-8AD3-3CFA6A8E4343}" destId="{28CA98A4-0E16-934D-9BC3-D3DAB4819D57}" srcOrd="0" destOrd="0" presId="urn:microsoft.com/office/officeart/2005/8/layout/default"/>
    <dgm:cxn modelId="{6ADF6D46-9B00-440C-9265-92F067F20908}" srcId="{B99FC688-E366-495F-8AD3-3CFA6A8E4343}" destId="{E4D3A027-882A-437A-BC93-730A5706CCDC}" srcOrd="4" destOrd="0" parTransId="{C0EE52DB-720C-494D-A751-A6584A056604}" sibTransId="{4B53087A-3664-4F62-8015-9B7F55E22FFC}"/>
    <dgm:cxn modelId="{13EE9A98-B239-40C6-A9EC-6B48DA58FBF4}" srcId="{B99FC688-E366-495F-8AD3-3CFA6A8E4343}" destId="{02214562-6874-43DD-A718-088E4AFD906E}" srcOrd="2" destOrd="0" parTransId="{B2C27CDA-7E1F-48EA-A1BF-3A1367EB06B1}" sibTransId="{1501F7E5-9A23-4F1D-90FF-E75FAD238B32}"/>
    <dgm:cxn modelId="{15CC74C8-6CBC-41FF-AFED-16D13F4EEC30}" srcId="{B99FC688-E366-495F-8AD3-3CFA6A8E4343}" destId="{BFDDE02C-1576-4A07-960B-B4D34C67176D}" srcOrd="0" destOrd="0" parTransId="{FB9D300D-34FC-4454-97DC-917E5CF5E6F4}" sibTransId="{7EA5CA6E-2B8C-4694-BEFE-29237A1F882A}"/>
    <dgm:cxn modelId="{A72ED6D7-E659-534B-A91F-0F1F201883FC}" type="presOf" srcId="{02214562-6874-43DD-A718-088E4AFD906E}" destId="{8E92AC51-2E43-1848-88BE-A36AB546B7A3}" srcOrd="0" destOrd="0" presId="urn:microsoft.com/office/officeart/2005/8/layout/default"/>
    <dgm:cxn modelId="{CBD49BD9-27DD-4CBD-98D9-EFCAB1B463E3}" srcId="{B99FC688-E366-495F-8AD3-3CFA6A8E4343}" destId="{12A3E351-2AB7-4A4F-9B9B-63F62A560D56}" srcOrd="3" destOrd="0" parTransId="{138129D4-05B5-4DD9-B280-681B6541809B}" sibTransId="{3E64ADF1-5CAB-4660-9552-DE6E365DB21E}"/>
    <dgm:cxn modelId="{F6901EF1-9226-4DBD-B96D-F30601A51B20}" srcId="{B99FC688-E366-495F-8AD3-3CFA6A8E4343}" destId="{E90AF3A0-5517-456C-BA2A-4544F70A4DC2}" srcOrd="1" destOrd="0" parTransId="{7B2AC609-E912-4593-ADF7-93ACC44D4F75}" sibTransId="{B3250BD9-6011-4DB8-BC33-14C6F14917FF}"/>
    <dgm:cxn modelId="{865F61F1-396C-C049-982D-EF6C50CE521B}" type="presOf" srcId="{12A3E351-2AB7-4A4F-9B9B-63F62A560D56}" destId="{B5205497-BEE5-9743-84AC-6259AEDFC2A6}" srcOrd="0" destOrd="0" presId="urn:microsoft.com/office/officeart/2005/8/layout/default"/>
    <dgm:cxn modelId="{775165F7-0790-2547-8C34-354A83CCAE13}" type="presOf" srcId="{E90AF3A0-5517-456C-BA2A-4544F70A4DC2}" destId="{82EFB638-CBFD-1B48-BF1B-378126AA8296}" srcOrd="0" destOrd="0" presId="urn:microsoft.com/office/officeart/2005/8/layout/default"/>
    <dgm:cxn modelId="{D02A82F8-39B9-B94F-A84C-359516C896A1}" type="presOf" srcId="{BFDDE02C-1576-4A07-960B-B4D34C67176D}" destId="{AEF15717-CCDF-CA41-AA1E-39234A9FAD38}" srcOrd="0" destOrd="0" presId="urn:microsoft.com/office/officeart/2005/8/layout/default"/>
    <dgm:cxn modelId="{4233149A-CC45-CC44-803C-DAA4F4A3B9BB}" type="presParOf" srcId="{28CA98A4-0E16-934D-9BC3-D3DAB4819D57}" destId="{AEF15717-CCDF-CA41-AA1E-39234A9FAD38}" srcOrd="0" destOrd="0" presId="urn:microsoft.com/office/officeart/2005/8/layout/default"/>
    <dgm:cxn modelId="{6430E440-5368-DE41-A8FA-93780A4F2C2F}" type="presParOf" srcId="{28CA98A4-0E16-934D-9BC3-D3DAB4819D57}" destId="{4A7CB929-9578-B947-82C6-6E6E48DBB0A7}" srcOrd="1" destOrd="0" presId="urn:microsoft.com/office/officeart/2005/8/layout/default"/>
    <dgm:cxn modelId="{38DDD717-3960-7145-9ED9-F6DB16ED07D3}" type="presParOf" srcId="{28CA98A4-0E16-934D-9BC3-D3DAB4819D57}" destId="{82EFB638-CBFD-1B48-BF1B-378126AA8296}" srcOrd="2" destOrd="0" presId="urn:microsoft.com/office/officeart/2005/8/layout/default"/>
    <dgm:cxn modelId="{2D359C23-EDFF-6241-B98A-B607B88F3CFC}" type="presParOf" srcId="{28CA98A4-0E16-934D-9BC3-D3DAB4819D57}" destId="{DDDB9526-EA78-9D45-8F07-3E4ACD31F18C}" srcOrd="3" destOrd="0" presId="urn:microsoft.com/office/officeart/2005/8/layout/default"/>
    <dgm:cxn modelId="{810B8359-6BD3-9E4D-AAE9-8D4F36B8A72F}" type="presParOf" srcId="{28CA98A4-0E16-934D-9BC3-D3DAB4819D57}" destId="{8E92AC51-2E43-1848-88BE-A36AB546B7A3}" srcOrd="4" destOrd="0" presId="urn:microsoft.com/office/officeart/2005/8/layout/default"/>
    <dgm:cxn modelId="{46009943-54E7-A141-80EF-5FBEF4C095E3}" type="presParOf" srcId="{28CA98A4-0E16-934D-9BC3-D3DAB4819D57}" destId="{B79C43F8-019E-664D-9304-6482C12BF1FB}" srcOrd="5" destOrd="0" presId="urn:microsoft.com/office/officeart/2005/8/layout/default"/>
    <dgm:cxn modelId="{B53D56DE-0453-9846-8354-1E34A0442DC9}" type="presParOf" srcId="{28CA98A4-0E16-934D-9BC3-D3DAB4819D57}" destId="{B5205497-BEE5-9743-84AC-6259AEDFC2A6}" srcOrd="6" destOrd="0" presId="urn:microsoft.com/office/officeart/2005/8/layout/default"/>
    <dgm:cxn modelId="{062480C5-8D51-794D-AFF4-DE31A0E982EF}" type="presParOf" srcId="{28CA98A4-0E16-934D-9BC3-D3DAB4819D57}" destId="{56BBF8EB-3246-7C4A-8B0C-B3455A3C1559}" srcOrd="7" destOrd="0" presId="urn:microsoft.com/office/officeart/2005/8/layout/default"/>
    <dgm:cxn modelId="{D2C1C5A1-4B12-4E4C-B05E-3DC403FB086A}" type="presParOf" srcId="{28CA98A4-0E16-934D-9BC3-D3DAB4819D57}" destId="{C3E3E248-E191-354C-BA3C-85AA5BC183B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15717-CCDF-CA41-AA1E-39234A9FAD38}">
      <dsp:nvSpPr>
        <dsp:cNvPr id="0" name=""/>
        <dsp:cNvSpPr/>
      </dsp:nvSpPr>
      <dsp:spPr>
        <a:xfrm>
          <a:off x="1080849" y="1296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average R coefficient for the simple linear model</a:t>
          </a:r>
        </a:p>
      </dsp:txBody>
      <dsp:txXfrm>
        <a:off x="1080849" y="1296"/>
        <a:ext cx="2562969" cy="1537781"/>
      </dsp:txXfrm>
    </dsp:sp>
    <dsp:sp modelId="{82EFB638-CBFD-1B48-BF1B-378126AA8296}">
      <dsp:nvSpPr>
        <dsp:cNvPr id="0" name=""/>
        <dsp:cNvSpPr/>
      </dsp:nvSpPr>
      <dsp:spPr>
        <a:xfrm>
          <a:off x="3900115" y="1296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Extremely high MSE for multivariate model</a:t>
          </a:r>
        </a:p>
      </dsp:txBody>
      <dsp:txXfrm>
        <a:off x="3900115" y="1296"/>
        <a:ext cx="2562969" cy="1537781"/>
      </dsp:txXfrm>
    </dsp:sp>
    <dsp:sp modelId="{8E92AC51-2E43-1848-88BE-A36AB546B7A3}">
      <dsp:nvSpPr>
        <dsp:cNvPr id="0" name=""/>
        <dsp:cNvSpPr/>
      </dsp:nvSpPr>
      <dsp:spPr>
        <a:xfrm>
          <a:off x="6719381" y="1296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Suggests simple linear model is a better fit than the more complicated multivariate model</a:t>
          </a:r>
        </a:p>
      </dsp:txBody>
      <dsp:txXfrm>
        <a:off x="6719381" y="1296"/>
        <a:ext cx="2562969" cy="1537781"/>
      </dsp:txXfrm>
    </dsp:sp>
    <dsp:sp modelId="{B5205497-BEE5-9743-84AC-6259AEDFC2A6}">
      <dsp:nvSpPr>
        <dsp:cNvPr id="0" name=""/>
        <dsp:cNvSpPr/>
      </dsp:nvSpPr>
      <dsp:spPr>
        <a:xfrm>
          <a:off x="2490482" y="1795374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Is there a relationship between review points and price? Yes, but it’s not strong</a:t>
          </a:r>
        </a:p>
      </dsp:txBody>
      <dsp:txXfrm>
        <a:off x="2490482" y="1795374"/>
        <a:ext cx="2562969" cy="1537781"/>
      </dsp:txXfrm>
    </dsp:sp>
    <dsp:sp modelId="{C3E3E248-E191-354C-BA3C-85AA5BC183BB}">
      <dsp:nvSpPr>
        <dsp:cNvPr id="0" name=""/>
        <dsp:cNvSpPr/>
      </dsp:nvSpPr>
      <dsp:spPr>
        <a:xfrm>
          <a:off x="5309748" y="1795374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 points, nor any other variable (country, province, title etc.) is indicative of price</a:t>
          </a:r>
        </a:p>
      </dsp:txBody>
      <dsp:txXfrm>
        <a:off x="5309748" y="1795374"/>
        <a:ext cx="2562969" cy="1537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9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theconversation.com/fifty-years-on-time-to-call-it-a-day-for-cheap-wine-casks-4063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0B917A8D-964C-9477-FD69-9119ECA2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22856" b="-1"/>
          <a:stretch/>
        </p:blipFill>
        <p:spPr>
          <a:xfrm>
            <a:off x="20" y="10"/>
            <a:ext cx="7803224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A72D0-6714-809F-52EA-F70FCAE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659086" cy="34278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Science Capstone: Using Regression to Predict Wine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EE70C-6A51-E515-99EA-55C8F900B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589685" cy="8129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 Steph Zhang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indoor, glass&#10;&#10;Description automatically generated">
            <a:extLst>
              <a:ext uri="{FF2B5EF4-FFF2-40B4-BE49-F238E27FC236}">
                <a16:creationId xmlns:a16="http://schemas.microsoft.com/office/drawing/2014/main" id="{90C7AF66-2CD9-B0A3-7055-C84E345B3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3244" y="0"/>
            <a:ext cx="4388736" cy="68579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7E2B435-A34B-2DA9-44E3-4CB6F0621391}"/>
              </a:ext>
            </a:extLst>
          </p:cNvPr>
          <p:cNvSpPr txBox="1"/>
          <p:nvPr/>
        </p:nvSpPr>
        <p:spPr>
          <a:xfrm>
            <a:off x="3010437" y="12582786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theconversation.com/fifty-years-on-time-to-call-it-a-day-for-cheap-wine-casks-4063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43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4200098-8CFE-D98D-9BCA-B7CDBA11E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032" y="710007"/>
            <a:ext cx="9106989" cy="5437986"/>
          </a:xfrm>
        </p:spPr>
      </p:pic>
    </p:spTree>
    <p:extLst>
      <p:ext uri="{BB962C8B-B14F-4D97-AF65-F5344CB8AC3E}">
        <p14:creationId xmlns:p14="http://schemas.microsoft.com/office/powerpoint/2010/main" val="45693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6FCAE0A4-01D2-48A9-03F1-C9EB889A6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102" y="697959"/>
            <a:ext cx="9420431" cy="5462081"/>
          </a:xfrm>
        </p:spPr>
      </p:pic>
    </p:spTree>
    <p:extLst>
      <p:ext uri="{BB962C8B-B14F-4D97-AF65-F5344CB8AC3E}">
        <p14:creationId xmlns:p14="http://schemas.microsoft.com/office/powerpoint/2010/main" val="326717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612A8B4D-D13B-1E3C-30EC-BAA654409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780" y="736271"/>
            <a:ext cx="9194354" cy="5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4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40EC8-6C92-F996-DA98-A7B8B05B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Do higher reviews lead to higher price? What kind of relationship do they have?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9F77B2-31FD-2F2B-5A1F-A385C7EC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766661" cy="3088461"/>
          </a:xfrm>
        </p:spPr>
        <p:txBody>
          <a:bodyPr>
            <a:normAutofit/>
          </a:bodyPr>
          <a:lstStyle/>
          <a:p>
            <a:r>
              <a:rPr lang="en-US" dirty="0"/>
              <a:t>This implies yes, but up to around 500 dollars. After 500 dollars the positive relationship plateaus.</a:t>
            </a:r>
          </a:p>
          <a:p>
            <a:r>
              <a:rPr lang="en-US" dirty="0"/>
              <a:t>Limitation: The points appear to be structured; they are uniformly distributed a few points apart.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510936" y="5666135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05B54BED-E404-6E31-537C-CC076A87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73" y="955571"/>
            <a:ext cx="6522295" cy="42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2A45-E9EB-C746-2A6C-CCDC11A8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Simple and Multivariate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4E54-684B-AE0E-19E0-1F8261F8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discussed earlier, there are a lot of missing values.</a:t>
            </a:r>
          </a:p>
          <a:p>
            <a:r>
              <a:rPr lang="en-US" dirty="0"/>
              <a:t>If I dropped all rows with nulls, data set will reduce to 34K rows.</a:t>
            </a:r>
          </a:p>
          <a:p>
            <a:r>
              <a:rPr lang="en-US" dirty="0"/>
              <a:t>Shape of original dataset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4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00ED222-BAA7-7565-EA2D-DE4528ED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7" y="3952849"/>
            <a:ext cx="4533900" cy="17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6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6C5E-68EA-F4C2-380D-31332EC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F9F5-C3B2-033F-B543-33497104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is the wine price.</a:t>
            </a:r>
          </a:p>
          <a:p>
            <a:r>
              <a:rPr lang="en-US" dirty="0"/>
              <a:t>Predictive features include country, designation, points, province, region_1, region_2, title, variety, and winery.</a:t>
            </a:r>
          </a:p>
          <a:p>
            <a:r>
              <a:rPr lang="en-US" dirty="0"/>
              <a:t>Features that will not be used include id, description, taster_name, and taster_twitter_handle.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A2C-3637-34C1-B5C1-E85497F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499-1C72-112A-1B6E-666E6B42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independent variables, we will impute missing values with the most frequent value.</a:t>
            </a:r>
          </a:p>
          <a:p>
            <a:r>
              <a:rPr lang="en-US" dirty="0"/>
              <a:t>Points is the only numerical independent variable, so we will impute with the mean.</a:t>
            </a:r>
          </a:p>
          <a:p>
            <a:r>
              <a:rPr lang="en-US" dirty="0"/>
              <a:t>Drop rows missing the target variable Price.</a:t>
            </a:r>
          </a:p>
        </p:txBody>
      </p:sp>
    </p:spTree>
    <p:extLst>
      <p:ext uri="{BB962C8B-B14F-4D97-AF65-F5344CB8AC3E}">
        <p14:creationId xmlns:p14="http://schemas.microsoft.com/office/powerpoint/2010/main" val="151941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A3199B-1A64-F97B-474F-72A427E9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69" y="1507067"/>
            <a:ext cx="10684911" cy="4167428"/>
          </a:xfrm>
        </p:spPr>
      </p:pic>
    </p:spTree>
    <p:extLst>
      <p:ext uri="{BB962C8B-B14F-4D97-AF65-F5344CB8AC3E}">
        <p14:creationId xmlns:p14="http://schemas.microsoft.com/office/powerpoint/2010/main" val="13678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88E-DC5D-40D0-118D-43EE739F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Content Placeholder 4" descr="Text, email&#10;&#10;Description automatically generated">
            <a:extLst>
              <a:ext uri="{FF2B5EF4-FFF2-40B4-BE49-F238E27FC236}">
                <a16:creationId xmlns:a16="http://schemas.microsoft.com/office/drawing/2014/main" id="{2D838CFF-E7C6-EEC9-B491-D6B1CA89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200" y="2377024"/>
            <a:ext cx="5283200" cy="3989803"/>
          </a:xfrm>
        </p:spPr>
      </p:pic>
    </p:spTree>
    <p:extLst>
      <p:ext uri="{BB962C8B-B14F-4D97-AF65-F5344CB8AC3E}">
        <p14:creationId xmlns:p14="http://schemas.microsoft.com/office/powerpoint/2010/main" val="251029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5FC35C-00CD-8483-2DAE-EFE0015DA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024" y="950629"/>
            <a:ext cx="7555951" cy="5467104"/>
          </a:xfrm>
        </p:spPr>
      </p:pic>
    </p:spTree>
    <p:extLst>
      <p:ext uri="{BB962C8B-B14F-4D97-AF65-F5344CB8AC3E}">
        <p14:creationId xmlns:p14="http://schemas.microsoft.com/office/powerpoint/2010/main" val="20593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617-F6F9-1AD1-FB52-C10FC5B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3CF9-360E-D229-37E0-8BDDD010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Wine Enthusiast is a very popular magazine for wine consumers, ranging from the curious consumer to the master sommelier.</a:t>
            </a:r>
          </a:p>
          <a:p>
            <a:r>
              <a:rPr lang="en-US" dirty="0"/>
              <a:t>Wine is important because it has a lot of significance in many different cultures around the world.</a:t>
            </a:r>
          </a:p>
          <a:p>
            <a:r>
              <a:rPr lang="en-US" dirty="0"/>
              <a:t>Many people enjoy and consume wine, making this a highly desirable commodity.</a:t>
            </a:r>
          </a:p>
          <a:p>
            <a:r>
              <a:rPr lang="en-US" dirty="0"/>
              <a:t>In the interest of the wine consumer, I would like to analyze wine reviews to predict its purchase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A5811-57F8-C094-E2E9-B698262E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anchor="t">
            <a:normAutofit/>
          </a:bodyPr>
          <a:lstStyle/>
          <a:p>
            <a:r>
              <a:rPr lang="en-US" dirty="0"/>
              <a:t>R Coefficient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7D91DD-1D80-B54A-9825-92B64481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57192"/>
            <a:ext cx="3699933" cy="21620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040A-E09B-5E95-5373-7DD7057E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>
            <a:normAutofit/>
          </a:bodyPr>
          <a:lstStyle/>
          <a:p>
            <a:r>
              <a:rPr lang="en-US" dirty="0"/>
              <a:t>With a correlation coefficient of .4, this shows a slight positive relationship.</a:t>
            </a:r>
          </a:p>
          <a:p>
            <a:r>
              <a:rPr lang="en-US" dirty="0"/>
              <a:t>This is not the best relationship but is still decent considering there is only one independent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369E-492F-51D8-84B9-48447FD9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8EFC6C-8859-E348-0DE9-4666C97CE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16" y="2421467"/>
            <a:ext cx="7974697" cy="3224741"/>
          </a:xfrm>
        </p:spPr>
      </p:pic>
    </p:spTree>
    <p:extLst>
      <p:ext uri="{BB962C8B-B14F-4D97-AF65-F5344CB8AC3E}">
        <p14:creationId xmlns:p14="http://schemas.microsoft.com/office/powerpoint/2010/main" val="423719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F9BF-304C-E0C7-6216-672C97F6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1171-AC90-512F-D936-DC864CED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machine learning package Sklearn is better for more complex models.</a:t>
            </a:r>
          </a:p>
          <a:p>
            <a:r>
              <a:rPr lang="en-US" dirty="0"/>
              <a:t>To measure the model’s accuracy, I will use Train 80% | Test 20% Split.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D135-DFF0-1C20-7BE1-69B11BE4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25" y="4397599"/>
            <a:ext cx="10639548" cy="13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11FEB-8F14-C35C-E32E-A0EA01F5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Engineering Pipeline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648759-DAF7-DC66-30B7-2D686FB5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668" y="608669"/>
            <a:ext cx="8144932" cy="53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9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1D7B1-03C2-82DB-CA61-11FC5C12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Implementing Pipeline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321E34-2CF8-7B6B-510E-2DA4CCF2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456" y="524935"/>
            <a:ext cx="5796559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7D09-9AD2-D69C-31CD-0901B5C2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Fitting</a:t>
            </a:r>
          </a:p>
        </p:txBody>
      </p:sp>
      <p:pic>
        <p:nvPicPr>
          <p:cNvPr id="7" name="Picture 6" descr="Diagram, table&#10;&#10;Description automatically generated">
            <a:extLst>
              <a:ext uri="{FF2B5EF4-FFF2-40B4-BE49-F238E27FC236}">
                <a16:creationId xmlns:a16="http://schemas.microsoft.com/office/drawing/2014/main" id="{119136F0-7397-C7CA-7304-6A5FF6DB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49" y="519228"/>
            <a:ext cx="4625203" cy="41984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C61933-1333-83B5-9067-1FCEC6DAC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818" y="4910116"/>
            <a:ext cx="5293782" cy="14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0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B2883-B61C-6AE8-18D0-1DCAC637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 and Test MSE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402E4C-D220-979E-84D9-1E3B1BA2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0" y="1274036"/>
            <a:ext cx="7078133" cy="36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4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BB228-15D3-033D-2362-F917A8C8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Distribution of Predicted vs. Actual Values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54D8858-5AD4-8852-A0A7-05C042128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483" y="914400"/>
            <a:ext cx="6884863" cy="48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CE0E-C0C1-3C22-EB07-368B955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11" y="1249326"/>
            <a:ext cx="9669008" cy="113991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ABE889-00C3-E5ED-1CE2-7655EFC50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759468"/>
              </p:ext>
            </p:extLst>
          </p:nvPr>
        </p:nvGraphicFramePr>
        <p:xfrm>
          <a:off x="914400" y="2607562"/>
          <a:ext cx="10363200" cy="333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3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DED-AF25-CE8E-F521-6FD770EC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&amp;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960B-F63D-8EAA-DB31-6B1DCE72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Repository Link: https://github.com/DATA-606-FALL-2022/Steph_Zhang_Capstone</a:t>
            </a:r>
          </a:p>
          <a:p>
            <a:r>
              <a:rPr lang="en-US" dirty="0"/>
              <a:t>Contains: </a:t>
            </a:r>
          </a:p>
          <a:p>
            <a:pPr lvl="1"/>
            <a:r>
              <a:rPr lang="en-US" dirty="0"/>
              <a:t>	- Markdown files of initial proposal and final report</a:t>
            </a:r>
          </a:p>
          <a:p>
            <a:pPr lvl="1"/>
            <a:r>
              <a:rPr lang="en-US" dirty="0"/>
              <a:t>	- All Jupyter notebooks (EDA, Machine Learning)</a:t>
            </a:r>
          </a:p>
          <a:p>
            <a:pPr lvl="1"/>
            <a:r>
              <a:rPr lang="en-US" dirty="0"/>
              <a:t>	- Data File Link</a:t>
            </a:r>
          </a:p>
          <a:p>
            <a:pPr lvl="1"/>
            <a:r>
              <a:rPr lang="en-US" dirty="0"/>
              <a:t>	- PowerPoint Presentation</a:t>
            </a:r>
          </a:p>
          <a:p>
            <a:pPr lvl="1"/>
            <a:r>
              <a:rPr lang="en-US" dirty="0"/>
              <a:t>	- Video Link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98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ED587-E54C-5741-2FD2-6A5193C2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41EFD30-96B6-CCA7-112E-38D7E151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98849"/>
            <a:ext cx="4533900" cy="1766013"/>
          </a:xfrm>
          <a:prstGeom prst="rect">
            <a:avLst/>
          </a:prstGeom>
        </p:spPr>
      </p:pic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F1F95896-48F7-4A1F-323A-806B777E9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2" y="791132"/>
            <a:ext cx="4049484" cy="5275736"/>
          </a:xfrm>
        </p:spPr>
      </p:pic>
    </p:spTree>
    <p:extLst>
      <p:ext uri="{BB962C8B-B14F-4D97-AF65-F5344CB8AC3E}">
        <p14:creationId xmlns:p14="http://schemas.microsoft.com/office/powerpoint/2010/main" val="20607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1FF0C4B-1025-8773-A60E-4B839166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23" y="1496291"/>
            <a:ext cx="10509147" cy="4694562"/>
          </a:xfrm>
        </p:spPr>
      </p:pic>
    </p:spTree>
    <p:extLst>
      <p:ext uri="{BB962C8B-B14F-4D97-AF65-F5344CB8AC3E}">
        <p14:creationId xmlns:p14="http://schemas.microsoft.com/office/powerpoint/2010/main" val="948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68F8-89D1-7191-E7D4-F7BCB538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20F3C4-D010-7583-F8ED-75371A07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223" y="2315688"/>
            <a:ext cx="9201513" cy="4043823"/>
          </a:xfrm>
        </p:spPr>
      </p:pic>
    </p:spTree>
    <p:extLst>
      <p:ext uri="{BB962C8B-B14F-4D97-AF65-F5344CB8AC3E}">
        <p14:creationId xmlns:p14="http://schemas.microsoft.com/office/powerpoint/2010/main" val="61611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38E72-E786-5906-8D4B-538506B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Unique Values for Categorical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73F621-FD00-6F53-A523-7434C70C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43468"/>
            <a:ext cx="4187645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FD6FF-0603-0A6D-DE7C-807C0F94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>
            <a:normAutofit/>
          </a:bodyPr>
          <a:lstStyle/>
          <a:p>
            <a:r>
              <a:rPr lang="en-US" dirty="0"/>
              <a:t>Descriptive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799C-3FA1-9DD6-2A52-0E87D4B9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766661" cy="3088461"/>
          </a:xfrm>
        </p:spPr>
        <p:txBody>
          <a:bodyPr>
            <a:normAutofit/>
          </a:bodyPr>
          <a:lstStyle/>
          <a:p>
            <a:r>
              <a:rPr lang="en-US" dirty="0"/>
              <a:t>Price range is $4 to $3300.</a:t>
            </a:r>
          </a:p>
          <a:p>
            <a:r>
              <a:rPr lang="en-US" dirty="0"/>
              <a:t>Average price is $35.</a:t>
            </a:r>
          </a:p>
          <a:p>
            <a:r>
              <a:rPr lang="en-US" dirty="0"/>
              <a:t>Average review is 88 points.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510936" y="5837839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94B721CF-E361-F872-8A61-2F2180F4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95" y="860728"/>
            <a:ext cx="5348943" cy="1485818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122EA6E9-74EE-ED8D-FF3A-4025029F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30" y="2813948"/>
            <a:ext cx="6466480" cy="25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91B3F-AC29-C7BD-3326-120215C5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Number of Missing Values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46EE-6D60-D5C8-CF8A-D972DE20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lose too much data (it becomes 34k rows) if I were to drop rows with nulls.</a:t>
            </a:r>
          </a:p>
          <a:p>
            <a:pPr>
              <a:lnSpc>
                <a:spcPct val="110000"/>
              </a:lnSpc>
            </a:pPr>
            <a:r>
              <a:rPr lang="en-US" dirty="0"/>
              <a:t>Thus, for machine learning, we will impute missing values for independent variables and only drop rows that are missing price.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C8917EB-FCEE-466B-63D2-89E67A91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99" y="643468"/>
            <a:ext cx="4415162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19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591</Words>
  <Application>Microsoft Macintosh PowerPoint</Application>
  <PresentationFormat>Widescreen</PresentationFormat>
  <Paragraphs>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Grandview Display</vt:lpstr>
      <vt:lpstr>DashVTI</vt:lpstr>
      <vt:lpstr>Data Science Capstone: Using Regression to Predict Wine Price</vt:lpstr>
      <vt:lpstr>Background</vt:lpstr>
      <vt:lpstr>Structure &amp; Artifacts</vt:lpstr>
      <vt:lpstr>Exploratory Data Analysis</vt:lpstr>
      <vt:lpstr>PowerPoint Presentation</vt:lpstr>
      <vt:lpstr>Data Cleaning</vt:lpstr>
      <vt:lpstr>Number of Unique Values for Categorical Variables</vt:lpstr>
      <vt:lpstr>Descriptive Takeaways</vt:lpstr>
      <vt:lpstr>Number of Missing Values</vt:lpstr>
      <vt:lpstr>PowerPoint Presentation</vt:lpstr>
      <vt:lpstr>PowerPoint Presentation</vt:lpstr>
      <vt:lpstr>PowerPoint Presentation</vt:lpstr>
      <vt:lpstr>Do higher reviews lead to higher price? What kind of relationship do they have? </vt:lpstr>
      <vt:lpstr>Machine Learning: Simple and Multivariate Linear Regression</vt:lpstr>
      <vt:lpstr>Independent and Dependent Variables</vt:lpstr>
      <vt:lpstr>Handling Nulls</vt:lpstr>
      <vt:lpstr>PowerPoint Presentation</vt:lpstr>
      <vt:lpstr>Simple Linear Regression</vt:lpstr>
      <vt:lpstr>PowerPoint Presentation</vt:lpstr>
      <vt:lpstr>R Coefficient </vt:lpstr>
      <vt:lpstr>Example Predictions</vt:lpstr>
      <vt:lpstr>Multivariate Regression</vt:lpstr>
      <vt:lpstr>Feature Engineering Pipeline</vt:lpstr>
      <vt:lpstr>Implementing Pipeline</vt:lpstr>
      <vt:lpstr>Model Fitting</vt:lpstr>
      <vt:lpstr>Train and Test MSE</vt:lpstr>
      <vt:lpstr>Distribution of Predicted vs. Actual Values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Capstone: Using Regression to Predict Wine Price</dc:title>
  <dc:creator>Stephanie Zhang</dc:creator>
  <cp:lastModifiedBy>Stephanie Zhang</cp:lastModifiedBy>
  <cp:revision>5</cp:revision>
  <dcterms:created xsi:type="dcterms:W3CDTF">2022-11-07T04:53:27Z</dcterms:created>
  <dcterms:modified xsi:type="dcterms:W3CDTF">2022-12-18T05:58:23Z</dcterms:modified>
</cp:coreProperties>
</file>