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DM Serif Text"/>
      <p:regular r:id="rId33"/>
      <p:italic r:id="rId34"/>
    </p:embeddedFont>
    <p:embeddedFont>
      <p:font typeface="Barlow"/>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DMSerifText-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Barlow-regular.fntdata"/><Relationship Id="rId12" Type="http://schemas.openxmlformats.org/officeDocument/2006/relationships/slide" Target="slides/slide8.xml"/><Relationship Id="rId34" Type="http://schemas.openxmlformats.org/officeDocument/2006/relationships/font" Target="fonts/DMSerifText-italic.fntdata"/><Relationship Id="rId15" Type="http://schemas.openxmlformats.org/officeDocument/2006/relationships/slide" Target="slides/slide11.xml"/><Relationship Id="rId37" Type="http://schemas.openxmlformats.org/officeDocument/2006/relationships/font" Target="fonts/Barlow-italic.fntdata"/><Relationship Id="rId14" Type="http://schemas.openxmlformats.org/officeDocument/2006/relationships/slide" Target="slides/slide10.xml"/><Relationship Id="rId36" Type="http://schemas.openxmlformats.org/officeDocument/2006/relationships/font" Target="fonts/Barlow-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Barlow-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7cfbc44a4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7cfbc44a4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7cfbc44a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7cfbc44a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7cfbc44a4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7cfbc44a4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7cfbc44a4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7cfbc44a4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7cfbc44a4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7cfbc44a4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7cfbc44a4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7cfbc44a4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7cfbc44a4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7cfbc44a4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7cfbc44a4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7cfbc44a4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7cfbc44a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7cfbc44a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7d5c09ff2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7d5c09ff2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355fd47b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355fd47b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7d5c09ff2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7d5c09ff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7d5c09ff2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7d5c09ff2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7d5c09ff2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7d5c09ff2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7cfbc44a4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7cfbc44a4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7cfbc44a4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7cfbc44a4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7cfbc44a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7cfbc44a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d5c09ff2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d5c09ff2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7cfbc44a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7cfbc44a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7cfbc44a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7cfbc44a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7cfbc44a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7cfbc44a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7cfbc44a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7cfbc44a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A3A3A"/>
                </a:solidFill>
                <a:highlight>
                  <a:srgbClr val="FFFFFF"/>
                </a:highlight>
              </a:rPr>
              <a:t>Stop words are a set of commonly used words in a language. Examples of stop words in English are “a”, “the”, “is”, “are” and etc. Stop words are commonly used in Text Mining and Natural Language Processing (NLP) to eliminate words that are so commonly used that they carry very little useful information.</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Lemmatization usually refers to </a:t>
            </a:r>
            <a:r>
              <a:rPr b="1" lang="en" sz="1200">
                <a:solidFill>
                  <a:srgbClr val="202124"/>
                </a:solidFill>
                <a:highlight>
                  <a:srgbClr val="FFFFFF"/>
                </a:highlight>
                <a:latin typeface="Roboto"/>
                <a:ea typeface="Roboto"/>
                <a:cs typeface="Roboto"/>
                <a:sym typeface="Roboto"/>
              </a:rPr>
              <a:t>doing things properly with the use of a vocabulary and morphological analysis of words</a:t>
            </a:r>
            <a:r>
              <a:rPr lang="en" sz="1200">
                <a:solidFill>
                  <a:srgbClr val="202124"/>
                </a:solidFill>
                <a:highlight>
                  <a:srgbClr val="FFFFFF"/>
                </a:highlight>
                <a:latin typeface="Roboto"/>
                <a:ea typeface="Roboto"/>
                <a:cs typeface="Roboto"/>
                <a:sym typeface="Roboto"/>
              </a:rPr>
              <a:t>, normally aiming to remove inflectional endings only and to return the base or dictionary form of a word,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7cfbc44a4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7cfbc44a4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0" name="Google Shape;10;p2"/>
          <p:cNvGrpSpPr/>
          <p:nvPr/>
        </p:nvGrpSpPr>
        <p:grpSpPr>
          <a:xfrm>
            <a:off x="-41325" y="-16751"/>
            <a:ext cx="9261525" cy="5224627"/>
            <a:chOff x="-41325" y="-16751"/>
            <a:chExt cx="9261525" cy="5224627"/>
          </a:xfrm>
        </p:grpSpPr>
        <p:pic>
          <p:nvPicPr>
            <p:cNvPr id="11" name="Google Shape;11;p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 name="Google Shape;12;p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3" name="Google Shape;13;p2"/>
          <p:cNvSpPr txBox="1"/>
          <p:nvPr>
            <p:ph type="ctrTitle"/>
          </p:nvPr>
        </p:nvSpPr>
        <p:spPr>
          <a:xfrm>
            <a:off x="723875" y="540000"/>
            <a:ext cx="4833300" cy="2545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720000" y="3443275"/>
            <a:ext cx="4833300" cy="7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pic>
        <p:nvPicPr>
          <p:cNvPr id="81" name="Google Shape;81;p1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82" name="Google Shape;82;p11"/>
          <p:cNvGrpSpPr/>
          <p:nvPr/>
        </p:nvGrpSpPr>
        <p:grpSpPr>
          <a:xfrm>
            <a:off x="-41325" y="-16751"/>
            <a:ext cx="9261525" cy="5224627"/>
            <a:chOff x="-41325" y="-16751"/>
            <a:chExt cx="9261525" cy="5224627"/>
          </a:xfrm>
        </p:grpSpPr>
        <p:pic>
          <p:nvPicPr>
            <p:cNvPr id="83" name="Google Shape;83;p1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84" name="Google Shape;84;p1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85" name="Google Shape;85;p11"/>
          <p:cNvSpPr txBox="1"/>
          <p:nvPr>
            <p:ph hasCustomPrompt="1" type="title"/>
          </p:nvPr>
        </p:nvSpPr>
        <p:spPr>
          <a:xfrm>
            <a:off x="1284000" y="543050"/>
            <a:ext cx="6576000" cy="13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6" name="Google Shape;86;p11"/>
          <p:cNvSpPr txBox="1"/>
          <p:nvPr>
            <p:ph idx="1" type="subTitle"/>
          </p:nvPr>
        </p:nvSpPr>
        <p:spPr>
          <a:xfrm>
            <a:off x="1284000" y="1903906"/>
            <a:ext cx="6576000" cy="47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87" name="Google Shape;87;p11"/>
          <p:cNvCxnSpPr/>
          <p:nvPr/>
        </p:nvCxnSpPr>
        <p:spPr>
          <a:xfrm>
            <a:off x="708180" y="1925543"/>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11"/>
          <p:cNvCxnSpPr/>
          <p:nvPr/>
        </p:nvCxnSpPr>
        <p:spPr>
          <a:xfrm>
            <a:off x="708180" y="2375032"/>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92" name="Google Shape;92;p13"/>
          <p:cNvGrpSpPr/>
          <p:nvPr/>
        </p:nvGrpSpPr>
        <p:grpSpPr>
          <a:xfrm>
            <a:off x="-41325" y="-16751"/>
            <a:ext cx="9261525" cy="5224627"/>
            <a:chOff x="-41325" y="-16751"/>
            <a:chExt cx="9261525" cy="5224627"/>
          </a:xfrm>
        </p:grpSpPr>
        <p:pic>
          <p:nvPicPr>
            <p:cNvPr id="93" name="Google Shape;93;p1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94" name="Google Shape;94;p1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95" name="Google Shape;95;p13"/>
          <p:cNvSpPr txBox="1"/>
          <p:nvPr>
            <p:ph type="title"/>
          </p:nvPr>
        </p:nvSpPr>
        <p:spPr>
          <a:xfrm>
            <a:off x="720000" y="1558100"/>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6" name="Google Shape;96;p13"/>
          <p:cNvSpPr txBox="1"/>
          <p:nvPr>
            <p:ph hasCustomPrompt="1" idx="2" type="title"/>
          </p:nvPr>
        </p:nvSpPr>
        <p:spPr>
          <a:xfrm>
            <a:off x="720000" y="1140677"/>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1" type="subTitle"/>
          </p:nvPr>
        </p:nvSpPr>
        <p:spPr>
          <a:xfrm>
            <a:off x="720000" y="214463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3"/>
          <p:cNvSpPr txBox="1"/>
          <p:nvPr>
            <p:ph idx="3" type="title"/>
          </p:nvPr>
        </p:nvSpPr>
        <p:spPr>
          <a:xfrm>
            <a:off x="3403800" y="1558100"/>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 name="Google Shape;99;p13"/>
          <p:cNvSpPr txBox="1"/>
          <p:nvPr>
            <p:ph hasCustomPrompt="1" idx="4" type="title"/>
          </p:nvPr>
        </p:nvSpPr>
        <p:spPr>
          <a:xfrm>
            <a:off x="3403800" y="1140677"/>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5" type="subTitle"/>
          </p:nvPr>
        </p:nvSpPr>
        <p:spPr>
          <a:xfrm>
            <a:off x="3403800" y="214463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idx="6" type="title"/>
          </p:nvPr>
        </p:nvSpPr>
        <p:spPr>
          <a:xfrm>
            <a:off x="720000" y="3379773"/>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2" name="Google Shape;102;p13"/>
          <p:cNvSpPr txBox="1"/>
          <p:nvPr>
            <p:ph hasCustomPrompt="1" idx="7" type="title"/>
          </p:nvPr>
        </p:nvSpPr>
        <p:spPr>
          <a:xfrm>
            <a:off x="720000" y="2962400"/>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8" type="subTitle"/>
          </p:nvPr>
        </p:nvSpPr>
        <p:spPr>
          <a:xfrm>
            <a:off x="720000" y="3966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4" name="Google Shape;104;p13"/>
          <p:cNvSpPr txBox="1"/>
          <p:nvPr>
            <p:ph idx="9" type="title"/>
          </p:nvPr>
        </p:nvSpPr>
        <p:spPr>
          <a:xfrm>
            <a:off x="3403800" y="3379773"/>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5" name="Google Shape;105;p13"/>
          <p:cNvSpPr txBox="1"/>
          <p:nvPr>
            <p:ph hasCustomPrompt="1" idx="13" type="title"/>
          </p:nvPr>
        </p:nvSpPr>
        <p:spPr>
          <a:xfrm>
            <a:off x="3403800" y="2962400"/>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14" type="subTitle"/>
          </p:nvPr>
        </p:nvSpPr>
        <p:spPr>
          <a:xfrm>
            <a:off x="3403800" y="3966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idx="15" type="title"/>
          </p:nvPr>
        </p:nvSpPr>
        <p:spPr>
          <a:xfrm>
            <a:off x="720000" y="542757"/>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8" name="Shape 108"/>
        <p:cNvGrpSpPr/>
        <p:nvPr/>
      </p:nvGrpSpPr>
      <p:grpSpPr>
        <a:xfrm>
          <a:off x="0" y="0"/>
          <a:ext cx="0" cy="0"/>
          <a:chOff x="0" y="0"/>
          <a:chExt cx="0" cy="0"/>
        </a:xfrm>
      </p:grpSpPr>
      <p:pic>
        <p:nvPicPr>
          <p:cNvPr id="109" name="Google Shape;109;p1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10" name="Google Shape;110;p14"/>
          <p:cNvGrpSpPr/>
          <p:nvPr/>
        </p:nvGrpSpPr>
        <p:grpSpPr>
          <a:xfrm>
            <a:off x="-41325" y="-16751"/>
            <a:ext cx="9261525" cy="5224627"/>
            <a:chOff x="-41325" y="-16751"/>
            <a:chExt cx="9261525" cy="5224627"/>
          </a:xfrm>
        </p:grpSpPr>
        <p:pic>
          <p:nvPicPr>
            <p:cNvPr id="111" name="Google Shape;111;p1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12" name="Google Shape;112;p1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13" name="Google Shape;113;p14"/>
          <p:cNvSpPr txBox="1"/>
          <p:nvPr>
            <p:ph type="title"/>
          </p:nvPr>
        </p:nvSpPr>
        <p:spPr>
          <a:xfrm>
            <a:off x="3392650" y="3235075"/>
            <a:ext cx="5027400" cy="531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4" name="Google Shape;114;p14"/>
          <p:cNvSpPr txBox="1"/>
          <p:nvPr>
            <p:ph idx="1" type="subTitle"/>
          </p:nvPr>
        </p:nvSpPr>
        <p:spPr>
          <a:xfrm>
            <a:off x="3392650" y="1235300"/>
            <a:ext cx="4966500" cy="198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2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5" name="Google Shape;115;p14"/>
          <p:cNvSpPr txBox="1"/>
          <p:nvPr>
            <p:ph idx="2" type="title"/>
          </p:nvPr>
        </p:nvSpPr>
        <p:spPr>
          <a:xfrm>
            <a:off x="720000" y="542757"/>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16" name="Shape 116"/>
        <p:cNvGrpSpPr/>
        <p:nvPr/>
      </p:nvGrpSpPr>
      <p:grpSpPr>
        <a:xfrm>
          <a:off x="0" y="0"/>
          <a:ext cx="0" cy="0"/>
          <a:chOff x="0" y="0"/>
          <a:chExt cx="0" cy="0"/>
        </a:xfrm>
      </p:grpSpPr>
      <p:pic>
        <p:nvPicPr>
          <p:cNvPr id="117" name="Google Shape;117;p1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18" name="Google Shape;118;p15"/>
          <p:cNvGrpSpPr/>
          <p:nvPr/>
        </p:nvGrpSpPr>
        <p:grpSpPr>
          <a:xfrm>
            <a:off x="-41325" y="-16751"/>
            <a:ext cx="9261525" cy="5224627"/>
            <a:chOff x="-41325" y="-16751"/>
            <a:chExt cx="9261525" cy="5224627"/>
          </a:xfrm>
        </p:grpSpPr>
        <p:pic>
          <p:nvPicPr>
            <p:cNvPr id="119" name="Google Shape;119;p1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0" name="Google Shape;120;p1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21" name="Google Shape;121;p15"/>
          <p:cNvSpPr txBox="1"/>
          <p:nvPr>
            <p:ph idx="1" type="subTitle"/>
          </p:nvPr>
        </p:nvSpPr>
        <p:spPr>
          <a:xfrm>
            <a:off x="3799025" y="2713225"/>
            <a:ext cx="4623600" cy="8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5"/>
          <p:cNvSpPr txBox="1"/>
          <p:nvPr>
            <p:ph type="title"/>
          </p:nvPr>
        </p:nvSpPr>
        <p:spPr>
          <a:xfrm>
            <a:off x="3799025" y="1192189"/>
            <a:ext cx="4623600" cy="1547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23" name="Shape 123"/>
        <p:cNvGrpSpPr/>
        <p:nvPr/>
      </p:nvGrpSpPr>
      <p:grpSpPr>
        <a:xfrm>
          <a:off x="0" y="0"/>
          <a:ext cx="0" cy="0"/>
          <a:chOff x="0" y="0"/>
          <a:chExt cx="0" cy="0"/>
        </a:xfrm>
      </p:grpSpPr>
      <p:pic>
        <p:nvPicPr>
          <p:cNvPr id="124" name="Google Shape;124;p1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25" name="Google Shape;125;p16"/>
          <p:cNvGrpSpPr/>
          <p:nvPr/>
        </p:nvGrpSpPr>
        <p:grpSpPr>
          <a:xfrm>
            <a:off x="-41325" y="-16751"/>
            <a:ext cx="9261525" cy="5224627"/>
            <a:chOff x="-41325" y="-16751"/>
            <a:chExt cx="9261525" cy="5224627"/>
          </a:xfrm>
        </p:grpSpPr>
        <p:pic>
          <p:nvPicPr>
            <p:cNvPr id="126" name="Google Shape;126;p1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7" name="Google Shape;127;p1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28" name="Google Shape;128;p16"/>
          <p:cNvSpPr txBox="1"/>
          <p:nvPr>
            <p:ph type="title"/>
          </p:nvPr>
        </p:nvSpPr>
        <p:spPr>
          <a:xfrm>
            <a:off x="4834800" y="2176903"/>
            <a:ext cx="3418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16"/>
          <p:cNvSpPr txBox="1"/>
          <p:nvPr>
            <p:ph hasCustomPrompt="1" idx="2" type="title"/>
          </p:nvPr>
        </p:nvSpPr>
        <p:spPr>
          <a:xfrm>
            <a:off x="4834800" y="1136589"/>
            <a:ext cx="2469900" cy="1112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16"/>
          <p:cNvSpPr txBox="1"/>
          <p:nvPr>
            <p:ph idx="1" type="subTitle"/>
          </p:nvPr>
        </p:nvSpPr>
        <p:spPr>
          <a:xfrm>
            <a:off x="4834800" y="3090925"/>
            <a:ext cx="24699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31" name="Google Shape;131;p16"/>
          <p:cNvCxnSpPr/>
          <p:nvPr/>
        </p:nvCxnSpPr>
        <p:spPr>
          <a:xfrm>
            <a:off x="4834800" y="3083925"/>
            <a:ext cx="35892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6"/>
          <p:cNvCxnSpPr/>
          <p:nvPr/>
        </p:nvCxnSpPr>
        <p:spPr>
          <a:xfrm>
            <a:off x="4834800" y="3811325"/>
            <a:ext cx="3589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35" name="Google Shape;135;p17"/>
          <p:cNvGrpSpPr/>
          <p:nvPr/>
        </p:nvGrpSpPr>
        <p:grpSpPr>
          <a:xfrm>
            <a:off x="-41325" y="-16751"/>
            <a:ext cx="9261525" cy="5224627"/>
            <a:chOff x="-41325" y="-16751"/>
            <a:chExt cx="9261525" cy="5224627"/>
          </a:xfrm>
        </p:grpSpPr>
        <p:pic>
          <p:nvPicPr>
            <p:cNvPr id="136" name="Google Shape;136;p1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37" name="Google Shape;137;p1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38" name="Google Shape;138;p17"/>
          <p:cNvSpPr txBox="1"/>
          <p:nvPr>
            <p:ph type="title"/>
          </p:nvPr>
        </p:nvSpPr>
        <p:spPr>
          <a:xfrm>
            <a:off x="726425" y="1233600"/>
            <a:ext cx="3840000" cy="1575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17"/>
          <p:cNvSpPr txBox="1"/>
          <p:nvPr>
            <p:ph idx="1" type="subTitle"/>
          </p:nvPr>
        </p:nvSpPr>
        <p:spPr>
          <a:xfrm>
            <a:off x="726425" y="2808550"/>
            <a:ext cx="3840000" cy="1587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0" name="Google Shape;140;p17"/>
          <p:cNvCxnSpPr/>
          <p:nvPr/>
        </p:nvCxnSpPr>
        <p:spPr>
          <a:xfrm>
            <a:off x="726425" y="2954454"/>
            <a:ext cx="3840000" cy="0"/>
          </a:xfrm>
          <a:prstGeom prst="straightConnector1">
            <a:avLst/>
          </a:prstGeom>
          <a:noFill/>
          <a:ln cap="flat" cmpd="sng" w="9525">
            <a:solidFill>
              <a:schemeClr val="dk1"/>
            </a:solidFill>
            <a:prstDash val="solid"/>
            <a:round/>
            <a:headEnd len="med" w="med" type="none"/>
            <a:tailEnd len="med" w="med" type="none"/>
          </a:ln>
        </p:spPr>
      </p:cxnSp>
      <p:cxnSp>
        <p:nvCxnSpPr>
          <p:cNvPr id="141" name="Google Shape;141;p17"/>
          <p:cNvCxnSpPr/>
          <p:nvPr/>
        </p:nvCxnSpPr>
        <p:spPr>
          <a:xfrm>
            <a:off x="720000" y="541725"/>
            <a:ext cx="38400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7"/>
          <p:cNvCxnSpPr/>
          <p:nvPr/>
        </p:nvCxnSpPr>
        <p:spPr>
          <a:xfrm>
            <a:off x="726425" y="4396089"/>
            <a:ext cx="3840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43" name="Shape 143"/>
        <p:cNvGrpSpPr/>
        <p:nvPr/>
      </p:nvGrpSpPr>
      <p:grpSpPr>
        <a:xfrm>
          <a:off x="0" y="0"/>
          <a:ext cx="0" cy="0"/>
          <a:chOff x="0" y="0"/>
          <a:chExt cx="0" cy="0"/>
        </a:xfrm>
      </p:grpSpPr>
      <p:pic>
        <p:nvPicPr>
          <p:cNvPr id="144" name="Google Shape;144;p1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45" name="Google Shape;145;p18"/>
          <p:cNvGrpSpPr/>
          <p:nvPr/>
        </p:nvGrpSpPr>
        <p:grpSpPr>
          <a:xfrm>
            <a:off x="-41325" y="-16751"/>
            <a:ext cx="9261525" cy="5224627"/>
            <a:chOff x="-41325" y="-16751"/>
            <a:chExt cx="9261525" cy="5224627"/>
          </a:xfrm>
        </p:grpSpPr>
        <p:pic>
          <p:nvPicPr>
            <p:cNvPr id="146" name="Google Shape;146;p1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47" name="Google Shape;147;p1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48" name="Google Shape;148;p18"/>
          <p:cNvSpPr txBox="1"/>
          <p:nvPr>
            <p:ph type="title"/>
          </p:nvPr>
        </p:nvSpPr>
        <p:spPr>
          <a:xfrm>
            <a:off x="890075" y="1239325"/>
            <a:ext cx="3537000" cy="86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9" name="Google Shape;149;p18"/>
          <p:cNvSpPr txBox="1"/>
          <p:nvPr>
            <p:ph idx="1" type="subTitle"/>
          </p:nvPr>
        </p:nvSpPr>
        <p:spPr>
          <a:xfrm>
            <a:off x="890088" y="2134879"/>
            <a:ext cx="3431400" cy="16608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cxnSp>
        <p:nvCxnSpPr>
          <p:cNvPr id="150" name="Google Shape;150;p18"/>
          <p:cNvCxnSpPr/>
          <p:nvPr/>
        </p:nvCxnSpPr>
        <p:spPr>
          <a:xfrm>
            <a:off x="890075" y="1236975"/>
            <a:ext cx="34314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8"/>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52" name="Google Shape;152;p18"/>
          <p:cNvCxnSpPr/>
          <p:nvPr/>
        </p:nvCxnSpPr>
        <p:spPr>
          <a:xfrm>
            <a:off x="890075" y="2134875"/>
            <a:ext cx="3431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53" name="Shape 153"/>
        <p:cNvGrpSpPr/>
        <p:nvPr/>
      </p:nvGrpSpPr>
      <p:grpSpPr>
        <a:xfrm>
          <a:off x="0" y="0"/>
          <a:ext cx="0" cy="0"/>
          <a:chOff x="0" y="0"/>
          <a:chExt cx="0" cy="0"/>
        </a:xfrm>
      </p:grpSpPr>
      <p:pic>
        <p:nvPicPr>
          <p:cNvPr id="154" name="Google Shape;154;p1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55" name="Google Shape;155;p19"/>
          <p:cNvGrpSpPr/>
          <p:nvPr/>
        </p:nvGrpSpPr>
        <p:grpSpPr>
          <a:xfrm>
            <a:off x="-41325" y="-16751"/>
            <a:ext cx="9261525" cy="5224627"/>
            <a:chOff x="-41325" y="-16751"/>
            <a:chExt cx="9261525" cy="5224627"/>
          </a:xfrm>
        </p:grpSpPr>
        <p:pic>
          <p:nvPicPr>
            <p:cNvPr id="156" name="Google Shape;156;p1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57" name="Google Shape;157;p1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58" name="Google Shape;158;p19"/>
          <p:cNvSpPr txBox="1"/>
          <p:nvPr>
            <p:ph type="title"/>
          </p:nvPr>
        </p:nvSpPr>
        <p:spPr>
          <a:xfrm>
            <a:off x="4579475" y="1533642"/>
            <a:ext cx="3503100" cy="916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9"/>
          <p:cNvSpPr txBox="1"/>
          <p:nvPr>
            <p:ph idx="1" type="subTitle"/>
          </p:nvPr>
        </p:nvSpPr>
        <p:spPr>
          <a:xfrm>
            <a:off x="4579475" y="2431167"/>
            <a:ext cx="3503100" cy="1085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60" name="Google Shape;160;p19"/>
          <p:cNvCxnSpPr/>
          <p:nvPr/>
        </p:nvCxnSpPr>
        <p:spPr>
          <a:xfrm>
            <a:off x="4579475" y="1235900"/>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19"/>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19"/>
          <p:cNvCxnSpPr/>
          <p:nvPr/>
        </p:nvCxnSpPr>
        <p:spPr>
          <a:xfrm>
            <a:off x="4549175" y="3802725"/>
            <a:ext cx="38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163" name="Shape 163"/>
        <p:cNvGrpSpPr/>
        <p:nvPr/>
      </p:nvGrpSpPr>
      <p:grpSpPr>
        <a:xfrm>
          <a:off x="0" y="0"/>
          <a:ext cx="0" cy="0"/>
          <a:chOff x="0" y="0"/>
          <a:chExt cx="0" cy="0"/>
        </a:xfrm>
      </p:grpSpPr>
      <p:pic>
        <p:nvPicPr>
          <p:cNvPr id="164" name="Google Shape;164;p20"/>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65" name="Google Shape;165;p20"/>
          <p:cNvGrpSpPr/>
          <p:nvPr/>
        </p:nvGrpSpPr>
        <p:grpSpPr>
          <a:xfrm>
            <a:off x="-41325" y="-16751"/>
            <a:ext cx="9261525" cy="5224627"/>
            <a:chOff x="-41325" y="-16751"/>
            <a:chExt cx="9261525" cy="5224627"/>
          </a:xfrm>
        </p:grpSpPr>
        <p:pic>
          <p:nvPicPr>
            <p:cNvPr id="166" name="Google Shape;166;p20"/>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67" name="Google Shape;167;p20"/>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68" name="Google Shape;168;p20"/>
          <p:cNvSpPr txBox="1"/>
          <p:nvPr>
            <p:ph type="title"/>
          </p:nvPr>
        </p:nvSpPr>
        <p:spPr>
          <a:xfrm>
            <a:off x="1226326" y="1239315"/>
            <a:ext cx="2986800" cy="86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69" name="Google Shape;169;p20"/>
          <p:cNvSpPr txBox="1"/>
          <p:nvPr>
            <p:ph idx="1" type="subTitle"/>
          </p:nvPr>
        </p:nvSpPr>
        <p:spPr>
          <a:xfrm>
            <a:off x="1226337" y="2134875"/>
            <a:ext cx="2986800" cy="16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cxnSp>
        <p:nvCxnSpPr>
          <p:cNvPr id="170" name="Google Shape;170;p20"/>
          <p:cNvCxnSpPr/>
          <p:nvPr/>
        </p:nvCxnSpPr>
        <p:spPr>
          <a:xfrm>
            <a:off x="750211" y="1235900"/>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0"/>
          <p:cNvCxnSpPr/>
          <p:nvPr/>
        </p:nvCxnSpPr>
        <p:spPr>
          <a:xfrm>
            <a:off x="719911" y="2081825"/>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0"/>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20"/>
          <p:cNvCxnSpPr/>
          <p:nvPr/>
        </p:nvCxnSpPr>
        <p:spPr>
          <a:xfrm>
            <a:off x="719911" y="3802725"/>
            <a:ext cx="38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7" name="Google Shape;17;p3"/>
          <p:cNvGrpSpPr/>
          <p:nvPr/>
        </p:nvGrpSpPr>
        <p:grpSpPr>
          <a:xfrm>
            <a:off x="-41325" y="-16751"/>
            <a:ext cx="9261525" cy="5224627"/>
            <a:chOff x="-41325" y="-16751"/>
            <a:chExt cx="9261525" cy="5224627"/>
          </a:xfrm>
        </p:grpSpPr>
        <p:pic>
          <p:nvPicPr>
            <p:cNvPr id="18" name="Google Shape;18;p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9" name="Google Shape;19;p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0" name="Google Shape;20;p3"/>
          <p:cNvSpPr txBox="1"/>
          <p:nvPr>
            <p:ph type="title"/>
          </p:nvPr>
        </p:nvSpPr>
        <p:spPr>
          <a:xfrm>
            <a:off x="720000" y="2500110"/>
            <a:ext cx="4152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5950200" y="2500104"/>
            <a:ext cx="2469900" cy="16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720000" y="3452660"/>
            <a:ext cx="4152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_1">
    <p:spTree>
      <p:nvGrpSpPr>
        <p:cNvPr id="174" name="Shape 174"/>
        <p:cNvGrpSpPr/>
        <p:nvPr/>
      </p:nvGrpSpPr>
      <p:grpSpPr>
        <a:xfrm>
          <a:off x="0" y="0"/>
          <a:ext cx="0" cy="0"/>
          <a:chOff x="0" y="0"/>
          <a:chExt cx="0" cy="0"/>
        </a:xfrm>
      </p:grpSpPr>
      <p:pic>
        <p:nvPicPr>
          <p:cNvPr id="175" name="Google Shape;175;p2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76" name="Google Shape;176;p21"/>
          <p:cNvGrpSpPr/>
          <p:nvPr/>
        </p:nvGrpSpPr>
        <p:grpSpPr>
          <a:xfrm>
            <a:off x="-41325" y="-16751"/>
            <a:ext cx="9261525" cy="5224627"/>
            <a:chOff x="-41325" y="-16751"/>
            <a:chExt cx="9261525" cy="5224627"/>
          </a:xfrm>
        </p:grpSpPr>
        <p:pic>
          <p:nvPicPr>
            <p:cNvPr id="177" name="Google Shape;177;p2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78" name="Google Shape;178;p2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79" name="Google Shape;179;p2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1"/>
          <p:cNvSpPr txBox="1"/>
          <p:nvPr>
            <p:ph idx="1" type="body"/>
          </p:nvPr>
        </p:nvSpPr>
        <p:spPr>
          <a:xfrm>
            <a:off x="2158200" y="1561775"/>
            <a:ext cx="4827600" cy="2284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181" name="Google Shape;181;p21"/>
          <p:cNvCxnSpPr/>
          <p:nvPr/>
        </p:nvCxnSpPr>
        <p:spPr>
          <a:xfrm>
            <a:off x="708150" y="1233771"/>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1"/>
          <p:cNvCxnSpPr/>
          <p:nvPr/>
        </p:nvCxnSpPr>
        <p:spPr>
          <a:xfrm>
            <a:off x="709925" y="4393521"/>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83" name="Shape 183"/>
        <p:cNvGrpSpPr/>
        <p:nvPr/>
      </p:nvGrpSpPr>
      <p:grpSpPr>
        <a:xfrm>
          <a:off x="0" y="0"/>
          <a:ext cx="0" cy="0"/>
          <a:chOff x="0" y="0"/>
          <a:chExt cx="0" cy="0"/>
        </a:xfrm>
      </p:grpSpPr>
      <p:pic>
        <p:nvPicPr>
          <p:cNvPr id="184" name="Google Shape;184;p2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85" name="Google Shape;185;p22"/>
          <p:cNvGrpSpPr/>
          <p:nvPr/>
        </p:nvGrpSpPr>
        <p:grpSpPr>
          <a:xfrm>
            <a:off x="-41325" y="-16751"/>
            <a:ext cx="9261525" cy="5224627"/>
            <a:chOff x="-41325" y="-16751"/>
            <a:chExt cx="9261525" cy="5224627"/>
          </a:xfrm>
        </p:grpSpPr>
        <p:pic>
          <p:nvPicPr>
            <p:cNvPr id="186" name="Google Shape;186;p2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87" name="Google Shape;187;p2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88" name="Google Shape;188;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2"/>
          <p:cNvSpPr txBox="1"/>
          <p:nvPr>
            <p:ph idx="1" type="body"/>
          </p:nvPr>
        </p:nvSpPr>
        <p:spPr>
          <a:xfrm>
            <a:off x="720000" y="1454550"/>
            <a:ext cx="3713700" cy="2555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0" name="Google Shape;190;p22"/>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191" name="Google Shape;191;p22"/>
          <p:cNvCxnSpPr/>
          <p:nvPr/>
        </p:nvCxnSpPr>
        <p:spPr>
          <a:xfrm>
            <a:off x="4572004" y="1452929"/>
            <a:ext cx="0" cy="255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92" name="Shape 192"/>
        <p:cNvGrpSpPr/>
        <p:nvPr/>
      </p:nvGrpSpPr>
      <p:grpSpPr>
        <a:xfrm>
          <a:off x="0" y="0"/>
          <a:ext cx="0" cy="0"/>
          <a:chOff x="0" y="0"/>
          <a:chExt cx="0" cy="0"/>
        </a:xfrm>
      </p:grpSpPr>
      <p:pic>
        <p:nvPicPr>
          <p:cNvPr id="193" name="Google Shape;193;p2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94" name="Google Shape;194;p23"/>
          <p:cNvGrpSpPr/>
          <p:nvPr/>
        </p:nvGrpSpPr>
        <p:grpSpPr>
          <a:xfrm>
            <a:off x="-41325" y="-16751"/>
            <a:ext cx="9261525" cy="5224627"/>
            <a:chOff x="-41325" y="-16751"/>
            <a:chExt cx="9261525" cy="5224627"/>
          </a:xfrm>
        </p:grpSpPr>
        <p:pic>
          <p:nvPicPr>
            <p:cNvPr id="195" name="Google Shape;195;p2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96" name="Google Shape;196;p2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97" name="Google Shape;197;p2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8" name="Google Shape;198;p23"/>
          <p:cNvSpPr txBox="1"/>
          <p:nvPr>
            <p:ph idx="2" type="title"/>
          </p:nvPr>
        </p:nvSpPr>
        <p:spPr>
          <a:xfrm>
            <a:off x="800688"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9" name="Google Shape;199;p23"/>
          <p:cNvSpPr txBox="1"/>
          <p:nvPr>
            <p:ph idx="1" type="subTitle"/>
          </p:nvPr>
        </p:nvSpPr>
        <p:spPr>
          <a:xfrm>
            <a:off x="800688"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3"/>
          <p:cNvSpPr txBox="1"/>
          <p:nvPr>
            <p:ph idx="3" type="title"/>
          </p:nvPr>
        </p:nvSpPr>
        <p:spPr>
          <a:xfrm>
            <a:off x="3484554"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1" name="Google Shape;201;p23"/>
          <p:cNvSpPr txBox="1"/>
          <p:nvPr>
            <p:ph idx="4" type="subTitle"/>
          </p:nvPr>
        </p:nvSpPr>
        <p:spPr>
          <a:xfrm>
            <a:off x="3484554"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3"/>
          <p:cNvSpPr txBox="1"/>
          <p:nvPr>
            <p:ph idx="5" type="title"/>
          </p:nvPr>
        </p:nvSpPr>
        <p:spPr>
          <a:xfrm>
            <a:off x="6162581"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3" name="Google Shape;203;p23"/>
          <p:cNvSpPr txBox="1"/>
          <p:nvPr>
            <p:ph idx="6" type="subTitle"/>
          </p:nvPr>
        </p:nvSpPr>
        <p:spPr>
          <a:xfrm>
            <a:off x="6162581"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04" name="Google Shape;204;p23"/>
          <p:cNvCxnSpPr/>
          <p:nvPr/>
        </p:nvCxnSpPr>
        <p:spPr>
          <a:xfrm>
            <a:off x="3146450" y="1360800"/>
            <a:ext cx="0" cy="303300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23"/>
          <p:cNvCxnSpPr/>
          <p:nvPr/>
        </p:nvCxnSpPr>
        <p:spPr>
          <a:xfrm>
            <a:off x="6010375" y="1360800"/>
            <a:ext cx="0" cy="30330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3"/>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207" name="Shape 207"/>
        <p:cNvGrpSpPr/>
        <p:nvPr/>
      </p:nvGrpSpPr>
      <p:grpSpPr>
        <a:xfrm>
          <a:off x="0" y="0"/>
          <a:ext cx="0" cy="0"/>
          <a:chOff x="0" y="0"/>
          <a:chExt cx="0" cy="0"/>
        </a:xfrm>
      </p:grpSpPr>
      <p:pic>
        <p:nvPicPr>
          <p:cNvPr id="208" name="Google Shape;208;p2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09" name="Google Shape;209;p24"/>
          <p:cNvGrpSpPr/>
          <p:nvPr/>
        </p:nvGrpSpPr>
        <p:grpSpPr>
          <a:xfrm>
            <a:off x="-41325" y="-16751"/>
            <a:ext cx="9261525" cy="5224627"/>
            <a:chOff x="-41325" y="-16751"/>
            <a:chExt cx="9261525" cy="5224627"/>
          </a:xfrm>
        </p:grpSpPr>
        <p:pic>
          <p:nvPicPr>
            <p:cNvPr id="210" name="Google Shape;210;p2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11" name="Google Shape;211;p2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12" name="Google Shape;212;p2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24"/>
          <p:cNvSpPr txBox="1"/>
          <p:nvPr>
            <p:ph idx="2" type="title"/>
          </p:nvPr>
        </p:nvSpPr>
        <p:spPr>
          <a:xfrm>
            <a:off x="720000" y="320457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4"/>
          <p:cNvSpPr txBox="1"/>
          <p:nvPr>
            <p:ph idx="1" type="subTitle"/>
          </p:nvPr>
        </p:nvSpPr>
        <p:spPr>
          <a:xfrm>
            <a:off x="7200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4"/>
          <p:cNvSpPr txBox="1"/>
          <p:nvPr>
            <p:ph idx="3" type="title"/>
          </p:nvPr>
        </p:nvSpPr>
        <p:spPr>
          <a:xfrm>
            <a:off x="3404688" y="1236219"/>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4"/>
          <p:cNvSpPr txBox="1"/>
          <p:nvPr>
            <p:ph idx="4" type="subTitle"/>
          </p:nvPr>
        </p:nvSpPr>
        <p:spPr>
          <a:xfrm>
            <a:off x="3404688" y="180348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4"/>
          <p:cNvSpPr txBox="1"/>
          <p:nvPr>
            <p:ph idx="5" type="title"/>
          </p:nvPr>
        </p:nvSpPr>
        <p:spPr>
          <a:xfrm>
            <a:off x="6087600" y="320457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4"/>
          <p:cNvSpPr txBox="1"/>
          <p:nvPr>
            <p:ph idx="6" type="subTitle"/>
          </p:nvPr>
        </p:nvSpPr>
        <p:spPr>
          <a:xfrm>
            <a:off x="60876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19" name="Google Shape;219;p24"/>
          <p:cNvCxnSpPr/>
          <p:nvPr/>
        </p:nvCxnSpPr>
        <p:spPr>
          <a:xfrm>
            <a:off x="3146450"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4"/>
          <p:cNvCxnSpPr/>
          <p:nvPr/>
        </p:nvCxnSpPr>
        <p:spPr>
          <a:xfrm>
            <a:off x="6010375" y="1233600"/>
            <a:ext cx="0" cy="3160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21" name="Shape 221"/>
        <p:cNvGrpSpPr/>
        <p:nvPr/>
      </p:nvGrpSpPr>
      <p:grpSpPr>
        <a:xfrm>
          <a:off x="0" y="0"/>
          <a:ext cx="0" cy="0"/>
          <a:chOff x="0" y="0"/>
          <a:chExt cx="0" cy="0"/>
        </a:xfrm>
      </p:grpSpPr>
      <p:pic>
        <p:nvPicPr>
          <p:cNvPr id="222" name="Google Shape;222;p2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23" name="Google Shape;223;p25"/>
          <p:cNvGrpSpPr/>
          <p:nvPr/>
        </p:nvGrpSpPr>
        <p:grpSpPr>
          <a:xfrm>
            <a:off x="-41325" y="-16751"/>
            <a:ext cx="9261525" cy="5224627"/>
            <a:chOff x="-41325" y="-16751"/>
            <a:chExt cx="9261525" cy="5224627"/>
          </a:xfrm>
        </p:grpSpPr>
        <p:pic>
          <p:nvPicPr>
            <p:cNvPr id="224" name="Google Shape;224;p2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25" name="Google Shape;225;p2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26" name="Google Shape;226;p2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 name="Google Shape;227;p25"/>
          <p:cNvSpPr txBox="1"/>
          <p:nvPr>
            <p:ph idx="2"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5"/>
          <p:cNvSpPr txBox="1"/>
          <p:nvPr>
            <p:ph idx="1" type="subTitle"/>
          </p:nvPr>
        </p:nvSpPr>
        <p:spPr>
          <a:xfrm>
            <a:off x="1195863" y="22565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5"/>
          <p:cNvSpPr txBox="1"/>
          <p:nvPr>
            <p:ph idx="3"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5"/>
          <p:cNvSpPr txBox="1"/>
          <p:nvPr>
            <p:ph idx="4" type="subTitle"/>
          </p:nvPr>
        </p:nvSpPr>
        <p:spPr>
          <a:xfrm>
            <a:off x="5081043" y="22565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5"/>
          <p:cNvSpPr txBox="1"/>
          <p:nvPr>
            <p:ph idx="5"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5"/>
          <p:cNvSpPr txBox="1"/>
          <p:nvPr>
            <p:ph idx="6" type="subTitle"/>
          </p:nvPr>
        </p:nvSpPr>
        <p:spPr>
          <a:xfrm>
            <a:off x="1195863" y="36899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5"/>
          <p:cNvSpPr txBox="1"/>
          <p:nvPr>
            <p:ph idx="7"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4" name="Google Shape;234;p25"/>
          <p:cNvSpPr txBox="1"/>
          <p:nvPr>
            <p:ph idx="8" type="subTitle"/>
          </p:nvPr>
        </p:nvSpPr>
        <p:spPr>
          <a:xfrm>
            <a:off x="5081043" y="36899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35" name="Google Shape;235;p25"/>
          <p:cNvCxnSpPr/>
          <p:nvPr/>
        </p:nvCxnSpPr>
        <p:spPr>
          <a:xfrm>
            <a:off x="4572000" y="1361700"/>
            <a:ext cx="0" cy="296880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25"/>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237" name="Shape 237"/>
        <p:cNvGrpSpPr/>
        <p:nvPr/>
      </p:nvGrpSpPr>
      <p:grpSpPr>
        <a:xfrm>
          <a:off x="0" y="0"/>
          <a:ext cx="0" cy="0"/>
          <a:chOff x="0" y="0"/>
          <a:chExt cx="0" cy="0"/>
        </a:xfrm>
      </p:grpSpPr>
      <p:pic>
        <p:nvPicPr>
          <p:cNvPr id="238" name="Google Shape;238;p2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39" name="Google Shape;239;p26"/>
          <p:cNvGrpSpPr/>
          <p:nvPr/>
        </p:nvGrpSpPr>
        <p:grpSpPr>
          <a:xfrm>
            <a:off x="-41325" y="-16751"/>
            <a:ext cx="9261525" cy="5224627"/>
            <a:chOff x="-41325" y="-16751"/>
            <a:chExt cx="9261525" cy="5224627"/>
          </a:xfrm>
        </p:grpSpPr>
        <p:pic>
          <p:nvPicPr>
            <p:cNvPr id="240" name="Google Shape;240;p2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41" name="Google Shape;241;p2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42" name="Google Shape;242;p2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26"/>
          <p:cNvSpPr txBox="1"/>
          <p:nvPr>
            <p:ph idx="2" type="title"/>
          </p:nvPr>
        </p:nvSpPr>
        <p:spPr>
          <a:xfrm>
            <a:off x="831854" y="1530450"/>
            <a:ext cx="2235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44" name="Google Shape;244;p26"/>
          <p:cNvSpPr txBox="1"/>
          <p:nvPr>
            <p:ph idx="1" type="subTitle"/>
          </p:nvPr>
        </p:nvSpPr>
        <p:spPr>
          <a:xfrm>
            <a:off x="831853" y="2015090"/>
            <a:ext cx="2235900" cy="64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5" name="Google Shape;245;p26"/>
          <p:cNvSpPr txBox="1"/>
          <p:nvPr>
            <p:ph idx="3" type="title"/>
          </p:nvPr>
        </p:nvSpPr>
        <p:spPr>
          <a:xfrm>
            <a:off x="6088286" y="1530450"/>
            <a:ext cx="223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46" name="Google Shape;246;p26"/>
          <p:cNvSpPr txBox="1"/>
          <p:nvPr>
            <p:ph idx="4" type="subTitle"/>
          </p:nvPr>
        </p:nvSpPr>
        <p:spPr>
          <a:xfrm>
            <a:off x="6088286" y="2015090"/>
            <a:ext cx="2235900" cy="6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7" name="Google Shape;247;p26"/>
          <p:cNvSpPr txBox="1"/>
          <p:nvPr>
            <p:ph idx="5" type="title"/>
          </p:nvPr>
        </p:nvSpPr>
        <p:spPr>
          <a:xfrm>
            <a:off x="831854" y="2938165"/>
            <a:ext cx="2235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48" name="Google Shape;248;p26"/>
          <p:cNvSpPr txBox="1"/>
          <p:nvPr>
            <p:ph idx="6" type="subTitle"/>
          </p:nvPr>
        </p:nvSpPr>
        <p:spPr>
          <a:xfrm>
            <a:off x="831853" y="3454911"/>
            <a:ext cx="2235900" cy="64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9" name="Google Shape;249;p26"/>
          <p:cNvSpPr txBox="1"/>
          <p:nvPr>
            <p:ph idx="7" type="title"/>
          </p:nvPr>
        </p:nvSpPr>
        <p:spPr>
          <a:xfrm>
            <a:off x="6088286" y="2938165"/>
            <a:ext cx="223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0" name="Google Shape;250;p26"/>
          <p:cNvSpPr txBox="1"/>
          <p:nvPr>
            <p:ph idx="8" type="subTitle"/>
          </p:nvPr>
        </p:nvSpPr>
        <p:spPr>
          <a:xfrm>
            <a:off x="6088286" y="3454911"/>
            <a:ext cx="2235900" cy="6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51" name="Shape 251"/>
        <p:cNvGrpSpPr/>
        <p:nvPr/>
      </p:nvGrpSpPr>
      <p:grpSpPr>
        <a:xfrm>
          <a:off x="0" y="0"/>
          <a:ext cx="0" cy="0"/>
          <a:chOff x="0" y="0"/>
          <a:chExt cx="0" cy="0"/>
        </a:xfrm>
      </p:grpSpPr>
      <p:pic>
        <p:nvPicPr>
          <p:cNvPr id="252" name="Google Shape;252;p2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53" name="Google Shape;253;p27"/>
          <p:cNvGrpSpPr/>
          <p:nvPr/>
        </p:nvGrpSpPr>
        <p:grpSpPr>
          <a:xfrm>
            <a:off x="-41325" y="-16751"/>
            <a:ext cx="9261525" cy="5224627"/>
            <a:chOff x="-41325" y="-16751"/>
            <a:chExt cx="9261525" cy="5224627"/>
          </a:xfrm>
        </p:grpSpPr>
        <p:pic>
          <p:nvPicPr>
            <p:cNvPr id="254" name="Google Shape;254;p2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55" name="Google Shape;255;p2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56" name="Google Shape;256;p2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7" name="Google Shape;257;p27"/>
          <p:cNvSpPr txBox="1"/>
          <p:nvPr>
            <p:ph idx="2" type="title"/>
          </p:nvPr>
        </p:nvSpPr>
        <p:spPr>
          <a:xfrm>
            <a:off x="729881"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8" name="Google Shape;258;p27"/>
          <p:cNvSpPr txBox="1"/>
          <p:nvPr>
            <p:ph idx="1" type="subTitle"/>
          </p:nvPr>
        </p:nvSpPr>
        <p:spPr>
          <a:xfrm>
            <a:off x="729881"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7"/>
          <p:cNvSpPr txBox="1"/>
          <p:nvPr>
            <p:ph idx="3" type="title"/>
          </p:nvPr>
        </p:nvSpPr>
        <p:spPr>
          <a:xfrm>
            <a:off x="3427285"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0" name="Google Shape;260;p27"/>
          <p:cNvSpPr txBox="1"/>
          <p:nvPr>
            <p:ph idx="4" type="subTitle"/>
          </p:nvPr>
        </p:nvSpPr>
        <p:spPr>
          <a:xfrm>
            <a:off x="3427285"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7"/>
          <p:cNvSpPr txBox="1"/>
          <p:nvPr>
            <p:ph idx="5" type="title"/>
          </p:nvPr>
        </p:nvSpPr>
        <p:spPr>
          <a:xfrm>
            <a:off x="729881"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2" name="Google Shape;262;p27"/>
          <p:cNvSpPr txBox="1"/>
          <p:nvPr>
            <p:ph idx="6" type="subTitle"/>
          </p:nvPr>
        </p:nvSpPr>
        <p:spPr>
          <a:xfrm>
            <a:off x="729881"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7"/>
          <p:cNvSpPr txBox="1"/>
          <p:nvPr>
            <p:ph idx="7" type="title"/>
          </p:nvPr>
        </p:nvSpPr>
        <p:spPr>
          <a:xfrm>
            <a:off x="3427285"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4" name="Google Shape;264;p27"/>
          <p:cNvSpPr txBox="1"/>
          <p:nvPr>
            <p:ph idx="8" type="subTitle"/>
          </p:nvPr>
        </p:nvSpPr>
        <p:spPr>
          <a:xfrm>
            <a:off x="3427285"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ph idx="9" type="title"/>
          </p:nvPr>
        </p:nvSpPr>
        <p:spPr>
          <a:xfrm>
            <a:off x="6118550"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6" name="Google Shape;266;p27"/>
          <p:cNvSpPr txBox="1"/>
          <p:nvPr>
            <p:ph idx="13" type="subTitle"/>
          </p:nvPr>
        </p:nvSpPr>
        <p:spPr>
          <a:xfrm>
            <a:off x="6118550"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7"/>
          <p:cNvSpPr txBox="1"/>
          <p:nvPr>
            <p:ph idx="14" type="title"/>
          </p:nvPr>
        </p:nvSpPr>
        <p:spPr>
          <a:xfrm>
            <a:off x="6118550"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8" name="Google Shape;268;p27"/>
          <p:cNvSpPr txBox="1"/>
          <p:nvPr>
            <p:ph idx="15" type="subTitle"/>
          </p:nvPr>
        </p:nvSpPr>
        <p:spPr>
          <a:xfrm>
            <a:off x="6118550"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69" name="Google Shape;269;p27"/>
          <p:cNvCxnSpPr/>
          <p:nvPr/>
        </p:nvCxnSpPr>
        <p:spPr>
          <a:xfrm>
            <a:off x="5931079"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270" name="Google Shape;270;p27"/>
          <p:cNvCxnSpPr/>
          <p:nvPr/>
        </p:nvCxnSpPr>
        <p:spPr>
          <a:xfrm>
            <a:off x="3232747" y="1233600"/>
            <a:ext cx="0" cy="3160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71" name="Shape 271"/>
        <p:cNvGrpSpPr/>
        <p:nvPr/>
      </p:nvGrpSpPr>
      <p:grpSpPr>
        <a:xfrm>
          <a:off x="0" y="0"/>
          <a:ext cx="0" cy="0"/>
          <a:chOff x="0" y="0"/>
          <a:chExt cx="0" cy="0"/>
        </a:xfrm>
      </p:grpSpPr>
      <p:pic>
        <p:nvPicPr>
          <p:cNvPr id="272" name="Google Shape;272;p2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73" name="Google Shape;273;p28"/>
          <p:cNvGrpSpPr/>
          <p:nvPr/>
        </p:nvGrpSpPr>
        <p:grpSpPr>
          <a:xfrm>
            <a:off x="-41325" y="-16751"/>
            <a:ext cx="9261525" cy="5224627"/>
            <a:chOff x="-41325" y="-16751"/>
            <a:chExt cx="9261525" cy="5224627"/>
          </a:xfrm>
        </p:grpSpPr>
        <p:pic>
          <p:nvPicPr>
            <p:cNvPr id="274" name="Google Shape;274;p2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75" name="Google Shape;275;p2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76" name="Google Shape;276;p28"/>
          <p:cNvSpPr txBox="1"/>
          <p:nvPr>
            <p:ph hasCustomPrompt="1" type="title"/>
          </p:nvPr>
        </p:nvSpPr>
        <p:spPr>
          <a:xfrm>
            <a:off x="724922" y="540000"/>
            <a:ext cx="46428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7" name="Google Shape;277;p28"/>
          <p:cNvSpPr txBox="1"/>
          <p:nvPr>
            <p:ph idx="1" type="subTitle"/>
          </p:nvPr>
        </p:nvSpPr>
        <p:spPr>
          <a:xfrm>
            <a:off x="724922" y="1387298"/>
            <a:ext cx="4642800" cy="445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8"/>
          <p:cNvSpPr txBox="1"/>
          <p:nvPr>
            <p:ph hasCustomPrompt="1" idx="2" type="title"/>
          </p:nvPr>
        </p:nvSpPr>
        <p:spPr>
          <a:xfrm>
            <a:off x="2255336" y="1895100"/>
            <a:ext cx="4642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9" name="Google Shape;279;p28"/>
          <p:cNvSpPr txBox="1"/>
          <p:nvPr>
            <p:ph idx="3" type="subTitle"/>
          </p:nvPr>
        </p:nvSpPr>
        <p:spPr>
          <a:xfrm>
            <a:off x="2255336" y="2735974"/>
            <a:ext cx="4642800" cy="445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28"/>
          <p:cNvSpPr txBox="1"/>
          <p:nvPr>
            <p:ph hasCustomPrompt="1" idx="4" type="title"/>
          </p:nvPr>
        </p:nvSpPr>
        <p:spPr>
          <a:xfrm>
            <a:off x="3776278" y="3242950"/>
            <a:ext cx="46428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1" name="Google Shape;281;p28"/>
          <p:cNvSpPr txBox="1"/>
          <p:nvPr>
            <p:ph idx="5" type="subTitle"/>
          </p:nvPr>
        </p:nvSpPr>
        <p:spPr>
          <a:xfrm>
            <a:off x="3776278" y="4109503"/>
            <a:ext cx="4642800" cy="4452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82" name="Google Shape;282;p28"/>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28"/>
          <p:cNvCxnSpPr/>
          <p:nvPr/>
        </p:nvCxnSpPr>
        <p:spPr>
          <a:xfrm>
            <a:off x="720032" y="1859424"/>
            <a:ext cx="7704000" cy="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28"/>
          <p:cNvCxnSpPr/>
          <p:nvPr/>
        </p:nvCxnSpPr>
        <p:spPr>
          <a:xfrm>
            <a:off x="720032" y="3174929"/>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87" name="Google Shape;287;p29"/>
          <p:cNvGrpSpPr/>
          <p:nvPr/>
        </p:nvGrpSpPr>
        <p:grpSpPr>
          <a:xfrm>
            <a:off x="-41325" y="-16751"/>
            <a:ext cx="9261525" cy="5224627"/>
            <a:chOff x="-41325" y="-16751"/>
            <a:chExt cx="9261525" cy="5224627"/>
          </a:xfrm>
        </p:grpSpPr>
        <p:pic>
          <p:nvPicPr>
            <p:cNvPr id="288" name="Google Shape;288;p2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89" name="Google Shape;289;p2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90" name="Google Shape;290;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1" name="Google Shape;291;p29"/>
          <p:cNvSpPr txBox="1"/>
          <p:nvPr>
            <p:ph idx="2" type="title"/>
          </p:nvPr>
        </p:nvSpPr>
        <p:spPr>
          <a:xfrm>
            <a:off x="724057"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2" name="Google Shape;292;p29"/>
          <p:cNvSpPr txBox="1"/>
          <p:nvPr>
            <p:ph idx="1" type="subTitle"/>
          </p:nvPr>
        </p:nvSpPr>
        <p:spPr>
          <a:xfrm>
            <a:off x="724057"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9"/>
          <p:cNvSpPr txBox="1"/>
          <p:nvPr>
            <p:ph idx="3" type="title"/>
          </p:nvPr>
        </p:nvSpPr>
        <p:spPr>
          <a:xfrm>
            <a:off x="3405675"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4" name="Google Shape;294;p29"/>
          <p:cNvSpPr txBox="1"/>
          <p:nvPr>
            <p:ph idx="4" type="subTitle"/>
          </p:nvPr>
        </p:nvSpPr>
        <p:spPr>
          <a:xfrm>
            <a:off x="3405675"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9"/>
          <p:cNvSpPr txBox="1"/>
          <p:nvPr>
            <p:ph idx="5" type="title"/>
          </p:nvPr>
        </p:nvSpPr>
        <p:spPr>
          <a:xfrm>
            <a:off x="6087759"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6" name="Google Shape;296;p29"/>
          <p:cNvSpPr txBox="1"/>
          <p:nvPr>
            <p:ph idx="6" type="subTitle"/>
          </p:nvPr>
        </p:nvSpPr>
        <p:spPr>
          <a:xfrm>
            <a:off x="6087759"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9"/>
          <p:cNvSpPr txBox="1"/>
          <p:nvPr>
            <p:ph hasCustomPrompt="1" idx="7" type="title"/>
          </p:nvPr>
        </p:nvSpPr>
        <p:spPr>
          <a:xfrm>
            <a:off x="1395157"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8" name="Google Shape;298;p29"/>
          <p:cNvSpPr txBox="1"/>
          <p:nvPr>
            <p:ph hasCustomPrompt="1" idx="8" type="title"/>
          </p:nvPr>
        </p:nvSpPr>
        <p:spPr>
          <a:xfrm>
            <a:off x="4076775"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99" name="Google Shape;299;p29"/>
          <p:cNvSpPr txBox="1"/>
          <p:nvPr>
            <p:ph hasCustomPrompt="1" idx="9" type="title"/>
          </p:nvPr>
        </p:nvSpPr>
        <p:spPr>
          <a:xfrm>
            <a:off x="6758859"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300" name="Shape 300"/>
        <p:cNvGrpSpPr/>
        <p:nvPr/>
      </p:nvGrpSpPr>
      <p:grpSpPr>
        <a:xfrm>
          <a:off x="0" y="0"/>
          <a:ext cx="0" cy="0"/>
          <a:chOff x="0" y="0"/>
          <a:chExt cx="0" cy="0"/>
        </a:xfrm>
      </p:grpSpPr>
      <p:pic>
        <p:nvPicPr>
          <p:cNvPr id="301" name="Google Shape;301;p30"/>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02" name="Google Shape;302;p30"/>
          <p:cNvGrpSpPr/>
          <p:nvPr/>
        </p:nvGrpSpPr>
        <p:grpSpPr>
          <a:xfrm>
            <a:off x="-41325" y="-16751"/>
            <a:ext cx="9261525" cy="5224627"/>
            <a:chOff x="-41325" y="-16751"/>
            <a:chExt cx="9261525" cy="5224627"/>
          </a:xfrm>
        </p:grpSpPr>
        <p:pic>
          <p:nvPicPr>
            <p:cNvPr id="303" name="Google Shape;303;p30"/>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04" name="Google Shape;304;p30"/>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05" name="Google Shape;305;p3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5" name="Google Shape;25;p4"/>
          <p:cNvGrpSpPr/>
          <p:nvPr/>
        </p:nvGrpSpPr>
        <p:grpSpPr>
          <a:xfrm>
            <a:off x="-41325" y="-16751"/>
            <a:ext cx="9261525" cy="5224627"/>
            <a:chOff x="-41325" y="-16751"/>
            <a:chExt cx="9261525" cy="5224627"/>
          </a:xfrm>
        </p:grpSpPr>
        <p:pic>
          <p:nvPicPr>
            <p:cNvPr id="26" name="Google Shape;26;p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7" name="Google Shape;27;p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8" name="Google Shape;28;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06" name="Shape 306"/>
        <p:cNvGrpSpPr/>
        <p:nvPr/>
      </p:nvGrpSpPr>
      <p:grpSpPr>
        <a:xfrm>
          <a:off x="0" y="0"/>
          <a:ext cx="0" cy="0"/>
          <a:chOff x="0" y="0"/>
          <a:chExt cx="0" cy="0"/>
        </a:xfrm>
      </p:grpSpPr>
      <p:pic>
        <p:nvPicPr>
          <p:cNvPr id="307" name="Google Shape;307;p3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08" name="Google Shape;308;p31"/>
          <p:cNvGrpSpPr/>
          <p:nvPr/>
        </p:nvGrpSpPr>
        <p:grpSpPr>
          <a:xfrm>
            <a:off x="-41325" y="-16751"/>
            <a:ext cx="9261525" cy="5224627"/>
            <a:chOff x="-41325" y="-16751"/>
            <a:chExt cx="9261525" cy="5224627"/>
          </a:xfrm>
        </p:grpSpPr>
        <p:pic>
          <p:nvPicPr>
            <p:cNvPr id="309" name="Google Shape;309;p3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10" name="Google Shape;310;p3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11" name="Google Shape;311;p31"/>
          <p:cNvSpPr txBox="1"/>
          <p:nvPr>
            <p:ph type="ctrTitle"/>
          </p:nvPr>
        </p:nvSpPr>
        <p:spPr>
          <a:xfrm>
            <a:off x="2429950" y="637557"/>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2" name="Google Shape;312;p31"/>
          <p:cNvSpPr txBox="1"/>
          <p:nvPr>
            <p:ph idx="1" type="subTitle"/>
          </p:nvPr>
        </p:nvSpPr>
        <p:spPr>
          <a:xfrm>
            <a:off x="2419809" y="1729500"/>
            <a:ext cx="4293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3" name="Google Shape;313;p31"/>
          <p:cNvSpPr txBox="1"/>
          <p:nvPr/>
        </p:nvSpPr>
        <p:spPr>
          <a:xfrm>
            <a:off x="2397325" y="3772200"/>
            <a:ext cx="4349400" cy="4503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300"/>
              </a:spcBef>
              <a:spcAft>
                <a:spcPts val="0"/>
              </a:spcAft>
              <a:buNone/>
            </a:pPr>
            <a:r>
              <a:rPr lang="en" sz="1000">
                <a:solidFill>
                  <a:schemeClr val="dk1"/>
                </a:solidFill>
                <a:latin typeface="Barlow"/>
                <a:ea typeface="Barlow"/>
                <a:cs typeface="Barlow"/>
                <a:sym typeface="Barlow"/>
              </a:rPr>
              <a:t>CREDITS: This presentation template was created by </a:t>
            </a:r>
            <a:r>
              <a:rPr b="1" lang="en" sz="1000">
                <a:solidFill>
                  <a:schemeClr val="dk1"/>
                </a:solidFill>
                <a:uFill>
                  <a:noFill/>
                </a:uFill>
                <a:latin typeface="Barlow"/>
                <a:ea typeface="Barlow"/>
                <a:cs typeface="Barlow"/>
                <a:sym typeface="Barlow"/>
                <a:hlinkClick r:id="rId4">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a:solidFill>
                  <a:schemeClr val="dk1"/>
                </a:solidFill>
                <a:uFill>
                  <a:noFill/>
                </a:uFill>
                <a:latin typeface="Barlow"/>
                <a:ea typeface="Barlow"/>
                <a:cs typeface="Barlow"/>
                <a:sym typeface="Barlow"/>
                <a:hlinkClick r:id="rId5">
                  <a:extLst>
                    <a:ext uri="{A12FA001-AC4F-418D-AE19-62706E023703}">
                      <ahyp:hlinkClr val="tx"/>
                    </a:ext>
                  </a:extLst>
                </a:hlinkClick>
              </a:rPr>
              <a:t>Flatico</a:t>
            </a:r>
            <a:r>
              <a:rPr b="1" lang="en" sz="1000">
                <a:solidFill>
                  <a:schemeClr val="dk1"/>
                </a:solidFill>
                <a:uFill>
                  <a:noFill/>
                </a:uFill>
                <a:latin typeface="Barlow"/>
                <a:ea typeface="Barlow"/>
                <a:cs typeface="Barlow"/>
                <a:sym typeface="Barlow"/>
                <a:hlinkClick r:id="rId6">
                  <a:extLst>
                    <a:ext uri="{A12FA001-AC4F-418D-AE19-62706E023703}">
                      <ahyp:hlinkClr val="tx"/>
                    </a:ext>
                  </a:extLst>
                </a:hlinkClick>
              </a:rPr>
              <a:t>n</a:t>
            </a:r>
            <a:r>
              <a:rPr lang="en" sz="1000">
                <a:solidFill>
                  <a:schemeClr val="dk1"/>
                </a:solidFill>
                <a:latin typeface="Barlow"/>
                <a:ea typeface="Barlow"/>
                <a:cs typeface="Barlow"/>
                <a:sym typeface="Barlow"/>
              </a:rPr>
              <a:t> and </a:t>
            </a:r>
            <a:r>
              <a:rPr lang="en" sz="1000">
                <a:solidFill>
                  <a:schemeClr val="dk1"/>
                </a:solidFill>
                <a:latin typeface="Barlow"/>
                <a:ea typeface="Barlow"/>
                <a:cs typeface="Barlow"/>
                <a:sym typeface="Barlow"/>
              </a:rPr>
              <a:t>infographics &amp; images by </a:t>
            </a:r>
            <a:r>
              <a:rPr b="1" lang="en" sz="1000">
                <a:solidFill>
                  <a:schemeClr val="dk1"/>
                </a:solidFill>
                <a:uFill>
                  <a:noFill/>
                </a:uFill>
                <a:latin typeface="Barlow"/>
                <a:ea typeface="Barlow"/>
                <a:cs typeface="Barlow"/>
                <a:sym typeface="Barlow"/>
                <a:hlinkClick r:id="rId7">
                  <a:extLst>
                    <a:ext uri="{A12FA001-AC4F-418D-AE19-62706E023703}">
                      <ahyp:hlinkClr val="tx"/>
                    </a:ext>
                  </a:extLst>
                </a:hlinkClick>
              </a:rPr>
              <a:t>Freepik</a:t>
            </a:r>
            <a:endParaRPr b="1">
              <a:solidFill>
                <a:schemeClr val="dk1"/>
              </a:solidFill>
              <a:latin typeface="Barlow"/>
              <a:ea typeface="Barlow"/>
              <a:cs typeface="Barlow"/>
              <a:sym typeface="Barlow"/>
            </a:endParaRPr>
          </a:p>
        </p:txBody>
      </p:sp>
      <p:sp>
        <p:nvSpPr>
          <p:cNvPr id="314" name="Google Shape;314;p31"/>
          <p:cNvSpPr txBox="1"/>
          <p:nvPr>
            <p:ph idx="2" type="subTitle"/>
          </p:nvPr>
        </p:nvSpPr>
        <p:spPr>
          <a:xfrm>
            <a:off x="2399075" y="3435200"/>
            <a:ext cx="4349400" cy="3042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315" name="Shape 315"/>
        <p:cNvGrpSpPr/>
        <p:nvPr/>
      </p:nvGrpSpPr>
      <p:grpSpPr>
        <a:xfrm>
          <a:off x="0" y="0"/>
          <a:ext cx="0" cy="0"/>
          <a:chOff x="0" y="0"/>
          <a:chExt cx="0" cy="0"/>
        </a:xfrm>
      </p:grpSpPr>
      <p:pic>
        <p:nvPicPr>
          <p:cNvPr id="316" name="Google Shape;316;p3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17" name="Google Shape;317;p32"/>
          <p:cNvGrpSpPr/>
          <p:nvPr/>
        </p:nvGrpSpPr>
        <p:grpSpPr>
          <a:xfrm>
            <a:off x="-41325" y="-16751"/>
            <a:ext cx="9261525" cy="5224627"/>
            <a:chOff x="-41325" y="-16751"/>
            <a:chExt cx="9261525" cy="5224627"/>
          </a:xfrm>
        </p:grpSpPr>
        <p:pic>
          <p:nvPicPr>
            <p:cNvPr id="318" name="Google Shape;318;p3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19" name="Google Shape;319;p3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20" name="Google Shape;320;p32"/>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32"/>
          <p:cNvCxnSpPr/>
          <p:nvPr/>
        </p:nvCxnSpPr>
        <p:spPr>
          <a:xfrm>
            <a:off x="720032" y="1859424"/>
            <a:ext cx="77040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32"/>
          <p:cNvCxnSpPr/>
          <p:nvPr/>
        </p:nvCxnSpPr>
        <p:spPr>
          <a:xfrm>
            <a:off x="720032" y="3174929"/>
            <a:ext cx="7704000" cy="0"/>
          </a:xfrm>
          <a:prstGeom prst="straightConnector1">
            <a:avLst/>
          </a:prstGeom>
          <a:noFill/>
          <a:ln cap="flat" cmpd="sng" w="9525">
            <a:solidFill>
              <a:schemeClr val="dk1"/>
            </a:solidFill>
            <a:prstDash val="solid"/>
            <a:round/>
            <a:headEnd len="med" w="med" type="none"/>
            <a:tailEnd len="med" w="med" type="none"/>
          </a:ln>
        </p:spPr>
      </p:cxnSp>
      <p:grpSp>
        <p:nvGrpSpPr>
          <p:cNvPr id="323" name="Google Shape;323;p32"/>
          <p:cNvGrpSpPr/>
          <p:nvPr/>
        </p:nvGrpSpPr>
        <p:grpSpPr>
          <a:xfrm>
            <a:off x="727475" y="4603510"/>
            <a:ext cx="7692600" cy="205286"/>
            <a:chOff x="727475" y="1087800"/>
            <a:chExt cx="7692600" cy="205286"/>
          </a:xfrm>
        </p:grpSpPr>
        <p:cxnSp>
          <p:nvCxnSpPr>
            <p:cNvPr id="324" name="Google Shape;324;p3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3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spTree>
      <p:nvGrpSpPr>
        <p:cNvPr id="326" name="Shape 326"/>
        <p:cNvGrpSpPr/>
        <p:nvPr/>
      </p:nvGrpSpPr>
      <p:grpSpPr>
        <a:xfrm>
          <a:off x="0" y="0"/>
          <a:ext cx="0" cy="0"/>
          <a:chOff x="0" y="0"/>
          <a:chExt cx="0" cy="0"/>
        </a:xfrm>
      </p:grpSpPr>
      <p:pic>
        <p:nvPicPr>
          <p:cNvPr id="327" name="Google Shape;327;p3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28" name="Google Shape;328;p33"/>
          <p:cNvGrpSpPr/>
          <p:nvPr/>
        </p:nvGrpSpPr>
        <p:grpSpPr>
          <a:xfrm>
            <a:off x="-41325" y="-16751"/>
            <a:ext cx="9261525" cy="5224627"/>
            <a:chOff x="-41325" y="-16751"/>
            <a:chExt cx="9261525" cy="5224627"/>
          </a:xfrm>
        </p:grpSpPr>
        <p:pic>
          <p:nvPicPr>
            <p:cNvPr id="329" name="Google Shape;329;p3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30" name="Google Shape;330;p3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31" name="Google Shape;331;p33"/>
          <p:cNvCxnSpPr/>
          <p:nvPr/>
        </p:nvCxnSpPr>
        <p:spPr>
          <a:xfrm>
            <a:off x="3146450"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33"/>
          <p:cNvCxnSpPr/>
          <p:nvPr/>
        </p:nvCxnSpPr>
        <p:spPr>
          <a:xfrm>
            <a:off x="6010375" y="1233600"/>
            <a:ext cx="0" cy="3160200"/>
          </a:xfrm>
          <a:prstGeom prst="straightConnector1">
            <a:avLst/>
          </a:prstGeom>
          <a:noFill/>
          <a:ln cap="flat" cmpd="sng" w="9525">
            <a:solidFill>
              <a:schemeClr val="dk1"/>
            </a:solidFill>
            <a:prstDash val="solid"/>
            <a:round/>
            <a:headEnd len="med" w="med" type="none"/>
            <a:tailEnd len="med" w="med" type="none"/>
          </a:ln>
        </p:spPr>
      </p:cxnSp>
      <p:grpSp>
        <p:nvGrpSpPr>
          <p:cNvPr id="333" name="Google Shape;333;p33"/>
          <p:cNvGrpSpPr/>
          <p:nvPr/>
        </p:nvGrpSpPr>
        <p:grpSpPr>
          <a:xfrm>
            <a:off x="727475" y="4603510"/>
            <a:ext cx="7692600" cy="205286"/>
            <a:chOff x="727475" y="1087800"/>
            <a:chExt cx="7692600" cy="205286"/>
          </a:xfrm>
        </p:grpSpPr>
        <p:cxnSp>
          <p:nvCxnSpPr>
            <p:cNvPr id="334" name="Google Shape;334;p3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3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cxnSp>
        <p:nvCxnSpPr>
          <p:cNvPr id="336" name="Google Shape;336;p33"/>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
    <p:spTree>
      <p:nvGrpSpPr>
        <p:cNvPr id="337" name="Shape 337"/>
        <p:cNvGrpSpPr/>
        <p:nvPr/>
      </p:nvGrpSpPr>
      <p:grpSpPr>
        <a:xfrm>
          <a:off x="0" y="0"/>
          <a:ext cx="0" cy="0"/>
          <a:chOff x="0" y="0"/>
          <a:chExt cx="0" cy="0"/>
        </a:xfrm>
      </p:grpSpPr>
      <p:pic>
        <p:nvPicPr>
          <p:cNvPr id="338" name="Google Shape;338;p3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39" name="Google Shape;339;p34"/>
          <p:cNvGrpSpPr/>
          <p:nvPr/>
        </p:nvGrpSpPr>
        <p:grpSpPr>
          <a:xfrm>
            <a:off x="-41325" y="-16751"/>
            <a:ext cx="9261525" cy="5224627"/>
            <a:chOff x="-41325" y="-16751"/>
            <a:chExt cx="9261525" cy="5224627"/>
          </a:xfrm>
        </p:grpSpPr>
        <p:pic>
          <p:nvPicPr>
            <p:cNvPr id="340" name="Google Shape;340;p3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41" name="Google Shape;341;p3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42" name="Google Shape;342;p34"/>
          <p:cNvCxnSpPr/>
          <p:nvPr/>
        </p:nvCxnSpPr>
        <p:spPr>
          <a:xfrm>
            <a:off x="4572000" y="1361700"/>
            <a:ext cx="0" cy="2968800"/>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34"/>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grpSp>
        <p:nvGrpSpPr>
          <p:cNvPr id="344" name="Google Shape;344;p34"/>
          <p:cNvGrpSpPr/>
          <p:nvPr/>
        </p:nvGrpSpPr>
        <p:grpSpPr>
          <a:xfrm>
            <a:off x="727475" y="4603510"/>
            <a:ext cx="7692600" cy="205286"/>
            <a:chOff x="727475" y="1087800"/>
            <a:chExt cx="7692600" cy="205286"/>
          </a:xfrm>
        </p:grpSpPr>
        <p:cxnSp>
          <p:nvCxnSpPr>
            <p:cNvPr id="345" name="Google Shape;345;p3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3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_1_1_1">
    <p:spTree>
      <p:nvGrpSpPr>
        <p:cNvPr id="347" name="Shape 347"/>
        <p:cNvGrpSpPr/>
        <p:nvPr/>
      </p:nvGrpSpPr>
      <p:grpSpPr>
        <a:xfrm>
          <a:off x="0" y="0"/>
          <a:ext cx="0" cy="0"/>
          <a:chOff x="0" y="0"/>
          <a:chExt cx="0" cy="0"/>
        </a:xfrm>
      </p:grpSpPr>
      <p:pic>
        <p:nvPicPr>
          <p:cNvPr id="348" name="Google Shape;348;p3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49" name="Google Shape;349;p35"/>
          <p:cNvGrpSpPr/>
          <p:nvPr/>
        </p:nvGrpSpPr>
        <p:grpSpPr>
          <a:xfrm>
            <a:off x="-41325" y="-16751"/>
            <a:ext cx="9261525" cy="5224627"/>
            <a:chOff x="-41325" y="-16751"/>
            <a:chExt cx="9261525" cy="5224627"/>
          </a:xfrm>
        </p:grpSpPr>
        <p:pic>
          <p:nvPicPr>
            <p:cNvPr id="350" name="Google Shape;350;p3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51" name="Google Shape;351;p3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52" name="Google Shape;352;p35"/>
          <p:cNvCxnSpPr/>
          <p:nvPr/>
        </p:nvCxnSpPr>
        <p:spPr>
          <a:xfrm>
            <a:off x="708150" y="1233771"/>
            <a:ext cx="7727700" cy="0"/>
          </a:xfrm>
          <a:prstGeom prst="straightConnector1">
            <a:avLst/>
          </a:prstGeom>
          <a:noFill/>
          <a:ln cap="flat" cmpd="sng" w="9525">
            <a:solidFill>
              <a:schemeClr val="dk1"/>
            </a:solidFill>
            <a:prstDash val="solid"/>
            <a:round/>
            <a:headEnd len="med" w="med" type="none"/>
            <a:tailEnd len="med" w="med" type="none"/>
          </a:ln>
        </p:spPr>
      </p:cxnSp>
      <p:grpSp>
        <p:nvGrpSpPr>
          <p:cNvPr id="353" name="Google Shape;353;p35"/>
          <p:cNvGrpSpPr/>
          <p:nvPr/>
        </p:nvGrpSpPr>
        <p:grpSpPr>
          <a:xfrm>
            <a:off x="727475" y="4603510"/>
            <a:ext cx="7692600" cy="205286"/>
            <a:chOff x="727475" y="1087800"/>
            <a:chExt cx="7692600" cy="205286"/>
          </a:xfrm>
        </p:grpSpPr>
        <p:cxnSp>
          <p:nvCxnSpPr>
            <p:cNvPr id="354" name="Google Shape;354;p3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2" name="Google Shape;32;p5"/>
          <p:cNvGrpSpPr/>
          <p:nvPr/>
        </p:nvGrpSpPr>
        <p:grpSpPr>
          <a:xfrm>
            <a:off x="-41325" y="-16751"/>
            <a:ext cx="9261525" cy="5224627"/>
            <a:chOff x="-41325" y="-16751"/>
            <a:chExt cx="9261525" cy="5224627"/>
          </a:xfrm>
        </p:grpSpPr>
        <p:pic>
          <p:nvPicPr>
            <p:cNvPr id="33" name="Google Shape;33;p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4" name="Google Shape;34;p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5" name="Google Shape;35;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296153" y="3380771"/>
            <a:ext cx="2907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idx="2" type="subTitle"/>
          </p:nvPr>
        </p:nvSpPr>
        <p:spPr>
          <a:xfrm>
            <a:off x="4951028" y="3380771"/>
            <a:ext cx="2907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3" type="subTitle"/>
          </p:nvPr>
        </p:nvSpPr>
        <p:spPr>
          <a:xfrm>
            <a:off x="1296153" y="2805274"/>
            <a:ext cx="2907600" cy="53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b="1" sz="2000">
                <a:solidFill>
                  <a:schemeClr val="dk1"/>
                </a:solidFill>
                <a:latin typeface="DM Serif Text"/>
                <a:ea typeface="DM Serif Text"/>
                <a:cs typeface="DM Serif Text"/>
                <a:sym typeface="DM Serif Text"/>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39" name="Google Shape;39;p5"/>
          <p:cNvSpPr txBox="1"/>
          <p:nvPr>
            <p:ph idx="4" type="subTitle"/>
          </p:nvPr>
        </p:nvSpPr>
        <p:spPr>
          <a:xfrm>
            <a:off x="4951028" y="2805274"/>
            <a:ext cx="2907600" cy="53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b="1" sz="2000">
                <a:solidFill>
                  <a:schemeClr val="dk1"/>
                </a:solidFill>
                <a:latin typeface="DM Serif Text"/>
                <a:ea typeface="DM Serif Text"/>
                <a:cs typeface="DM Serif Text"/>
                <a:sym typeface="DM Serif Text"/>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cxnSp>
        <p:nvCxnSpPr>
          <p:cNvPr id="40" name="Google Shape;40;p5"/>
          <p:cNvCxnSpPr/>
          <p:nvPr/>
        </p:nvCxnSpPr>
        <p:spPr>
          <a:xfrm>
            <a:off x="4572004" y="1681529"/>
            <a:ext cx="0" cy="255570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5"/>
          <p:cNvCxnSpPr/>
          <p:nvPr/>
        </p:nvCxnSpPr>
        <p:spPr>
          <a:xfrm>
            <a:off x="732025" y="4400329"/>
            <a:ext cx="7680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44" name="Google Shape;44;p6"/>
          <p:cNvGrpSpPr/>
          <p:nvPr/>
        </p:nvGrpSpPr>
        <p:grpSpPr>
          <a:xfrm>
            <a:off x="-41325" y="-16751"/>
            <a:ext cx="9261525" cy="5224627"/>
            <a:chOff x="-41325" y="-16751"/>
            <a:chExt cx="9261525" cy="5224627"/>
          </a:xfrm>
        </p:grpSpPr>
        <p:pic>
          <p:nvPicPr>
            <p:cNvPr id="45" name="Google Shape;45;p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46" name="Google Shape;46;p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47" name="Google Shape;47;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50" name="Google Shape;50;p7"/>
          <p:cNvGrpSpPr/>
          <p:nvPr/>
        </p:nvGrpSpPr>
        <p:grpSpPr>
          <a:xfrm>
            <a:off x="-41325" y="-16751"/>
            <a:ext cx="9261525" cy="5224627"/>
            <a:chOff x="-41325" y="-16751"/>
            <a:chExt cx="9261525" cy="5224627"/>
          </a:xfrm>
        </p:grpSpPr>
        <p:pic>
          <p:nvPicPr>
            <p:cNvPr id="51" name="Google Shape;51;p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52" name="Google Shape;52;p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53" name="Google Shape;53;p7"/>
          <p:cNvSpPr txBox="1"/>
          <p:nvPr>
            <p:ph idx="1" type="body"/>
          </p:nvPr>
        </p:nvSpPr>
        <p:spPr>
          <a:xfrm>
            <a:off x="720750" y="1233600"/>
            <a:ext cx="3660000" cy="3160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
        <p:nvSpPr>
          <p:cNvPr id="54" name="Google Shape;5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5" name="Google Shape;55;p7"/>
          <p:cNvCxnSpPr/>
          <p:nvPr/>
        </p:nvCxnSpPr>
        <p:spPr>
          <a:xfrm>
            <a:off x="720000" y="1241304"/>
            <a:ext cx="36879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7"/>
          <p:cNvCxnSpPr/>
          <p:nvPr/>
        </p:nvCxnSpPr>
        <p:spPr>
          <a:xfrm>
            <a:off x="720000" y="4396436"/>
            <a:ext cx="3687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pic>
        <p:nvPicPr>
          <p:cNvPr id="58" name="Google Shape;58;p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59" name="Google Shape;59;p8"/>
          <p:cNvGrpSpPr/>
          <p:nvPr/>
        </p:nvGrpSpPr>
        <p:grpSpPr>
          <a:xfrm>
            <a:off x="-41325" y="-16751"/>
            <a:ext cx="9261525" cy="5224627"/>
            <a:chOff x="-41325" y="-16751"/>
            <a:chExt cx="9261525" cy="5224627"/>
          </a:xfrm>
        </p:grpSpPr>
        <p:pic>
          <p:nvPicPr>
            <p:cNvPr id="60" name="Google Shape;60;p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61" name="Google Shape;61;p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62" name="Google Shape;62;p8"/>
          <p:cNvSpPr txBox="1"/>
          <p:nvPr>
            <p:ph type="title"/>
          </p:nvPr>
        </p:nvSpPr>
        <p:spPr>
          <a:xfrm>
            <a:off x="1388100" y="1233600"/>
            <a:ext cx="6367800" cy="256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cxnSp>
        <p:nvCxnSpPr>
          <p:cNvPr id="63" name="Google Shape;63;p8"/>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8"/>
          <p:cNvCxnSpPr/>
          <p:nvPr/>
        </p:nvCxnSpPr>
        <p:spPr>
          <a:xfrm>
            <a:off x="714602" y="3821380"/>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pic>
        <p:nvPicPr>
          <p:cNvPr id="66" name="Google Shape;66;p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67" name="Google Shape;67;p9"/>
          <p:cNvGrpSpPr/>
          <p:nvPr/>
        </p:nvGrpSpPr>
        <p:grpSpPr>
          <a:xfrm>
            <a:off x="-41325" y="-16751"/>
            <a:ext cx="9261525" cy="5224627"/>
            <a:chOff x="-41325" y="-16751"/>
            <a:chExt cx="9261525" cy="5224627"/>
          </a:xfrm>
        </p:grpSpPr>
        <p:pic>
          <p:nvPicPr>
            <p:cNvPr id="68" name="Google Shape;68;p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69" name="Google Shape;69;p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70" name="Google Shape;70;p9"/>
          <p:cNvSpPr txBox="1"/>
          <p:nvPr>
            <p:ph type="title"/>
          </p:nvPr>
        </p:nvSpPr>
        <p:spPr>
          <a:xfrm>
            <a:off x="974466" y="1106041"/>
            <a:ext cx="3399300" cy="56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9"/>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 name="Google Shape;72;p9"/>
          <p:cNvSpPr txBox="1"/>
          <p:nvPr>
            <p:ph idx="1" type="subTitle"/>
          </p:nvPr>
        </p:nvSpPr>
        <p:spPr>
          <a:xfrm>
            <a:off x="974475" y="1871000"/>
            <a:ext cx="3176100" cy="19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73" name="Google Shape;73;p9"/>
          <p:cNvCxnSpPr/>
          <p:nvPr/>
        </p:nvCxnSpPr>
        <p:spPr>
          <a:xfrm>
            <a:off x="972691" y="1880601"/>
            <a:ext cx="36879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9"/>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9"/>
          <p:cNvCxnSpPr/>
          <p:nvPr/>
        </p:nvCxnSpPr>
        <p:spPr>
          <a:xfrm>
            <a:off x="972691" y="3795679"/>
            <a:ext cx="3687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pic>
        <p:nvPicPr>
          <p:cNvPr id="77" name="Google Shape;77;p10"/>
          <p:cNvPicPr preferRelativeResize="0"/>
          <p:nvPr/>
        </p:nvPicPr>
        <p:blipFill rotWithShape="1">
          <a:blip r:embed="rId2">
            <a:alphaModFix amt="48000"/>
          </a:blip>
          <a:srcRect b="9" l="0" r="0" t="9"/>
          <a:stretch/>
        </p:blipFill>
        <p:spPr>
          <a:xfrm>
            <a:off x="-25" y="0"/>
            <a:ext cx="9144050" cy="5172226"/>
          </a:xfrm>
          <a:prstGeom prst="rect">
            <a:avLst/>
          </a:prstGeom>
          <a:noFill/>
          <a:ln>
            <a:noFill/>
          </a:ln>
        </p:spPr>
      </p:pic>
      <p:sp>
        <p:nvSpPr>
          <p:cNvPr id="78" name="Google Shape;78;p10"/>
          <p:cNvSpPr/>
          <p:nvPr/>
        </p:nvSpPr>
        <p:spPr>
          <a:xfrm>
            <a:off x="-59550" y="-22125"/>
            <a:ext cx="9247200" cy="5210700"/>
          </a:xfrm>
          <a:prstGeom prst="rect">
            <a:avLst/>
          </a:prstGeom>
          <a:solidFill>
            <a:schemeClr val="dk1">
              <a:alpha val="42700"/>
            </a:scheme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title"/>
          </p:nvPr>
        </p:nvSpPr>
        <p:spPr>
          <a:xfrm>
            <a:off x="6034000" y="2411100"/>
            <a:ext cx="2386200" cy="183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1pPr>
            <a:lvl2pPr lvl="1">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2pPr>
            <a:lvl3pPr lvl="2">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3pPr>
            <a:lvl4pPr lvl="3">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4pPr>
            <a:lvl5pPr lvl="4">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5pPr>
            <a:lvl6pPr lvl="5">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6pPr>
            <a:lvl7pPr lvl="6">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7pPr>
            <a:lvl8pPr lvl="7">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8pPr>
            <a:lvl9pPr lvl="8">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ctrTitle"/>
          </p:nvPr>
        </p:nvSpPr>
        <p:spPr>
          <a:xfrm>
            <a:off x="723875" y="540000"/>
            <a:ext cx="4833300" cy="2545800"/>
          </a:xfrm>
          <a:prstGeom prst="rect">
            <a:avLst/>
          </a:prstGeom>
        </p:spPr>
        <p:txBody>
          <a:bodyPr anchorCtr="0" anchor="ctr" bIns="91425" lIns="91425" spcFirstLastPara="1" rIns="0" wrap="square" tIns="45700">
            <a:noAutofit/>
          </a:bodyPr>
          <a:lstStyle/>
          <a:p>
            <a:pPr indent="0" lvl="0" marL="0" rtl="0" algn="l">
              <a:spcBef>
                <a:spcPts val="0"/>
              </a:spcBef>
              <a:spcAft>
                <a:spcPts val="0"/>
              </a:spcAft>
              <a:buClr>
                <a:schemeClr val="hlink"/>
              </a:buClr>
              <a:buSzPts val="1100"/>
              <a:buFont typeface="Arial"/>
              <a:buNone/>
            </a:pPr>
            <a:r>
              <a:rPr lang="en" sz="3200">
                <a:solidFill>
                  <a:schemeClr val="hlink"/>
                </a:solidFill>
                <a:latin typeface="Times New Roman"/>
                <a:ea typeface="Times New Roman"/>
                <a:cs typeface="Times New Roman"/>
                <a:sym typeface="Times New Roman"/>
              </a:rPr>
              <a:t>PROPAGANDA NEWS CLASSIFICATION USING ML &amp; DEEP LEARNING TECHNIQUES</a:t>
            </a:r>
            <a:endParaRPr sz="2800">
              <a:latin typeface="Times New Roman"/>
              <a:ea typeface="Times New Roman"/>
              <a:cs typeface="Times New Roman"/>
              <a:sym typeface="Times New Roman"/>
            </a:endParaRPr>
          </a:p>
        </p:txBody>
      </p:sp>
      <p:sp>
        <p:nvSpPr>
          <p:cNvPr id="361" name="Google Shape;361;p36"/>
          <p:cNvSpPr txBox="1"/>
          <p:nvPr>
            <p:ph idx="1" type="subTitle"/>
          </p:nvPr>
        </p:nvSpPr>
        <p:spPr>
          <a:xfrm>
            <a:off x="720000" y="3443275"/>
            <a:ext cx="4833300" cy="727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r>
              <a:rPr b="1" lang="en" sz="1700"/>
              <a:t> </a:t>
            </a:r>
            <a:r>
              <a:rPr b="1" lang="en" sz="1700"/>
              <a:t>Seshadivya Batlanki, Sonia Mann</a:t>
            </a:r>
            <a:endParaRPr b="1" sz="1700"/>
          </a:p>
        </p:txBody>
      </p:sp>
      <p:pic>
        <p:nvPicPr>
          <p:cNvPr id="362" name="Google Shape;362;p36"/>
          <p:cNvPicPr preferRelativeResize="0"/>
          <p:nvPr/>
        </p:nvPicPr>
        <p:blipFill rotWithShape="1">
          <a:blip r:embed="rId3">
            <a:alphaModFix/>
          </a:blip>
          <a:srcRect b="1846" l="30576" r="21921" t="1460"/>
          <a:stretch/>
        </p:blipFill>
        <p:spPr>
          <a:xfrm>
            <a:off x="5874100" y="718300"/>
            <a:ext cx="2544201" cy="3452476"/>
          </a:xfrm>
          <a:prstGeom prst="rect">
            <a:avLst/>
          </a:prstGeom>
          <a:noFill/>
          <a:ln cap="flat" cmpd="sng" w="9525">
            <a:solidFill>
              <a:srgbClr val="000000"/>
            </a:solidFill>
            <a:prstDash val="solid"/>
            <a:round/>
            <a:headEnd len="sm" w="sm" type="none"/>
            <a:tailEnd len="sm" w="sm" type="none"/>
          </a:ln>
        </p:spPr>
      </p:pic>
      <p:cxnSp>
        <p:nvCxnSpPr>
          <p:cNvPr id="363" name="Google Shape;363;p36"/>
          <p:cNvCxnSpPr/>
          <p:nvPr/>
        </p:nvCxnSpPr>
        <p:spPr>
          <a:xfrm>
            <a:off x="725700" y="4170675"/>
            <a:ext cx="4833300" cy="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36"/>
          <p:cNvCxnSpPr/>
          <p:nvPr/>
        </p:nvCxnSpPr>
        <p:spPr>
          <a:xfrm>
            <a:off x="-2730400" y="-168112"/>
            <a:ext cx="4833300" cy="0"/>
          </a:xfrm>
          <a:prstGeom prst="straightConnector1">
            <a:avLst/>
          </a:prstGeom>
          <a:noFill/>
          <a:ln cap="flat" cmpd="sng" w="9525">
            <a:solidFill>
              <a:schemeClr val="dk1"/>
            </a:solidFill>
            <a:prstDash val="solid"/>
            <a:round/>
            <a:headEnd len="med" w="med" type="none"/>
            <a:tailEnd len="med" w="med" type="none"/>
          </a:ln>
        </p:spPr>
      </p:cxnSp>
      <p:sp>
        <p:nvSpPr>
          <p:cNvPr id="365" name="Google Shape;365;p36"/>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a:t>
            </a:r>
            <a:r>
              <a:rPr lang="en" sz="800">
                <a:solidFill>
                  <a:schemeClr val="dk1"/>
                </a:solidFill>
                <a:latin typeface="Barlow"/>
                <a:ea typeface="Barlow"/>
                <a:cs typeface="Barlow"/>
                <a:sym typeface="Barlow"/>
              </a:rPr>
              <a:t>● NOVEMBER 8● 2022</a:t>
            </a:r>
            <a:endParaRPr sz="800">
              <a:solidFill>
                <a:schemeClr val="dk1"/>
              </a:solidFill>
              <a:latin typeface="Barlow"/>
              <a:ea typeface="Barlow"/>
              <a:cs typeface="Barlow"/>
              <a:sym typeface="Barlow"/>
            </a:endParaRPr>
          </a:p>
        </p:txBody>
      </p:sp>
      <p:grpSp>
        <p:nvGrpSpPr>
          <p:cNvPr id="366" name="Google Shape;366;p36"/>
          <p:cNvGrpSpPr/>
          <p:nvPr/>
        </p:nvGrpSpPr>
        <p:grpSpPr>
          <a:xfrm>
            <a:off x="727475" y="4603510"/>
            <a:ext cx="7692600" cy="205286"/>
            <a:chOff x="727475" y="1087800"/>
            <a:chExt cx="7692600" cy="205286"/>
          </a:xfrm>
        </p:grpSpPr>
        <p:cxnSp>
          <p:nvCxnSpPr>
            <p:cNvPr id="367" name="Google Shape;367;p3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3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369" name="Google Shape;369;p36"/>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370" name="Google Shape;370;p36"/>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3000"/>
              <a:t>Word cloud Analysis (Propaganda class)</a:t>
            </a:r>
            <a:endParaRPr sz="3000"/>
          </a:p>
        </p:txBody>
      </p:sp>
      <p:sp>
        <p:nvSpPr>
          <p:cNvPr id="497" name="Google Shape;497;p45"/>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98" name="Google Shape;498;p45"/>
          <p:cNvPicPr preferRelativeResize="0"/>
          <p:nvPr/>
        </p:nvPicPr>
        <p:blipFill>
          <a:blip r:embed="rId3">
            <a:alphaModFix/>
          </a:blip>
          <a:stretch>
            <a:fillRect/>
          </a:stretch>
        </p:blipFill>
        <p:spPr>
          <a:xfrm>
            <a:off x="1561375" y="1203125"/>
            <a:ext cx="4894475" cy="3132075"/>
          </a:xfrm>
          <a:prstGeom prst="rect">
            <a:avLst/>
          </a:prstGeom>
          <a:noFill/>
          <a:ln>
            <a:noFill/>
          </a:ln>
        </p:spPr>
      </p:pic>
      <p:sp>
        <p:nvSpPr>
          <p:cNvPr id="499" name="Google Shape;499;p45"/>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00" name="Google Shape;500;p45"/>
          <p:cNvGrpSpPr/>
          <p:nvPr/>
        </p:nvGrpSpPr>
        <p:grpSpPr>
          <a:xfrm>
            <a:off x="727475" y="4603510"/>
            <a:ext cx="7692600" cy="205286"/>
            <a:chOff x="727475" y="1087800"/>
            <a:chExt cx="7692600" cy="205286"/>
          </a:xfrm>
        </p:grpSpPr>
        <p:cxnSp>
          <p:nvCxnSpPr>
            <p:cNvPr id="501" name="Google Shape;501;p4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02" name="Google Shape;502;p4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03" name="Google Shape;503;p45"/>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04" name="Google Shape;504;p45"/>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6"/>
          <p:cNvSpPr txBox="1"/>
          <p:nvPr>
            <p:ph type="title"/>
          </p:nvPr>
        </p:nvSpPr>
        <p:spPr>
          <a:xfrm>
            <a:off x="643375" y="5208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2.4 Encoding Methods</a:t>
            </a:r>
            <a:endParaRPr sz="2600"/>
          </a:p>
        </p:txBody>
      </p:sp>
      <p:sp>
        <p:nvSpPr>
          <p:cNvPr id="510" name="Google Shape;510;p4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Two types of encoding methods being applied with same set up.</a:t>
            </a:r>
            <a:endParaRPr sz="1700"/>
          </a:p>
          <a:p>
            <a:pPr indent="0" lvl="0" marL="0" marR="0" rtl="0" algn="l">
              <a:lnSpc>
                <a:spcPct val="115000"/>
              </a:lnSpc>
              <a:spcBef>
                <a:spcPts val="1000"/>
              </a:spcBef>
              <a:spcAft>
                <a:spcPts val="0"/>
              </a:spcAft>
              <a:buClr>
                <a:schemeClr val="hlink"/>
              </a:buClr>
              <a:buSzPts val="1100"/>
              <a:buFont typeface="Arial"/>
              <a:buNone/>
            </a:pPr>
            <a:r>
              <a:rPr lang="en" sz="1700"/>
              <a:t>1.Count Vectorizer</a:t>
            </a:r>
            <a:endParaRPr sz="1700"/>
          </a:p>
          <a:p>
            <a:pPr indent="0" lvl="0" marL="0" marR="0" rtl="0" algn="l">
              <a:lnSpc>
                <a:spcPct val="115000"/>
              </a:lnSpc>
              <a:spcBef>
                <a:spcPts val="1000"/>
              </a:spcBef>
              <a:spcAft>
                <a:spcPts val="0"/>
              </a:spcAft>
              <a:buClr>
                <a:schemeClr val="hlink"/>
              </a:buClr>
              <a:buSzPts val="1100"/>
              <a:buFont typeface="Arial"/>
              <a:buNone/>
            </a:pPr>
            <a:r>
              <a:rPr lang="en" sz="1700"/>
              <a:t>2.tfIdf Vectorizer</a:t>
            </a:r>
            <a:endParaRPr sz="1700"/>
          </a:p>
          <a:p>
            <a:pPr indent="-336550" lvl="0" marL="457200" marR="0" rtl="0" algn="l">
              <a:lnSpc>
                <a:spcPct val="115000"/>
              </a:lnSpc>
              <a:spcBef>
                <a:spcPts val="1000"/>
              </a:spcBef>
              <a:spcAft>
                <a:spcPts val="0"/>
              </a:spcAft>
              <a:buSzPts val="1700"/>
              <a:buChar char="●"/>
            </a:pPr>
            <a:r>
              <a:rPr b="1" lang="en" sz="1700"/>
              <a:t>Setup:</a:t>
            </a:r>
            <a:endParaRPr b="1" sz="1700"/>
          </a:p>
          <a:p>
            <a:pPr indent="0" lvl="0" marL="0" marR="0" rtl="0" algn="l">
              <a:lnSpc>
                <a:spcPct val="115000"/>
              </a:lnSpc>
              <a:spcBef>
                <a:spcPts val="1000"/>
              </a:spcBef>
              <a:spcAft>
                <a:spcPts val="0"/>
              </a:spcAft>
              <a:buClr>
                <a:schemeClr val="hlink"/>
              </a:buClr>
              <a:buSzPts val="1100"/>
              <a:buFont typeface="Arial"/>
              <a:buNone/>
            </a:pPr>
            <a:r>
              <a:rPr lang="en" sz="1700"/>
              <a:t>1.n grams = unigram, bigram, trigrams</a:t>
            </a:r>
            <a:endParaRPr sz="1700"/>
          </a:p>
          <a:p>
            <a:pPr indent="0" lvl="0" marL="0" marR="0" rtl="0" algn="l">
              <a:lnSpc>
                <a:spcPct val="115000"/>
              </a:lnSpc>
              <a:spcBef>
                <a:spcPts val="1000"/>
              </a:spcBef>
              <a:spcAft>
                <a:spcPts val="0"/>
              </a:spcAft>
              <a:buClr>
                <a:schemeClr val="hlink"/>
              </a:buClr>
              <a:buSzPts val="1100"/>
              <a:buFont typeface="Arial"/>
              <a:buNone/>
            </a:pPr>
            <a:r>
              <a:rPr lang="en" sz="1700"/>
              <a:t>2.Minimum reparation of words = 10</a:t>
            </a:r>
            <a:endParaRPr sz="1700"/>
          </a:p>
          <a:p>
            <a:pPr indent="0" lvl="0" marL="0" marR="0" rtl="0" algn="l">
              <a:lnSpc>
                <a:spcPct val="115000"/>
              </a:lnSpc>
              <a:spcBef>
                <a:spcPts val="1000"/>
              </a:spcBef>
              <a:spcAft>
                <a:spcPts val="0"/>
              </a:spcAft>
              <a:buClr>
                <a:schemeClr val="hlink"/>
              </a:buClr>
              <a:buSzPts val="1100"/>
              <a:buFont typeface="Arial"/>
              <a:buNone/>
            </a:pPr>
            <a:r>
              <a:rPr lang="en" sz="1700"/>
              <a:t>3.Maximum reparation of words = 95% of maximum word count</a:t>
            </a:r>
            <a:endParaRPr sz="24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
        <p:nvSpPr>
          <p:cNvPr id="511" name="Google Shape;511;p46"/>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12" name="Google Shape;512;p46"/>
          <p:cNvGrpSpPr/>
          <p:nvPr/>
        </p:nvGrpSpPr>
        <p:grpSpPr>
          <a:xfrm>
            <a:off x="727475" y="4603510"/>
            <a:ext cx="7692600" cy="205286"/>
            <a:chOff x="727475" y="1087800"/>
            <a:chExt cx="7692600" cy="205286"/>
          </a:xfrm>
        </p:grpSpPr>
        <p:cxnSp>
          <p:nvCxnSpPr>
            <p:cNvPr id="513" name="Google Shape;513;p4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14" name="Google Shape;514;p4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15" name="Google Shape;515;p46"/>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16" name="Google Shape;516;p46"/>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 Analysis -Feature Selection</a:t>
            </a:r>
            <a:endParaRPr sz="3000"/>
          </a:p>
        </p:txBody>
      </p:sp>
      <p:sp>
        <p:nvSpPr>
          <p:cNvPr id="522" name="Google Shape;522;p47"/>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Total Features generated from encoding methods are – 141,451 (141.4K)</a:t>
            </a:r>
            <a:endParaRPr sz="1700"/>
          </a:p>
          <a:p>
            <a:pPr indent="-336550" lvl="0" marL="457200" marR="0" rtl="0" algn="l">
              <a:lnSpc>
                <a:spcPct val="150000"/>
              </a:lnSpc>
              <a:spcBef>
                <a:spcPts val="0"/>
              </a:spcBef>
              <a:spcAft>
                <a:spcPts val="0"/>
              </a:spcAft>
              <a:buSzPts val="1700"/>
              <a:buChar char="●"/>
            </a:pPr>
            <a:r>
              <a:rPr lang="en" sz="1700"/>
              <a:t>To reduce the features drastically used K-Best Method with Chi2 test.</a:t>
            </a:r>
            <a:endParaRPr sz="1700"/>
          </a:p>
          <a:p>
            <a:pPr indent="-336550" lvl="0" marL="457200" marR="0" rtl="0" algn="l">
              <a:lnSpc>
                <a:spcPct val="150000"/>
              </a:lnSpc>
              <a:spcBef>
                <a:spcPts val="0"/>
              </a:spcBef>
              <a:spcAft>
                <a:spcPts val="0"/>
              </a:spcAft>
              <a:buSzPts val="1700"/>
              <a:buChar char="●"/>
            </a:pPr>
            <a:r>
              <a:rPr lang="en" sz="1700"/>
              <a:t>Final Features Selected - 100</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523" name="Google Shape;523;p47"/>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24" name="Google Shape;524;p47"/>
          <p:cNvGrpSpPr/>
          <p:nvPr/>
        </p:nvGrpSpPr>
        <p:grpSpPr>
          <a:xfrm>
            <a:off x="727475" y="4603510"/>
            <a:ext cx="7692600" cy="205286"/>
            <a:chOff x="727475" y="1087800"/>
            <a:chExt cx="7692600" cy="205286"/>
          </a:xfrm>
        </p:grpSpPr>
        <p:cxnSp>
          <p:nvCxnSpPr>
            <p:cNvPr id="525" name="Google Shape;525;p4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26" name="Google Shape;526;p4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27" name="Google Shape;527;p47"/>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28" name="Google Shape;528;p47"/>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3.1 Machine Learning Models Considered</a:t>
            </a:r>
            <a:endParaRPr/>
          </a:p>
        </p:txBody>
      </p:sp>
      <p:sp>
        <p:nvSpPr>
          <p:cNvPr id="534" name="Google Shape;534;p4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1.Gaussian Naïve Bayes</a:t>
            </a:r>
            <a:endParaRPr sz="1700"/>
          </a:p>
          <a:p>
            <a:pPr indent="0" lvl="0" marL="0" marR="0" rtl="0" algn="l">
              <a:lnSpc>
                <a:spcPct val="115000"/>
              </a:lnSpc>
              <a:spcBef>
                <a:spcPts val="1000"/>
              </a:spcBef>
              <a:spcAft>
                <a:spcPts val="0"/>
              </a:spcAft>
              <a:buClr>
                <a:schemeClr val="hlink"/>
              </a:buClr>
              <a:buSzPts val="1100"/>
              <a:buFont typeface="Arial"/>
              <a:buNone/>
            </a:pPr>
            <a:r>
              <a:rPr lang="en" sz="1700"/>
              <a:t>2.Bernoulli Naïve Bayes</a:t>
            </a:r>
            <a:endParaRPr sz="1700"/>
          </a:p>
          <a:p>
            <a:pPr indent="0" lvl="0" marL="0" marR="0" rtl="0" algn="l">
              <a:lnSpc>
                <a:spcPct val="115000"/>
              </a:lnSpc>
              <a:spcBef>
                <a:spcPts val="1000"/>
              </a:spcBef>
              <a:spcAft>
                <a:spcPts val="0"/>
              </a:spcAft>
              <a:buClr>
                <a:schemeClr val="hlink"/>
              </a:buClr>
              <a:buSzPts val="1100"/>
              <a:buFont typeface="Arial"/>
              <a:buNone/>
            </a:pPr>
            <a:r>
              <a:rPr lang="en" sz="1700"/>
              <a:t>3.Weighted Logistic Regression (with balanced weights)</a:t>
            </a:r>
            <a:endParaRPr sz="1700"/>
          </a:p>
          <a:p>
            <a:pPr indent="0" lvl="0" marL="0" marR="0" rtl="0" algn="l">
              <a:lnSpc>
                <a:spcPct val="115000"/>
              </a:lnSpc>
              <a:spcBef>
                <a:spcPts val="1000"/>
              </a:spcBef>
              <a:spcAft>
                <a:spcPts val="0"/>
              </a:spcAft>
              <a:buClr>
                <a:schemeClr val="hlink"/>
              </a:buClr>
              <a:buSzPts val="1100"/>
              <a:buFont typeface="Arial"/>
              <a:buNone/>
            </a:pPr>
            <a:r>
              <a:rPr lang="en" sz="1700"/>
              <a:t>4.Non-weighted Logistic Regression</a:t>
            </a:r>
            <a:endParaRPr sz="1700"/>
          </a:p>
          <a:p>
            <a:pPr indent="0" lvl="0" marL="0" marR="0" rtl="0" algn="l">
              <a:lnSpc>
                <a:spcPct val="115000"/>
              </a:lnSpc>
              <a:spcBef>
                <a:spcPts val="1000"/>
              </a:spcBef>
              <a:spcAft>
                <a:spcPts val="0"/>
              </a:spcAft>
              <a:buClr>
                <a:schemeClr val="hlink"/>
              </a:buClr>
              <a:buSzPts val="1100"/>
              <a:buFont typeface="Arial"/>
              <a:buNone/>
            </a:pPr>
            <a:r>
              <a:rPr lang="en" sz="1700"/>
              <a:t>5.Decision Tree Classifier</a:t>
            </a:r>
            <a:endParaRPr sz="1700"/>
          </a:p>
          <a:p>
            <a:pPr indent="0" lvl="0" marL="0" marR="0" rtl="0" algn="l">
              <a:lnSpc>
                <a:spcPct val="115000"/>
              </a:lnSpc>
              <a:spcBef>
                <a:spcPts val="1000"/>
              </a:spcBef>
              <a:spcAft>
                <a:spcPts val="0"/>
              </a:spcAft>
              <a:buClr>
                <a:schemeClr val="hlink"/>
              </a:buClr>
              <a:buSzPts val="1100"/>
              <a:buFont typeface="Arial"/>
              <a:buNone/>
            </a:pPr>
            <a:r>
              <a:rPr lang="en" sz="1700"/>
              <a:t>6.Random Forest</a:t>
            </a:r>
            <a:endParaRPr sz="1700"/>
          </a:p>
          <a:p>
            <a:pPr indent="0" lvl="0" marL="0" marR="0" rtl="0" algn="l">
              <a:lnSpc>
                <a:spcPct val="115000"/>
              </a:lnSpc>
              <a:spcBef>
                <a:spcPts val="1000"/>
              </a:spcBef>
              <a:spcAft>
                <a:spcPts val="0"/>
              </a:spcAft>
              <a:buClr>
                <a:schemeClr val="hlink"/>
              </a:buClr>
              <a:buSzPts val="1100"/>
              <a:buFont typeface="Arial"/>
              <a:buNone/>
            </a:pPr>
            <a:r>
              <a:rPr lang="en" sz="1700"/>
              <a:t>7.Ada Boost Classifier</a:t>
            </a:r>
            <a:endParaRPr sz="1700"/>
          </a:p>
          <a:p>
            <a:pPr indent="0" lvl="0" marL="0" marR="0" rtl="0" algn="l">
              <a:lnSpc>
                <a:spcPct val="115000"/>
              </a:lnSpc>
              <a:spcBef>
                <a:spcPts val="1000"/>
              </a:spcBef>
              <a:spcAft>
                <a:spcPts val="0"/>
              </a:spcAft>
              <a:buClr>
                <a:schemeClr val="hlink"/>
              </a:buClr>
              <a:buSzPts val="1100"/>
              <a:buFont typeface="Arial"/>
              <a:buNone/>
            </a:pPr>
            <a:r>
              <a:rPr lang="en" sz="1700"/>
              <a:t>8.XGBOOST Classifier </a:t>
            </a:r>
            <a:endParaRPr sz="17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Machine Learning models output comparison</a:t>
            </a:r>
            <a:endParaRPr sz="2200"/>
          </a:p>
        </p:txBody>
      </p:sp>
      <p:sp>
        <p:nvSpPr>
          <p:cNvPr id="540" name="Google Shape;540;p4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41" name="Google Shape;541;p4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42" name="Google Shape;542;p49"/>
          <p:cNvGrpSpPr/>
          <p:nvPr/>
        </p:nvGrpSpPr>
        <p:grpSpPr>
          <a:xfrm>
            <a:off x="727475" y="4603510"/>
            <a:ext cx="7692600" cy="205286"/>
            <a:chOff x="727475" y="1087800"/>
            <a:chExt cx="7692600" cy="205286"/>
          </a:xfrm>
        </p:grpSpPr>
        <p:cxnSp>
          <p:nvCxnSpPr>
            <p:cNvPr id="543" name="Google Shape;543;p4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44" name="Google Shape;544;p4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45" name="Google Shape;545;p49"/>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46" name="Google Shape;546;p49"/>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47" name="Google Shape;547;p49"/>
          <p:cNvPicPr preferRelativeResize="0"/>
          <p:nvPr/>
        </p:nvPicPr>
        <p:blipFill>
          <a:blip r:embed="rId3">
            <a:alphaModFix/>
          </a:blip>
          <a:stretch>
            <a:fillRect/>
          </a:stretch>
        </p:blipFill>
        <p:spPr>
          <a:xfrm>
            <a:off x="860413" y="1165463"/>
            <a:ext cx="6848475"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Model output comparison (CNTD.)</a:t>
            </a:r>
            <a:endParaRPr sz="2900"/>
          </a:p>
        </p:txBody>
      </p:sp>
      <p:sp>
        <p:nvSpPr>
          <p:cNvPr id="553" name="Google Shape;553;p50"/>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Selection Criteria (Based on Imbalanced Class) – High Recall Score, followed by high AUC score and F1 Score</a:t>
            </a:r>
            <a:endParaRPr sz="1700"/>
          </a:p>
          <a:p>
            <a:pPr indent="-336550" lvl="0" marL="457200" marR="0" rtl="0" algn="l">
              <a:lnSpc>
                <a:spcPct val="150000"/>
              </a:lnSpc>
              <a:spcBef>
                <a:spcPts val="0"/>
              </a:spcBef>
              <a:spcAft>
                <a:spcPts val="0"/>
              </a:spcAft>
              <a:buSzPts val="1700"/>
              <a:buChar char="●"/>
            </a:pPr>
            <a:r>
              <a:rPr lang="en" sz="1700"/>
              <a:t>The best model output from the 16 models is – Weighted Logistic</a:t>
            </a:r>
            <a:endParaRPr sz="1700"/>
          </a:p>
          <a:p>
            <a:pPr indent="0" lvl="0" marL="0" marR="0" rtl="0" algn="l">
              <a:lnSpc>
                <a:spcPct val="150000"/>
              </a:lnSpc>
              <a:spcBef>
                <a:spcPts val="1200"/>
              </a:spcBef>
              <a:spcAft>
                <a:spcPts val="0"/>
              </a:spcAft>
              <a:buNone/>
            </a:pPr>
            <a:r>
              <a:rPr b="1" lang="en" sz="1800">
                <a:solidFill>
                  <a:schemeClr val="hlink"/>
                </a:solidFill>
                <a:latin typeface="Arial"/>
                <a:ea typeface="Arial"/>
                <a:cs typeface="Arial"/>
                <a:sym typeface="Arial"/>
              </a:rPr>
              <a:t>Regression</a:t>
            </a:r>
            <a:endParaRPr b="1" sz="1800">
              <a:solidFill>
                <a:schemeClr val="hlink"/>
              </a:solidFill>
              <a:latin typeface="Arial"/>
              <a:ea typeface="Arial"/>
              <a:cs typeface="Arial"/>
              <a:sym typeface="Arial"/>
            </a:endParaRPr>
          </a:p>
          <a:p>
            <a:pPr indent="-336550" lvl="0" marL="457200" marR="0" rtl="0" algn="l">
              <a:lnSpc>
                <a:spcPct val="150000"/>
              </a:lnSpc>
              <a:spcBef>
                <a:spcPts val="1200"/>
              </a:spcBef>
              <a:spcAft>
                <a:spcPts val="0"/>
              </a:spcAft>
              <a:buSzPts val="1700"/>
              <a:buChar char="●"/>
            </a:pPr>
            <a:r>
              <a:rPr lang="en" sz="1700"/>
              <a:t>Recall Score – 73.22%</a:t>
            </a:r>
            <a:endParaRPr sz="1700"/>
          </a:p>
          <a:p>
            <a:pPr indent="-336550" lvl="0" marL="457200" marR="0" rtl="0" algn="l">
              <a:lnSpc>
                <a:spcPct val="150000"/>
              </a:lnSpc>
              <a:spcBef>
                <a:spcPts val="0"/>
              </a:spcBef>
              <a:spcAft>
                <a:spcPts val="0"/>
              </a:spcAft>
              <a:buSzPts val="1700"/>
              <a:buChar char="●"/>
            </a:pPr>
            <a:r>
              <a:rPr lang="en" sz="1700"/>
              <a:t>Accuracy, AUC – 89.22%</a:t>
            </a:r>
            <a:endParaRPr sz="1700"/>
          </a:p>
          <a:p>
            <a:pPr indent="-336550" lvl="0" marL="457200" marR="0" rtl="0" algn="l">
              <a:lnSpc>
                <a:spcPct val="150000"/>
              </a:lnSpc>
              <a:spcBef>
                <a:spcPts val="0"/>
              </a:spcBef>
              <a:spcAft>
                <a:spcPts val="0"/>
              </a:spcAft>
              <a:buSzPts val="1700"/>
              <a:buChar char="●"/>
            </a:pPr>
            <a:r>
              <a:rPr lang="en" sz="1700"/>
              <a:t>Vectorizer – tfidf</a:t>
            </a:r>
            <a:endParaRPr sz="1700"/>
          </a:p>
          <a:p>
            <a:pPr indent="-336550" lvl="0" marL="457200" marR="0" rtl="0" algn="l">
              <a:lnSpc>
                <a:spcPct val="150000"/>
              </a:lnSpc>
              <a:spcBef>
                <a:spcPts val="0"/>
              </a:spcBef>
              <a:spcAft>
                <a:spcPts val="0"/>
              </a:spcAft>
              <a:buSzPts val="1700"/>
              <a:buChar char="●"/>
            </a:pPr>
            <a:r>
              <a:rPr lang="en" sz="1700"/>
              <a:t>No overfitting</a:t>
            </a:r>
            <a:endParaRPr sz="18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554" name="Google Shape;554;p50"/>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55" name="Google Shape;555;p50"/>
          <p:cNvGrpSpPr/>
          <p:nvPr/>
        </p:nvGrpSpPr>
        <p:grpSpPr>
          <a:xfrm>
            <a:off x="727475" y="4603510"/>
            <a:ext cx="7692600" cy="205286"/>
            <a:chOff x="727475" y="1087800"/>
            <a:chExt cx="7692600" cy="205286"/>
          </a:xfrm>
        </p:grpSpPr>
        <p:cxnSp>
          <p:nvCxnSpPr>
            <p:cNvPr id="556" name="Google Shape;556;p50"/>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57" name="Google Shape;557;p50"/>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58" name="Google Shape;558;p50"/>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59" name="Google Shape;559;p50"/>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Weighted logistic regression</a:t>
            </a:r>
            <a:endParaRPr/>
          </a:p>
        </p:txBody>
      </p:sp>
      <p:sp>
        <p:nvSpPr>
          <p:cNvPr id="565" name="Google Shape;565;p5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66" name="Google Shape;566;p51"/>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67" name="Google Shape;567;p51"/>
          <p:cNvGrpSpPr/>
          <p:nvPr/>
        </p:nvGrpSpPr>
        <p:grpSpPr>
          <a:xfrm>
            <a:off x="727475" y="4603510"/>
            <a:ext cx="7692600" cy="205286"/>
            <a:chOff x="727475" y="1087800"/>
            <a:chExt cx="7692600" cy="205286"/>
          </a:xfrm>
        </p:grpSpPr>
        <p:cxnSp>
          <p:nvCxnSpPr>
            <p:cNvPr id="568" name="Google Shape;568;p51"/>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69" name="Google Shape;569;p51"/>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70" name="Google Shape;570;p51"/>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71" name="Google Shape;571;p51"/>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72" name="Google Shape;572;p51"/>
          <p:cNvPicPr preferRelativeResize="0"/>
          <p:nvPr/>
        </p:nvPicPr>
        <p:blipFill>
          <a:blip r:embed="rId3">
            <a:alphaModFix/>
          </a:blip>
          <a:stretch>
            <a:fillRect/>
          </a:stretch>
        </p:blipFill>
        <p:spPr>
          <a:xfrm>
            <a:off x="2408363" y="1152463"/>
            <a:ext cx="3838575" cy="1171575"/>
          </a:xfrm>
          <a:prstGeom prst="rect">
            <a:avLst/>
          </a:prstGeom>
          <a:noFill/>
          <a:ln>
            <a:noFill/>
          </a:ln>
        </p:spPr>
      </p:pic>
      <p:pic>
        <p:nvPicPr>
          <p:cNvPr id="573" name="Google Shape;573;p51"/>
          <p:cNvPicPr preferRelativeResize="0"/>
          <p:nvPr/>
        </p:nvPicPr>
        <p:blipFill>
          <a:blip r:embed="rId4">
            <a:alphaModFix/>
          </a:blip>
          <a:stretch>
            <a:fillRect/>
          </a:stretch>
        </p:blipFill>
        <p:spPr>
          <a:xfrm>
            <a:off x="1653113" y="2363825"/>
            <a:ext cx="6057900" cy="211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2"/>
          <p:cNvSpPr txBox="1"/>
          <p:nvPr>
            <p:ph type="title"/>
          </p:nvPr>
        </p:nvSpPr>
        <p:spPr>
          <a:xfrm>
            <a:off x="565025" y="5112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3.2 Deep Learning Models Considered</a:t>
            </a:r>
            <a:endParaRPr sz="3200">
              <a:latin typeface="Arial"/>
              <a:ea typeface="Arial"/>
              <a:cs typeface="Arial"/>
              <a:sym typeface="Arial"/>
            </a:endParaRPr>
          </a:p>
        </p:txBody>
      </p:sp>
      <p:sp>
        <p:nvSpPr>
          <p:cNvPr id="579" name="Google Shape;579;p52"/>
          <p:cNvSpPr txBox="1"/>
          <p:nvPr>
            <p:ph idx="1" type="body"/>
          </p:nvPr>
        </p:nvSpPr>
        <p:spPr>
          <a:xfrm>
            <a:off x="565025" y="135232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1.LSTM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2.GRU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3.Conv-LSTM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4.Conv-GRU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5.BERT Model (bert_en_uncased_L-12_H-768_A-12)</a:t>
            </a:r>
            <a:endParaRPr sz="1700"/>
          </a:p>
          <a:p>
            <a:pPr indent="0" lvl="0" marL="0" marR="0" rtl="0" algn="l">
              <a:lnSpc>
                <a:spcPct val="115000"/>
              </a:lnSpc>
              <a:spcBef>
                <a:spcPts val="1000"/>
              </a:spcBef>
              <a:spcAft>
                <a:spcPts val="0"/>
              </a:spcAft>
              <a:buClr>
                <a:schemeClr val="hlink"/>
              </a:buClr>
              <a:buSzPts val="1100"/>
              <a:buFont typeface="Arial"/>
              <a:buNone/>
            </a:pPr>
            <a:r>
              <a:t/>
            </a:r>
            <a:endParaRPr sz="1700"/>
          </a:p>
        </p:txBody>
      </p:sp>
      <p:sp>
        <p:nvSpPr>
          <p:cNvPr id="580" name="Google Shape;580;p52"/>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81" name="Google Shape;581;p52"/>
          <p:cNvGrpSpPr/>
          <p:nvPr/>
        </p:nvGrpSpPr>
        <p:grpSpPr>
          <a:xfrm>
            <a:off x="727475" y="4603510"/>
            <a:ext cx="7692600" cy="205286"/>
            <a:chOff x="727475" y="1087800"/>
            <a:chExt cx="7692600" cy="205286"/>
          </a:xfrm>
        </p:grpSpPr>
        <p:cxnSp>
          <p:nvCxnSpPr>
            <p:cNvPr id="582" name="Google Shape;582;p5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83" name="Google Shape;583;p5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84" name="Google Shape;584;p52"/>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85" name="Google Shape;585;p52"/>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900"/>
              <a:t>Deep </a:t>
            </a:r>
            <a:r>
              <a:rPr lang="en" sz="2900"/>
              <a:t>Learning models output comparison</a:t>
            </a:r>
            <a:endParaRPr/>
          </a:p>
        </p:txBody>
      </p:sp>
      <p:sp>
        <p:nvSpPr>
          <p:cNvPr id="591" name="Google Shape;591;p53"/>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92" name="Google Shape;592;p53"/>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93" name="Google Shape;593;p53"/>
          <p:cNvGrpSpPr/>
          <p:nvPr/>
        </p:nvGrpSpPr>
        <p:grpSpPr>
          <a:xfrm>
            <a:off x="727475" y="4603510"/>
            <a:ext cx="7692600" cy="205286"/>
            <a:chOff x="727475" y="1087800"/>
            <a:chExt cx="7692600" cy="205286"/>
          </a:xfrm>
        </p:grpSpPr>
        <p:cxnSp>
          <p:nvCxnSpPr>
            <p:cNvPr id="594" name="Google Shape;594;p5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95" name="Google Shape;595;p5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96" name="Google Shape;596;p53"/>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97" name="Google Shape;597;p53"/>
          <p:cNvSpPr txBox="1"/>
          <p:nvPr/>
        </p:nvSpPr>
        <p:spPr>
          <a:xfrm>
            <a:off x="2091021" y="4609088"/>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98" name="Google Shape;598;p53"/>
          <p:cNvPicPr preferRelativeResize="0"/>
          <p:nvPr/>
        </p:nvPicPr>
        <p:blipFill>
          <a:blip r:embed="rId3">
            <a:alphaModFix/>
          </a:blip>
          <a:stretch>
            <a:fillRect/>
          </a:stretch>
        </p:blipFill>
        <p:spPr>
          <a:xfrm>
            <a:off x="561975" y="1338400"/>
            <a:ext cx="8020050" cy="164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900"/>
              <a:t>Model output comparison (CNTD.)</a:t>
            </a:r>
            <a:endParaRPr sz="2600"/>
          </a:p>
        </p:txBody>
      </p:sp>
      <p:sp>
        <p:nvSpPr>
          <p:cNvPr id="604" name="Google Shape;604;p5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sz="1900">
              <a:solidFill>
                <a:srgbClr val="B71E42"/>
              </a:solidFill>
              <a:latin typeface="Arial"/>
              <a:ea typeface="Arial"/>
              <a:cs typeface="Arial"/>
              <a:sym typeface="Arial"/>
            </a:endParaRPr>
          </a:p>
          <a:p>
            <a:pPr indent="-336550" lvl="0" marL="457200" marR="0" rtl="0" algn="l">
              <a:lnSpc>
                <a:spcPct val="150000"/>
              </a:lnSpc>
              <a:spcBef>
                <a:spcPts val="0"/>
              </a:spcBef>
              <a:spcAft>
                <a:spcPts val="0"/>
              </a:spcAft>
              <a:buSzPts val="1700"/>
              <a:buChar char="●"/>
            </a:pPr>
            <a:r>
              <a:rPr lang="en" sz="1700"/>
              <a:t>Selection Criteria (Based on Imbalanced Class) – High Recall Score, followed by high AUC score and F1 Score</a:t>
            </a:r>
            <a:endParaRPr sz="1700"/>
          </a:p>
          <a:p>
            <a:pPr indent="-336550" lvl="0" marL="457200" marR="0" rtl="0" algn="l">
              <a:lnSpc>
                <a:spcPct val="150000"/>
              </a:lnSpc>
              <a:spcBef>
                <a:spcPts val="0"/>
              </a:spcBef>
              <a:spcAft>
                <a:spcPts val="0"/>
              </a:spcAft>
              <a:buSzPts val="1700"/>
              <a:buChar char="●"/>
            </a:pPr>
            <a:r>
              <a:rPr lang="en" sz="1700"/>
              <a:t>The best model output from the 21 models is – Conv LSTM Model</a:t>
            </a:r>
            <a:endParaRPr sz="1700"/>
          </a:p>
          <a:p>
            <a:pPr indent="-336550" lvl="0" marL="457200" marR="0" rtl="0" algn="l">
              <a:lnSpc>
                <a:spcPct val="150000"/>
              </a:lnSpc>
              <a:spcBef>
                <a:spcPts val="0"/>
              </a:spcBef>
              <a:spcAft>
                <a:spcPts val="0"/>
              </a:spcAft>
              <a:buSzPts val="1700"/>
              <a:buChar char="●"/>
            </a:pPr>
            <a:r>
              <a:rPr lang="en" sz="1700"/>
              <a:t>Recall Score – 79.13%</a:t>
            </a:r>
            <a:endParaRPr sz="1700"/>
          </a:p>
          <a:p>
            <a:pPr indent="-336550" lvl="0" marL="457200" marR="0" rtl="0" algn="l">
              <a:lnSpc>
                <a:spcPct val="150000"/>
              </a:lnSpc>
              <a:spcBef>
                <a:spcPts val="0"/>
              </a:spcBef>
              <a:spcAft>
                <a:spcPts val="0"/>
              </a:spcAft>
              <a:buSzPts val="1700"/>
              <a:buChar char="●"/>
            </a:pPr>
            <a:r>
              <a:rPr lang="en" sz="1700"/>
              <a:t>Accuracy, AUC – 97.58%, 97.01%</a:t>
            </a:r>
            <a:endParaRPr sz="1700"/>
          </a:p>
          <a:p>
            <a:pPr indent="-336550" lvl="0" marL="457200" marR="0" rtl="0" algn="l">
              <a:lnSpc>
                <a:spcPct val="150000"/>
              </a:lnSpc>
              <a:spcBef>
                <a:spcPts val="0"/>
              </a:spcBef>
              <a:spcAft>
                <a:spcPts val="0"/>
              </a:spcAft>
              <a:buSzPts val="1700"/>
              <a:buChar char="●"/>
            </a:pPr>
            <a:r>
              <a:rPr lang="en" sz="1700"/>
              <a:t>No overfitting</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cxnSp>
        <p:nvCxnSpPr>
          <p:cNvPr id="605" name="Google Shape;605;p54"/>
          <p:cNvCxnSpPr/>
          <p:nvPr/>
        </p:nvCxnSpPr>
        <p:spPr>
          <a:xfrm>
            <a:off x="727475" y="1087800"/>
            <a:ext cx="7692600" cy="0"/>
          </a:xfrm>
          <a:prstGeom prst="straightConnector1">
            <a:avLst/>
          </a:prstGeom>
          <a:noFill/>
          <a:ln cap="flat" cmpd="sng" w="9525">
            <a:solidFill>
              <a:srgbClr val="27221C"/>
            </a:solidFill>
            <a:prstDash val="solid"/>
            <a:round/>
            <a:headEnd len="med" w="med" type="none"/>
            <a:tailEnd len="med" w="med" type="none"/>
          </a:ln>
        </p:spPr>
      </p:cxnSp>
      <p:grpSp>
        <p:nvGrpSpPr>
          <p:cNvPr id="606" name="Google Shape;606;p54"/>
          <p:cNvGrpSpPr/>
          <p:nvPr/>
        </p:nvGrpSpPr>
        <p:grpSpPr>
          <a:xfrm>
            <a:off x="727475" y="4603510"/>
            <a:ext cx="7692600" cy="205286"/>
            <a:chOff x="727475" y="1087800"/>
            <a:chExt cx="7692600" cy="205286"/>
          </a:xfrm>
        </p:grpSpPr>
        <p:cxnSp>
          <p:nvCxnSpPr>
            <p:cNvPr id="607" name="Google Shape;607;p5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5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09" name="Google Shape;609;p54"/>
          <p:cNvSpPr txBox="1"/>
          <p:nvPr/>
        </p:nvSpPr>
        <p:spPr>
          <a:xfrm>
            <a:off x="612150" y="45610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idx="1" type="subTitle"/>
          </p:nvPr>
        </p:nvSpPr>
        <p:spPr>
          <a:xfrm>
            <a:off x="720000" y="2144632"/>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300"/>
              <a:t>Description,Literature review and Objective of the data</a:t>
            </a:r>
            <a:endParaRPr/>
          </a:p>
        </p:txBody>
      </p:sp>
      <p:sp>
        <p:nvSpPr>
          <p:cNvPr id="376" name="Google Shape;376;p37"/>
          <p:cNvSpPr txBox="1"/>
          <p:nvPr>
            <p:ph type="title"/>
          </p:nvPr>
        </p:nvSpPr>
        <p:spPr>
          <a:xfrm>
            <a:off x="720000" y="1558100"/>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77" name="Google Shape;377;p37"/>
          <p:cNvSpPr txBox="1"/>
          <p:nvPr>
            <p:ph idx="2" type="title"/>
          </p:nvPr>
        </p:nvSpPr>
        <p:spPr>
          <a:xfrm>
            <a:off x="720000" y="1140677"/>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78" name="Google Shape;378;p37"/>
          <p:cNvSpPr txBox="1"/>
          <p:nvPr>
            <p:ph idx="3" type="title"/>
          </p:nvPr>
        </p:nvSpPr>
        <p:spPr>
          <a:xfrm>
            <a:off x="3403800" y="1558100"/>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DATA</a:t>
            </a:r>
            <a:endParaRPr/>
          </a:p>
        </p:txBody>
      </p:sp>
      <p:sp>
        <p:nvSpPr>
          <p:cNvPr id="379" name="Google Shape;379;p37"/>
          <p:cNvSpPr txBox="1"/>
          <p:nvPr>
            <p:ph idx="4" type="title"/>
          </p:nvPr>
        </p:nvSpPr>
        <p:spPr>
          <a:xfrm>
            <a:off x="3403800" y="1140677"/>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r>
              <a:rPr lang="en"/>
              <a:t>.</a:t>
            </a:r>
            <a:endParaRPr/>
          </a:p>
        </p:txBody>
      </p:sp>
      <p:sp>
        <p:nvSpPr>
          <p:cNvPr id="380" name="Google Shape;380;p37"/>
          <p:cNvSpPr txBox="1"/>
          <p:nvPr>
            <p:ph idx="5" type="subTitle"/>
          </p:nvPr>
        </p:nvSpPr>
        <p:spPr>
          <a:xfrm>
            <a:off x="3403800" y="2144632"/>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Output class analysis,Data cleaning,Word cloud Analysis and Encoding Methods</a:t>
            </a:r>
            <a:endParaRPr sz="1300"/>
          </a:p>
        </p:txBody>
      </p:sp>
      <p:sp>
        <p:nvSpPr>
          <p:cNvPr id="381" name="Google Shape;381;p37"/>
          <p:cNvSpPr txBox="1"/>
          <p:nvPr>
            <p:ph idx="6" type="title"/>
          </p:nvPr>
        </p:nvSpPr>
        <p:spPr>
          <a:xfrm>
            <a:off x="720000" y="3379773"/>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82" name="Google Shape;382;p37"/>
          <p:cNvSpPr txBox="1"/>
          <p:nvPr>
            <p:ph idx="7" type="title"/>
          </p:nvPr>
        </p:nvSpPr>
        <p:spPr>
          <a:xfrm>
            <a:off x="720000" y="2962400"/>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83" name="Google Shape;383;p37"/>
          <p:cNvSpPr txBox="1"/>
          <p:nvPr>
            <p:ph idx="8" type="subTitle"/>
          </p:nvPr>
        </p:nvSpPr>
        <p:spPr>
          <a:xfrm>
            <a:off x="720000" y="3966300"/>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Machine learning models ,Deep learning models and comparisons</a:t>
            </a:r>
            <a:endParaRPr/>
          </a:p>
        </p:txBody>
      </p:sp>
      <p:sp>
        <p:nvSpPr>
          <p:cNvPr id="384" name="Google Shape;384;p37"/>
          <p:cNvSpPr txBox="1"/>
          <p:nvPr>
            <p:ph idx="9" type="title"/>
          </p:nvPr>
        </p:nvSpPr>
        <p:spPr>
          <a:xfrm>
            <a:off x="3403800" y="3379773"/>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5" name="Google Shape;385;p37"/>
          <p:cNvSpPr txBox="1"/>
          <p:nvPr>
            <p:ph idx="13" type="title"/>
          </p:nvPr>
        </p:nvSpPr>
        <p:spPr>
          <a:xfrm>
            <a:off x="3403800" y="2962400"/>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86" name="Google Shape;386;p37"/>
          <p:cNvSpPr txBox="1"/>
          <p:nvPr>
            <p:ph idx="14" type="subTitle"/>
          </p:nvPr>
        </p:nvSpPr>
        <p:spPr>
          <a:xfrm>
            <a:off x="3403800" y="3966300"/>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Future work &amp; Research</a:t>
            </a:r>
            <a:r>
              <a:rPr lang="en"/>
              <a:t> </a:t>
            </a:r>
            <a:endParaRPr/>
          </a:p>
        </p:txBody>
      </p:sp>
      <p:sp>
        <p:nvSpPr>
          <p:cNvPr id="387" name="Google Shape;387;p37"/>
          <p:cNvSpPr txBox="1"/>
          <p:nvPr>
            <p:ph idx="15" type="title"/>
          </p:nvPr>
        </p:nvSpPr>
        <p:spPr>
          <a:xfrm>
            <a:off x="720000" y="54275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388" name="Google Shape;388;p37"/>
          <p:cNvPicPr preferRelativeResize="0"/>
          <p:nvPr/>
        </p:nvPicPr>
        <p:blipFill rotWithShape="1">
          <a:blip r:embed="rId3">
            <a:alphaModFix/>
          </a:blip>
          <a:srcRect b="0" l="7233" r="39772" t="0"/>
          <a:stretch/>
        </p:blipFill>
        <p:spPr>
          <a:xfrm>
            <a:off x="5938725" y="1251993"/>
            <a:ext cx="2485278" cy="3129028"/>
          </a:xfrm>
          <a:prstGeom prst="rect">
            <a:avLst/>
          </a:prstGeom>
          <a:noFill/>
          <a:ln cap="flat" cmpd="sng" w="9525">
            <a:solidFill>
              <a:schemeClr val="dk1"/>
            </a:solidFill>
            <a:prstDash val="solid"/>
            <a:round/>
            <a:headEnd len="sm" w="sm" type="none"/>
            <a:tailEnd len="sm" w="sm" type="none"/>
          </a:ln>
        </p:spPr>
      </p:pic>
      <p:cxnSp>
        <p:nvCxnSpPr>
          <p:cNvPr id="389" name="Google Shape;389;p37"/>
          <p:cNvCxnSpPr/>
          <p:nvPr/>
        </p:nvCxnSpPr>
        <p:spPr>
          <a:xfrm>
            <a:off x="727475" y="2051525"/>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37"/>
          <p:cNvCxnSpPr/>
          <p:nvPr/>
        </p:nvCxnSpPr>
        <p:spPr>
          <a:xfrm>
            <a:off x="727475" y="1583500"/>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1" name="Google Shape;391;p37"/>
          <p:cNvCxnSpPr/>
          <p:nvPr/>
        </p:nvCxnSpPr>
        <p:spPr>
          <a:xfrm>
            <a:off x="720000" y="3881348"/>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2" name="Google Shape;392;p37"/>
          <p:cNvCxnSpPr/>
          <p:nvPr/>
        </p:nvCxnSpPr>
        <p:spPr>
          <a:xfrm>
            <a:off x="720000" y="3413323"/>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3" name="Google Shape;393;p37"/>
          <p:cNvCxnSpPr/>
          <p:nvPr/>
        </p:nvCxnSpPr>
        <p:spPr>
          <a:xfrm>
            <a:off x="3409313" y="2051525"/>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4" name="Google Shape;394;p37"/>
          <p:cNvCxnSpPr/>
          <p:nvPr/>
        </p:nvCxnSpPr>
        <p:spPr>
          <a:xfrm>
            <a:off x="3409313" y="1583500"/>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5" name="Google Shape;395;p37"/>
          <p:cNvCxnSpPr/>
          <p:nvPr/>
        </p:nvCxnSpPr>
        <p:spPr>
          <a:xfrm>
            <a:off x="3401838" y="3881348"/>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6" name="Google Shape;396;p37"/>
          <p:cNvCxnSpPr/>
          <p:nvPr/>
        </p:nvCxnSpPr>
        <p:spPr>
          <a:xfrm>
            <a:off x="3401838" y="3413323"/>
            <a:ext cx="23364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37"/>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Clr>
                <a:schemeClr val="hlink"/>
              </a:buClr>
              <a:buSzPts val="1100"/>
              <a:buFont typeface="Arial"/>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398" name="Google Shape;398;p37"/>
          <p:cNvGrpSpPr/>
          <p:nvPr/>
        </p:nvGrpSpPr>
        <p:grpSpPr>
          <a:xfrm>
            <a:off x="727475" y="4603510"/>
            <a:ext cx="7692600" cy="205286"/>
            <a:chOff x="727475" y="1087800"/>
            <a:chExt cx="7692600" cy="205286"/>
          </a:xfrm>
        </p:grpSpPr>
        <p:cxnSp>
          <p:nvCxnSpPr>
            <p:cNvPr id="399" name="Google Shape;399;p3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00" name="Google Shape;400;p3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01" name="Google Shape;401;p37"/>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02" name="Google Shape;402;p37"/>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hlink"/>
                </a:solidFill>
                <a:latin typeface="Arial"/>
                <a:ea typeface="Arial"/>
                <a:cs typeface="Arial"/>
                <a:sym typeface="Arial"/>
              </a:rPr>
              <a:t> </a:t>
            </a:r>
            <a:r>
              <a:rPr lang="en" sz="2900"/>
              <a:t>Summary of Conv-LSTM Model</a:t>
            </a:r>
            <a:endParaRPr sz="2700"/>
          </a:p>
        </p:txBody>
      </p:sp>
      <p:sp>
        <p:nvSpPr>
          <p:cNvPr id="615" name="Google Shape;615;p55"/>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16" name="Google Shape;616;p55"/>
          <p:cNvPicPr preferRelativeResize="0"/>
          <p:nvPr/>
        </p:nvPicPr>
        <p:blipFill>
          <a:blip r:embed="rId3">
            <a:alphaModFix/>
          </a:blip>
          <a:stretch>
            <a:fillRect/>
          </a:stretch>
        </p:blipFill>
        <p:spPr>
          <a:xfrm>
            <a:off x="2168525" y="1138838"/>
            <a:ext cx="2819400" cy="3438525"/>
          </a:xfrm>
          <a:prstGeom prst="rect">
            <a:avLst/>
          </a:prstGeom>
          <a:noFill/>
          <a:ln>
            <a:noFill/>
          </a:ln>
        </p:spPr>
      </p:pic>
      <p:grpSp>
        <p:nvGrpSpPr>
          <p:cNvPr id="617" name="Google Shape;617;p55"/>
          <p:cNvGrpSpPr/>
          <p:nvPr/>
        </p:nvGrpSpPr>
        <p:grpSpPr>
          <a:xfrm>
            <a:off x="727475" y="4603510"/>
            <a:ext cx="7692600" cy="205286"/>
            <a:chOff x="727475" y="1087800"/>
            <a:chExt cx="7692600" cy="205286"/>
          </a:xfrm>
        </p:grpSpPr>
        <p:cxnSp>
          <p:nvCxnSpPr>
            <p:cNvPr id="618" name="Google Shape;618;p5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19" name="Google Shape;619;p5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20" name="Google Shape;620;p5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1" name="Google Shape;621;p55"/>
          <p:cNvSpPr txBox="1"/>
          <p:nvPr/>
        </p:nvSpPr>
        <p:spPr>
          <a:xfrm>
            <a:off x="720000"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6"/>
          <p:cNvSpPr txBox="1"/>
          <p:nvPr>
            <p:ph type="title"/>
          </p:nvPr>
        </p:nvSpPr>
        <p:spPr>
          <a:xfrm>
            <a:off x="490125"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Output of Conv-LSTM Model</a:t>
            </a:r>
            <a:endParaRPr sz="2900"/>
          </a:p>
        </p:txBody>
      </p:sp>
      <p:sp>
        <p:nvSpPr>
          <p:cNvPr id="627" name="Google Shape;627;p5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28" name="Google Shape;628;p56"/>
          <p:cNvPicPr preferRelativeResize="0"/>
          <p:nvPr/>
        </p:nvPicPr>
        <p:blipFill>
          <a:blip r:embed="rId3">
            <a:alphaModFix/>
          </a:blip>
          <a:stretch>
            <a:fillRect/>
          </a:stretch>
        </p:blipFill>
        <p:spPr>
          <a:xfrm>
            <a:off x="2609850" y="1152475"/>
            <a:ext cx="3924300" cy="1143000"/>
          </a:xfrm>
          <a:prstGeom prst="rect">
            <a:avLst/>
          </a:prstGeom>
          <a:noFill/>
          <a:ln>
            <a:noFill/>
          </a:ln>
        </p:spPr>
      </p:pic>
      <p:pic>
        <p:nvPicPr>
          <p:cNvPr id="629" name="Google Shape;629;p56"/>
          <p:cNvPicPr preferRelativeResize="0"/>
          <p:nvPr/>
        </p:nvPicPr>
        <p:blipFill>
          <a:blip r:embed="rId4">
            <a:alphaModFix/>
          </a:blip>
          <a:stretch>
            <a:fillRect/>
          </a:stretch>
        </p:blipFill>
        <p:spPr>
          <a:xfrm>
            <a:off x="1265475" y="2335250"/>
            <a:ext cx="6876150" cy="2190750"/>
          </a:xfrm>
          <a:prstGeom prst="rect">
            <a:avLst/>
          </a:prstGeom>
          <a:noFill/>
          <a:ln>
            <a:noFill/>
          </a:ln>
        </p:spPr>
      </p:pic>
      <p:grpSp>
        <p:nvGrpSpPr>
          <p:cNvPr id="630" name="Google Shape;630;p56"/>
          <p:cNvGrpSpPr/>
          <p:nvPr/>
        </p:nvGrpSpPr>
        <p:grpSpPr>
          <a:xfrm>
            <a:off x="727475" y="4603510"/>
            <a:ext cx="7692600" cy="205286"/>
            <a:chOff x="727475" y="1087800"/>
            <a:chExt cx="7692600" cy="205286"/>
          </a:xfrm>
        </p:grpSpPr>
        <p:cxnSp>
          <p:nvCxnSpPr>
            <p:cNvPr id="631" name="Google Shape;631;p5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32" name="Google Shape;632;p5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33" name="Google Shape;633;p56"/>
          <p:cNvSpPr txBox="1"/>
          <p:nvPr/>
        </p:nvSpPr>
        <p:spPr>
          <a:xfrm>
            <a:off x="672100"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3.4 Top 10 Best Models</a:t>
            </a:r>
            <a:endParaRPr/>
          </a:p>
        </p:txBody>
      </p:sp>
      <p:sp>
        <p:nvSpPr>
          <p:cNvPr id="639" name="Google Shape;639;p57"/>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40" name="Google Shape;640;p57"/>
          <p:cNvPicPr preferRelativeResize="0"/>
          <p:nvPr/>
        </p:nvPicPr>
        <p:blipFill>
          <a:blip r:embed="rId3">
            <a:alphaModFix/>
          </a:blip>
          <a:stretch>
            <a:fillRect/>
          </a:stretch>
        </p:blipFill>
        <p:spPr>
          <a:xfrm>
            <a:off x="1631613" y="1249150"/>
            <a:ext cx="5495925" cy="3257550"/>
          </a:xfrm>
          <a:prstGeom prst="rect">
            <a:avLst/>
          </a:prstGeom>
          <a:noFill/>
          <a:ln>
            <a:noFill/>
          </a:ln>
        </p:spPr>
      </p:pic>
      <p:grpSp>
        <p:nvGrpSpPr>
          <p:cNvPr id="641" name="Google Shape;641;p57"/>
          <p:cNvGrpSpPr/>
          <p:nvPr/>
        </p:nvGrpSpPr>
        <p:grpSpPr>
          <a:xfrm>
            <a:off x="727475" y="4603510"/>
            <a:ext cx="7692600" cy="205286"/>
            <a:chOff x="727475" y="1087800"/>
            <a:chExt cx="7692600" cy="205286"/>
          </a:xfrm>
        </p:grpSpPr>
        <p:cxnSp>
          <p:nvCxnSpPr>
            <p:cNvPr id="642" name="Google Shape;642;p5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43" name="Google Shape;643;p5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44" name="Google Shape;644;p57"/>
          <p:cNvSpPr txBox="1"/>
          <p:nvPr/>
        </p:nvSpPr>
        <p:spPr>
          <a:xfrm>
            <a:off x="681675"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4. Conclusion and Future Works</a:t>
            </a:r>
            <a:endParaRPr/>
          </a:p>
        </p:txBody>
      </p:sp>
      <p:sp>
        <p:nvSpPr>
          <p:cNvPr id="650" name="Google Shape;650;p5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Best Model – Convolutional-LSTM based Deep Learning Model</a:t>
            </a:r>
            <a:endParaRPr sz="1700"/>
          </a:p>
          <a:p>
            <a:pPr indent="-336550" lvl="0" marL="457200" marR="0" rtl="0" algn="l">
              <a:lnSpc>
                <a:spcPct val="150000"/>
              </a:lnSpc>
              <a:spcBef>
                <a:spcPts val="0"/>
              </a:spcBef>
              <a:spcAft>
                <a:spcPts val="0"/>
              </a:spcAft>
              <a:buSzPts val="1700"/>
              <a:buChar char="●"/>
            </a:pPr>
            <a:r>
              <a:rPr lang="en" sz="1700"/>
              <a:t>The overall output accuracy – 97.58%</a:t>
            </a:r>
            <a:endParaRPr sz="1900">
              <a:solidFill>
                <a:schemeClr val="hlink"/>
              </a:solidFill>
              <a:latin typeface="Arial"/>
              <a:ea typeface="Arial"/>
              <a:cs typeface="Arial"/>
              <a:sym typeface="Arial"/>
            </a:endParaRPr>
          </a:p>
          <a:p>
            <a:pPr indent="0" lvl="0" marL="0" rtl="0" algn="l">
              <a:lnSpc>
                <a:spcPct val="120000"/>
              </a:lnSpc>
              <a:spcBef>
                <a:spcPts val="1200"/>
              </a:spcBef>
              <a:spcAft>
                <a:spcPts val="0"/>
              </a:spcAft>
              <a:buClr>
                <a:schemeClr val="hlink"/>
              </a:buClr>
              <a:buSzPts val="1100"/>
              <a:buFont typeface="Arial"/>
              <a:buNone/>
            </a:pPr>
            <a:r>
              <a:rPr b="1" lang="en" sz="1800">
                <a:solidFill>
                  <a:schemeClr val="hlink"/>
                </a:solidFill>
                <a:latin typeface="Arial"/>
                <a:ea typeface="Arial"/>
                <a:cs typeface="Arial"/>
                <a:sym typeface="Arial"/>
              </a:rPr>
              <a:t>FUTURE WORKS:</a:t>
            </a:r>
            <a:endParaRPr b="1" sz="1800">
              <a:solidFill>
                <a:schemeClr val="hlink"/>
              </a:solidFill>
              <a:latin typeface="Arial"/>
              <a:ea typeface="Arial"/>
              <a:cs typeface="Arial"/>
              <a:sym typeface="Arial"/>
            </a:endParaRPr>
          </a:p>
          <a:p>
            <a:pPr indent="0" lvl="0" marL="0" rtl="0" algn="l">
              <a:lnSpc>
                <a:spcPct val="120000"/>
              </a:lnSpc>
              <a:spcBef>
                <a:spcPts val="1000"/>
              </a:spcBef>
              <a:spcAft>
                <a:spcPts val="0"/>
              </a:spcAft>
              <a:buClr>
                <a:schemeClr val="hlink"/>
              </a:buClr>
              <a:buSzPts val="1100"/>
              <a:buFont typeface="Arial"/>
              <a:buNone/>
            </a:pPr>
            <a:r>
              <a:rPr lang="en" sz="1700"/>
              <a:t>The dataset can be further utilized for more better results using pre-trained embeddings such as word2vec, fasttext, etc.</a:t>
            </a:r>
            <a:endParaRPr sz="2000">
              <a:solidFill>
                <a:schemeClr val="hlink"/>
              </a:solidFill>
              <a:latin typeface="Arial"/>
              <a:ea typeface="Arial"/>
              <a:cs typeface="Arial"/>
              <a:sym typeface="Arial"/>
            </a:endParaRPr>
          </a:p>
          <a:p>
            <a:pPr indent="0" lvl="0" marL="0" rtl="0" algn="l">
              <a:spcBef>
                <a:spcPts val="0"/>
              </a:spcBef>
              <a:spcAft>
                <a:spcPts val="1200"/>
              </a:spcAft>
              <a:buNone/>
            </a:pPr>
            <a:r>
              <a:t/>
            </a:r>
            <a:endParaRPr sz="1800">
              <a:solidFill>
                <a:srgbClr val="B71E42"/>
              </a:solidFill>
              <a:latin typeface="Arial"/>
              <a:ea typeface="Arial"/>
              <a:cs typeface="Arial"/>
              <a:sym typeface="Arial"/>
            </a:endParaRPr>
          </a:p>
        </p:txBody>
      </p:sp>
      <p:sp>
        <p:nvSpPr>
          <p:cNvPr id="651" name="Google Shape;651;p58"/>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652" name="Google Shape;652;p58"/>
          <p:cNvGrpSpPr/>
          <p:nvPr/>
        </p:nvGrpSpPr>
        <p:grpSpPr>
          <a:xfrm>
            <a:off x="727475" y="4603510"/>
            <a:ext cx="7692600" cy="205286"/>
            <a:chOff x="727475" y="1087800"/>
            <a:chExt cx="7692600" cy="205286"/>
          </a:xfrm>
        </p:grpSpPr>
        <p:cxnSp>
          <p:nvCxnSpPr>
            <p:cNvPr id="653" name="Google Shape;653;p58"/>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54" name="Google Shape;654;p58"/>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55" name="Google Shape;655;p58"/>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656" name="Google Shape;656;p58"/>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400"/>
              <a:t>THANKYOU! </a:t>
            </a:r>
            <a:endParaRPr sz="4400"/>
          </a:p>
        </p:txBody>
      </p:sp>
      <p:sp>
        <p:nvSpPr>
          <p:cNvPr id="662" name="Google Shape;662;p5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663" name="Google Shape;663;p5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664" name="Google Shape;664;p59"/>
          <p:cNvGrpSpPr/>
          <p:nvPr/>
        </p:nvGrpSpPr>
        <p:grpSpPr>
          <a:xfrm>
            <a:off x="727475" y="4603510"/>
            <a:ext cx="7692600" cy="205286"/>
            <a:chOff x="727475" y="1087800"/>
            <a:chExt cx="7692600" cy="205286"/>
          </a:xfrm>
        </p:grpSpPr>
        <p:cxnSp>
          <p:nvCxnSpPr>
            <p:cNvPr id="665" name="Google Shape;665;p5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66" name="Google Shape;666;p5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67" name="Google Shape;667;p59"/>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668" name="Google Shape;668;p59"/>
          <p:cNvSpPr txBox="1"/>
          <p:nvPr/>
        </p:nvSpPr>
        <p:spPr>
          <a:xfrm>
            <a:off x="2091021" y="4609088"/>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n" sz="3000"/>
              <a:t>Introduction</a:t>
            </a:r>
            <a:endParaRPr/>
          </a:p>
        </p:txBody>
      </p:sp>
      <p:sp>
        <p:nvSpPr>
          <p:cNvPr id="408" name="Google Shape;408;p3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Propaganda spreads the ideology and beliefs of like-minded people, brainwashing their audiences, and sometimes leading to violence.</a:t>
            </a:r>
            <a:endParaRPr sz="1700"/>
          </a:p>
          <a:p>
            <a:pPr indent="-336550" lvl="0" marL="457200" marR="0" rtl="0" algn="l">
              <a:lnSpc>
                <a:spcPct val="150000"/>
              </a:lnSpc>
              <a:spcBef>
                <a:spcPts val="0"/>
              </a:spcBef>
              <a:spcAft>
                <a:spcPts val="0"/>
              </a:spcAft>
              <a:buSzPts val="1700"/>
              <a:buChar char="●"/>
            </a:pPr>
            <a:r>
              <a:rPr lang="en" sz="1700"/>
              <a:t>Propaganda news looks like the original news and it’s very difficult to identify as it is written very carefully.</a:t>
            </a:r>
            <a:endParaRPr sz="1700"/>
          </a:p>
          <a:p>
            <a:pPr indent="-336550" lvl="0" marL="457200" marR="0" rtl="0" algn="l">
              <a:lnSpc>
                <a:spcPct val="150000"/>
              </a:lnSpc>
              <a:spcBef>
                <a:spcPts val="0"/>
              </a:spcBef>
              <a:spcAft>
                <a:spcPts val="0"/>
              </a:spcAft>
              <a:buSzPts val="1700"/>
              <a:buChar char="●"/>
            </a:pPr>
            <a:r>
              <a:rPr lang="en" sz="1700"/>
              <a:t>As the increase in social media use, there are many platforms and sources trying to populate their propaganda and feed to the people.</a:t>
            </a:r>
            <a:endParaRPr sz="1700"/>
          </a:p>
          <a:p>
            <a:pPr indent="-336550" lvl="0" marL="457200" marR="0" rtl="0" algn="l">
              <a:lnSpc>
                <a:spcPct val="150000"/>
              </a:lnSpc>
              <a:spcBef>
                <a:spcPts val="0"/>
              </a:spcBef>
              <a:spcAft>
                <a:spcPts val="0"/>
              </a:spcAft>
              <a:buSzPts val="1700"/>
              <a:buChar char="●"/>
            </a:pPr>
            <a:r>
              <a:rPr lang="en" sz="1700"/>
              <a:t>It is important to identify such texts, articles before it spreads like wildfire</a:t>
            </a:r>
            <a:endParaRPr sz="1600"/>
          </a:p>
        </p:txBody>
      </p:sp>
      <p:sp>
        <p:nvSpPr>
          <p:cNvPr id="409" name="Google Shape;409;p38"/>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10" name="Google Shape;410;p38"/>
          <p:cNvGrpSpPr/>
          <p:nvPr/>
        </p:nvGrpSpPr>
        <p:grpSpPr>
          <a:xfrm>
            <a:off x="727475" y="4603510"/>
            <a:ext cx="7692600" cy="205286"/>
            <a:chOff x="727475" y="1087800"/>
            <a:chExt cx="7692600" cy="205286"/>
          </a:xfrm>
        </p:grpSpPr>
        <p:cxnSp>
          <p:nvCxnSpPr>
            <p:cNvPr id="411" name="Google Shape;411;p38"/>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38"/>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13" name="Google Shape;413;p38"/>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14" name="Google Shape;414;p38"/>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1.2 Literature Review</a:t>
            </a:r>
            <a:endParaRPr sz="3000"/>
          </a:p>
        </p:txBody>
      </p:sp>
      <p:sp>
        <p:nvSpPr>
          <p:cNvPr id="420" name="Google Shape;420;p3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From 2014 to 2017, the European Commission supported the three-year PHEME research project, which examined NLP methods for handling rumor detection, stance detection, contradiction detection, and analysis of rumors on social media.</a:t>
            </a:r>
            <a:endParaRPr/>
          </a:p>
          <a:p>
            <a:pPr indent="-317500" lvl="0" marL="457200" rtl="0" algn="l">
              <a:lnSpc>
                <a:spcPct val="150000"/>
              </a:lnSpc>
              <a:spcBef>
                <a:spcPts val="0"/>
              </a:spcBef>
              <a:spcAft>
                <a:spcPts val="0"/>
              </a:spcAft>
              <a:buSzPts val="1400"/>
              <a:buAutoNum type="arabicPeriod"/>
            </a:pPr>
            <a:r>
              <a:rPr lang="en"/>
              <a:t>Social media sites make it simple to spread phony news items, but it is challenging to automatically detect fake information. Facebook investigates if machine learning classifiers might be useful to identify fake news by using information sources (Visual cues &amp; Cognitive cues) and social judgment (Cognitive, Behavioral &amp; Affective cues).</a:t>
            </a:r>
            <a:endParaRPr/>
          </a:p>
          <a:p>
            <a:pPr indent="0" lvl="0" marL="0" rtl="0" algn="l">
              <a:spcBef>
                <a:spcPts val="1200"/>
              </a:spcBef>
              <a:spcAft>
                <a:spcPts val="1200"/>
              </a:spcAft>
              <a:buNone/>
            </a:pPr>
            <a:r>
              <a:t/>
            </a:r>
            <a:endParaRPr/>
          </a:p>
        </p:txBody>
      </p:sp>
      <p:cxnSp>
        <p:nvCxnSpPr>
          <p:cNvPr id="421" name="Google Shape;421;p39"/>
          <p:cNvCxnSpPr/>
          <p:nvPr/>
        </p:nvCxnSpPr>
        <p:spPr>
          <a:xfrm>
            <a:off x="727475" y="4603510"/>
            <a:ext cx="7692600" cy="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3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23" name="Google Shape;423;p39"/>
          <p:cNvGrpSpPr/>
          <p:nvPr/>
        </p:nvGrpSpPr>
        <p:grpSpPr>
          <a:xfrm>
            <a:off x="727475" y="4603510"/>
            <a:ext cx="7692600" cy="205286"/>
            <a:chOff x="727475" y="1087800"/>
            <a:chExt cx="7692600" cy="205286"/>
          </a:xfrm>
        </p:grpSpPr>
        <p:cxnSp>
          <p:nvCxnSpPr>
            <p:cNvPr id="424" name="Google Shape;424;p3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25" name="Google Shape;425;p3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1.3</a:t>
            </a:r>
            <a:r>
              <a:rPr lang="en" sz="3200">
                <a:solidFill>
                  <a:schemeClr val="hlink"/>
                </a:solidFill>
                <a:latin typeface="Arial"/>
                <a:ea typeface="Arial"/>
                <a:cs typeface="Arial"/>
                <a:sym typeface="Arial"/>
              </a:rPr>
              <a:t> </a:t>
            </a:r>
            <a:r>
              <a:rPr lang="en" sz="2900"/>
              <a:t>Objective</a:t>
            </a:r>
            <a:endParaRPr/>
          </a:p>
        </p:txBody>
      </p:sp>
      <p:sp>
        <p:nvSpPr>
          <p:cNvPr id="431" name="Google Shape;431;p40"/>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The objective of the project is to classify/predict the propaganda based news, articles, and text using machine learning,deep learning classification techniques.</a:t>
            </a:r>
            <a:endParaRPr sz="1700"/>
          </a:p>
          <a:p>
            <a:pPr indent="-336550" lvl="0" marL="457200" marR="0" rtl="0" algn="l">
              <a:lnSpc>
                <a:spcPct val="150000"/>
              </a:lnSpc>
              <a:spcBef>
                <a:spcPts val="0"/>
              </a:spcBef>
              <a:spcAft>
                <a:spcPts val="0"/>
              </a:spcAft>
              <a:buSzPts val="1700"/>
              <a:buChar char="●"/>
            </a:pPr>
            <a:r>
              <a:rPr lang="en" sz="1700"/>
              <a:t>Propaganda based news are written very carefully and must be identified using NLP techniques and encoding methods.</a:t>
            </a:r>
            <a:endParaRPr sz="1700"/>
          </a:p>
          <a:p>
            <a:pPr indent="-336550" lvl="0" marL="457200" marR="0" rtl="0" algn="l">
              <a:lnSpc>
                <a:spcPct val="150000"/>
              </a:lnSpc>
              <a:spcBef>
                <a:spcPts val="0"/>
              </a:spcBef>
              <a:spcAft>
                <a:spcPts val="0"/>
              </a:spcAft>
              <a:buSzPts val="1700"/>
              <a:buChar char="●"/>
            </a:pPr>
            <a:r>
              <a:rPr lang="en" sz="1700"/>
              <a:t>Accuracy Metrics – Accuracy, F1 Score, Recall Score, Confusion Matrix, Classification Report.</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432" name="Google Shape;432;p40"/>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33" name="Google Shape;433;p40"/>
          <p:cNvGrpSpPr/>
          <p:nvPr/>
        </p:nvGrpSpPr>
        <p:grpSpPr>
          <a:xfrm>
            <a:off x="727475" y="4603510"/>
            <a:ext cx="7692600" cy="205286"/>
            <a:chOff x="727475" y="1087800"/>
            <a:chExt cx="7692600" cy="205286"/>
          </a:xfrm>
        </p:grpSpPr>
        <p:cxnSp>
          <p:nvCxnSpPr>
            <p:cNvPr id="434" name="Google Shape;434;p40"/>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40"/>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36" name="Google Shape;436;p40"/>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37" name="Google Shape;437;p40"/>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2. About Data</a:t>
            </a:r>
            <a:endParaRPr sz="2900"/>
          </a:p>
        </p:txBody>
      </p:sp>
      <p:sp>
        <p:nvSpPr>
          <p:cNvPr id="443" name="Google Shape;443;p4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No null values and duplicate rows present in the dataset.</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All input text are articles, and text data.</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No null values and duplicate rows present in the dataset.</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All input text are articles, and text data.</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None/>
            </a:pPr>
            <a:r>
              <a:t/>
            </a:r>
            <a:endParaRPr b="1" sz="3200">
              <a:solidFill>
                <a:schemeClr val="hlink"/>
              </a:solidFill>
              <a:latin typeface="Arial"/>
              <a:ea typeface="Arial"/>
              <a:cs typeface="Arial"/>
              <a:sym typeface="Arial"/>
            </a:endParaRPr>
          </a:p>
          <a:p>
            <a:pPr indent="-336550" lvl="0" marL="457200" marR="0" rtl="0" algn="l">
              <a:lnSpc>
                <a:spcPct val="150000"/>
              </a:lnSpc>
              <a:spcBef>
                <a:spcPts val="0"/>
              </a:spcBef>
              <a:spcAft>
                <a:spcPts val="0"/>
              </a:spcAft>
              <a:buSzPts val="1700"/>
              <a:buChar char="●"/>
            </a:pPr>
            <a:r>
              <a:rPr lang="en" sz="1700"/>
              <a:t>No null values and duplicate rows present in the dataset.</a:t>
            </a:r>
            <a:endParaRPr sz="1700"/>
          </a:p>
          <a:p>
            <a:pPr indent="-336550" lvl="0" marL="457200" marR="0" rtl="0" algn="l">
              <a:lnSpc>
                <a:spcPct val="150000"/>
              </a:lnSpc>
              <a:spcBef>
                <a:spcPts val="0"/>
              </a:spcBef>
              <a:spcAft>
                <a:spcPts val="0"/>
              </a:spcAft>
              <a:buSzPts val="1700"/>
              <a:buChar char="●"/>
            </a:pPr>
            <a:r>
              <a:rPr lang="en" sz="1700"/>
              <a:t>All input text are articles, and text data.</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b="1" sz="3200">
              <a:solidFill>
                <a:schemeClr val="hlink"/>
              </a:solidFill>
              <a:latin typeface="Arial"/>
              <a:ea typeface="Arial"/>
              <a:cs typeface="Arial"/>
              <a:sym typeface="Arial"/>
            </a:endParaRPr>
          </a:p>
        </p:txBody>
      </p:sp>
      <p:pic>
        <p:nvPicPr>
          <p:cNvPr id="444" name="Google Shape;444;p41"/>
          <p:cNvPicPr preferRelativeResize="0"/>
          <p:nvPr/>
        </p:nvPicPr>
        <p:blipFill>
          <a:blip r:embed="rId3">
            <a:alphaModFix/>
          </a:blip>
          <a:stretch>
            <a:fillRect/>
          </a:stretch>
        </p:blipFill>
        <p:spPr>
          <a:xfrm>
            <a:off x="720000" y="1281625"/>
            <a:ext cx="7651500" cy="1339075"/>
          </a:xfrm>
          <a:prstGeom prst="rect">
            <a:avLst/>
          </a:prstGeom>
          <a:noFill/>
          <a:ln>
            <a:noFill/>
          </a:ln>
        </p:spPr>
      </p:pic>
      <p:sp>
        <p:nvSpPr>
          <p:cNvPr id="445" name="Google Shape;445;p41"/>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46" name="Google Shape;446;p41"/>
          <p:cNvGrpSpPr/>
          <p:nvPr/>
        </p:nvGrpSpPr>
        <p:grpSpPr>
          <a:xfrm>
            <a:off x="727475" y="4603510"/>
            <a:ext cx="7692600" cy="205286"/>
            <a:chOff x="727475" y="1087800"/>
            <a:chExt cx="7692600" cy="205286"/>
          </a:xfrm>
        </p:grpSpPr>
        <p:cxnSp>
          <p:nvCxnSpPr>
            <p:cNvPr id="447" name="Google Shape;447;p41"/>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48" name="Google Shape;448;p41"/>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49" name="Google Shape;449;p41"/>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50" name="Google Shape;450;p41"/>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2.1 </a:t>
            </a:r>
            <a:r>
              <a:rPr lang="en" sz="3000"/>
              <a:t>Outpu</a:t>
            </a:r>
            <a:r>
              <a:rPr lang="en" sz="3000"/>
              <a:t>t</a:t>
            </a:r>
            <a:r>
              <a:rPr lang="en" sz="3200">
                <a:solidFill>
                  <a:schemeClr val="hlink"/>
                </a:solidFill>
                <a:latin typeface="Arial"/>
                <a:ea typeface="Arial"/>
                <a:cs typeface="Arial"/>
                <a:sym typeface="Arial"/>
              </a:rPr>
              <a:t> </a:t>
            </a:r>
            <a:r>
              <a:rPr lang="en" sz="3000"/>
              <a:t>class</a:t>
            </a:r>
            <a:r>
              <a:rPr lang="en" sz="3200">
                <a:solidFill>
                  <a:schemeClr val="hlink"/>
                </a:solidFill>
                <a:latin typeface="Arial"/>
                <a:ea typeface="Arial"/>
                <a:cs typeface="Arial"/>
                <a:sym typeface="Arial"/>
              </a:rPr>
              <a:t> </a:t>
            </a:r>
            <a:r>
              <a:rPr lang="en" sz="3000"/>
              <a:t>analysis</a:t>
            </a:r>
            <a:endParaRPr/>
          </a:p>
        </p:txBody>
      </p:sp>
      <p:sp>
        <p:nvSpPr>
          <p:cNvPr id="456" name="Google Shape;456;p42"/>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txBox="1"/>
          <p:nvPr>
            <p:ph idx="1" type="body"/>
          </p:nvPr>
        </p:nvSpPr>
        <p:spPr>
          <a:xfrm>
            <a:off x="720000" y="1454550"/>
            <a:ext cx="3713700" cy="25557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Output Class is binary.</a:t>
            </a:r>
            <a:endParaRPr sz="1700"/>
          </a:p>
          <a:p>
            <a:pPr indent="-336550" lvl="0" marL="457200" marR="0" rtl="0" algn="l">
              <a:lnSpc>
                <a:spcPct val="150000"/>
              </a:lnSpc>
              <a:spcBef>
                <a:spcPts val="0"/>
              </a:spcBef>
              <a:spcAft>
                <a:spcPts val="0"/>
              </a:spcAft>
              <a:buSzPts val="1700"/>
              <a:buChar char="●"/>
            </a:pPr>
            <a:r>
              <a:rPr lang="en" sz="1700"/>
              <a:t>Highly imbalance.</a:t>
            </a:r>
            <a:endParaRPr sz="1700"/>
          </a:p>
          <a:p>
            <a:pPr indent="-336550" lvl="0" marL="457200" marR="0" rtl="0" algn="l">
              <a:lnSpc>
                <a:spcPct val="150000"/>
              </a:lnSpc>
              <a:spcBef>
                <a:spcPts val="0"/>
              </a:spcBef>
              <a:spcAft>
                <a:spcPts val="0"/>
              </a:spcAft>
              <a:buSzPts val="1700"/>
              <a:buChar char="●"/>
            </a:pPr>
            <a:r>
              <a:rPr lang="en" sz="1700"/>
              <a:t>Only 11.17% has propaganda labels present in each dataset. (train, validation, and test)</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pic>
        <p:nvPicPr>
          <p:cNvPr id="458" name="Google Shape;458;p42"/>
          <p:cNvPicPr preferRelativeResize="0"/>
          <p:nvPr/>
        </p:nvPicPr>
        <p:blipFill>
          <a:blip r:embed="rId3">
            <a:alphaModFix/>
          </a:blip>
          <a:stretch>
            <a:fillRect/>
          </a:stretch>
        </p:blipFill>
        <p:spPr>
          <a:xfrm>
            <a:off x="4578500" y="1320475"/>
            <a:ext cx="3505624" cy="2650775"/>
          </a:xfrm>
          <a:prstGeom prst="rect">
            <a:avLst/>
          </a:prstGeom>
          <a:noFill/>
          <a:ln>
            <a:noFill/>
          </a:ln>
        </p:spPr>
      </p:pic>
      <p:sp>
        <p:nvSpPr>
          <p:cNvPr id="459" name="Google Shape;459;p42"/>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60" name="Google Shape;460;p42"/>
          <p:cNvGrpSpPr/>
          <p:nvPr/>
        </p:nvGrpSpPr>
        <p:grpSpPr>
          <a:xfrm>
            <a:off x="727475" y="4603510"/>
            <a:ext cx="7692600" cy="205286"/>
            <a:chOff x="727475" y="1087800"/>
            <a:chExt cx="7692600" cy="205286"/>
          </a:xfrm>
        </p:grpSpPr>
        <p:cxnSp>
          <p:nvCxnSpPr>
            <p:cNvPr id="461" name="Google Shape;461;p4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62" name="Google Shape;462;p4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63" name="Google Shape;463;p42"/>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64" name="Google Shape;464;p42"/>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2.2 Data Cleaning and Text pre-processing</a:t>
            </a:r>
            <a:endParaRPr/>
          </a:p>
        </p:txBody>
      </p:sp>
      <p:sp>
        <p:nvSpPr>
          <p:cNvPr id="470" name="Google Shape;470;p43"/>
          <p:cNvSpPr txBox="1"/>
          <p:nvPr>
            <p:ph idx="1" type="body"/>
          </p:nvPr>
        </p:nvSpPr>
        <p:spPr>
          <a:xfrm>
            <a:off x="720000" y="1454550"/>
            <a:ext cx="3713700" cy="28323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hlink"/>
              </a:buClr>
              <a:buSzPts val="1100"/>
              <a:buFont typeface="Arial"/>
              <a:buNone/>
            </a:pPr>
            <a:r>
              <a:rPr lang="en" sz="1200"/>
              <a:t>Below are the steps being performed as a part of text preprocessing.</a:t>
            </a:r>
            <a:endParaRPr sz="1200"/>
          </a:p>
          <a:p>
            <a:pPr indent="0" lvl="0" marL="0" rtl="0" algn="l">
              <a:lnSpc>
                <a:spcPct val="115000"/>
              </a:lnSpc>
              <a:spcBef>
                <a:spcPts val="1000"/>
              </a:spcBef>
              <a:spcAft>
                <a:spcPts val="0"/>
              </a:spcAft>
              <a:buClr>
                <a:schemeClr val="hlink"/>
              </a:buClr>
              <a:buSzPts val="1100"/>
              <a:buFont typeface="Arial"/>
              <a:buNone/>
            </a:pPr>
            <a:r>
              <a:rPr lang="en" sz="1200"/>
              <a:t>1.Lowercasing each row</a:t>
            </a:r>
            <a:endParaRPr sz="1200"/>
          </a:p>
          <a:p>
            <a:pPr indent="0" lvl="0" marL="0" rtl="0" algn="l">
              <a:lnSpc>
                <a:spcPct val="115000"/>
              </a:lnSpc>
              <a:spcBef>
                <a:spcPts val="1000"/>
              </a:spcBef>
              <a:spcAft>
                <a:spcPts val="0"/>
              </a:spcAft>
              <a:buClr>
                <a:schemeClr val="hlink"/>
              </a:buClr>
              <a:buSzPts val="1100"/>
              <a:buFont typeface="Arial"/>
              <a:buNone/>
            </a:pPr>
            <a:r>
              <a:rPr lang="en" sz="1200"/>
              <a:t>2.Deconstruction of English words (ex : can’t – can not)</a:t>
            </a:r>
            <a:endParaRPr sz="1200"/>
          </a:p>
          <a:p>
            <a:pPr indent="0" lvl="0" marL="0" rtl="0" algn="l">
              <a:lnSpc>
                <a:spcPct val="115000"/>
              </a:lnSpc>
              <a:spcBef>
                <a:spcPts val="1000"/>
              </a:spcBef>
              <a:spcAft>
                <a:spcPts val="0"/>
              </a:spcAft>
              <a:buClr>
                <a:schemeClr val="hlink"/>
              </a:buClr>
              <a:buSzPts val="1100"/>
              <a:buFont typeface="Arial"/>
              <a:buNone/>
            </a:pPr>
            <a:r>
              <a:rPr lang="en" sz="1200"/>
              <a:t>3.Removal of special characters and punctuations</a:t>
            </a:r>
            <a:endParaRPr sz="1300"/>
          </a:p>
          <a:p>
            <a:pPr indent="0" lvl="0" marL="0" rtl="0" algn="l">
              <a:lnSpc>
                <a:spcPct val="115000"/>
              </a:lnSpc>
              <a:spcBef>
                <a:spcPts val="1000"/>
              </a:spcBef>
              <a:spcAft>
                <a:spcPts val="0"/>
              </a:spcAft>
              <a:buClr>
                <a:schemeClr val="hlink"/>
              </a:buClr>
              <a:buSzPts val="1100"/>
              <a:buFont typeface="Arial"/>
              <a:buNone/>
            </a:pPr>
            <a:r>
              <a:rPr lang="en" sz="1200"/>
              <a:t>4.Removal of numbers and digits</a:t>
            </a:r>
            <a:endParaRPr sz="1200"/>
          </a:p>
          <a:p>
            <a:pPr indent="0" lvl="0" marL="0" rtl="0" algn="l">
              <a:lnSpc>
                <a:spcPct val="115000"/>
              </a:lnSpc>
              <a:spcBef>
                <a:spcPts val="1000"/>
              </a:spcBef>
              <a:spcAft>
                <a:spcPts val="0"/>
              </a:spcAft>
              <a:buClr>
                <a:schemeClr val="hlink"/>
              </a:buClr>
              <a:buSzPts val="1100"/>
              <a:buFont typeface="Arial"/>
              <a:buNone/>
            </a:pPr>
            <a:r>
              <a:rPr lang="en" sz="1200"/>
              <a:t>5.Removal of stop words</a:t>
            </a:r>
            <a:endParaRPr sz="1200"/>
          </a:p>
          <a:p>
            <a:pPr indent="0" lvl="0" marL="0" rtl="0" algn="l">
              <a:lnSpc>
                <a:spcPct val="115000"/>
              </a:lnSpc>
              <a:spcBef>
                <a:spcPts val="1000"/>
              </a:spcBef>
              <a:spcAft>
                <a:spcPts val="0"/>
              </a:spcAft>
              <a:buClr>
                <a:schemeClr val="hlink"/>
              </a:buClr>
              <a:buSzPts val="1100"/>
              <a:buFont typeface="Arial"/>
              <a:buNone/>
            </a:pPr>
            <a:r>
              <a:rPr lang="en" sz="1200"/>
              <a:t>6.Lemmatization of each word in each row</a:t>
            </a:r>
            <a:endParaRPr sz="6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
        <p:nvSpPr>
          <p:cNvPr id="471" name="Google Shape;471;p43"/>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43"/>
          <p:cNvPicPr preferRelativeResize="0"/>
          <p:nvPr/>
        </p:nvPicPr>
        <p:blipFill>
          <a:blip r:embed="rId3">
            <a:alphaModFix/>
          </a:blip>
          <a:stretch>
            <a:fillRect/>
          </a:stretch>
        </p:blipFill>
        <p:spPr>
          <a:xfrm>
            <a:off x="4791225" y="1500775"/>
            <a:ext cx="3431650" cy="2463250"/>
          </a:xfrm>
          <a:prstGeom prst="rect">
            <a:avLst/>
          </a:prstGeom>
          <a:noFill/>
          <a:ln>
            <a:noFill/>
          </a:ln>
        </p:spPr>
      </p:pic>
      <p:sp>
        <p:nvSpPr>
          <p:cNvPr id="473" name="Google Shape;473;p43"/>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74" name="Google Shape;474;p43"/>
          <p:cNvGrpSpPr/>
          <p:nvPr/>
        </p:nvGrpSpPr>
        <p:grpSpPr>
          <a:xfrm>
            <a:off x="727475" y="4603510"/>
            <a:ext cx="7692600" cy="205286"/>
            <a:chOff x="727475" y="1087800"/>
            <a:chExt cx="7692600" cy="205286"/>
          </a:xfrm>
        </p:grpSpPr>
        <p:cxnSp>
          <p:nvCxnSpPr>
            <p:cNvPr id="475" name="Google Shape;475;p4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4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77" name="Google Shape;477;p43"/>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78" name="Google Shape;478;p43"/>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2.3 Word cloud Analysis (Non-propaganda class)</a:t>
            </a:r>
            <a:endParaRPr sz="2300"/>
          </a:p>
        </p:txBody>
      </p:sp>
      <p:sp>
        <p:nvSpPr>
          <p:cNvPr id="484" name="Google Shape;484;p44"/>
          <p:cNvSpPr txBox="1"/>
          <p:nvPr>
            <p:ph idx="1" type="body"/>
          </p:nvPr>
        </p:nvSpPr>
        <p:spPr>
          <a:xfrm>
            <a:off x="695300" y="115822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85" name="Google Shape;485;p44"/>
          <p:cNvPicPr preferRelativeResize="0"/>
          <p:nvPr/>
        </p:nvPicPr>
        <p:blipFill>
          <a:blip r:embed="rId3">
            <a:alphaModFix/>
          </a:blip>
          <a:stretch>
            <a:fillRect/>
          </a:stretch>
        </p:blipFill>
        <p:spPr>
          <a:xfrm>
            <a:off x="1778875" y="1267425"/>
            <a:ext cx="4762500" cy="3115950"/>
          </a:xfrm>
          <a:prstGeom prst="rect">
            <a:avLst/>
          </a:prstGeom>
          <a:noFill/>
          <a:ln>
            <a:noFill/>
          </a:ln>
        </p:spPr>
      </p:pic>
      <p:sp>
        <p:nvSpPr>
          <p:cNvPr id="486" name="Google Shape;486;p44"/>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87" name="Google Shape;487;p44"/>
          <p:cNvGrpSpPr/>
          <p:nvPr/>
        </p:nvGrpSpPr>
        <p:grpSpPr>
          <a:xfrm>
            <a:off x="727475" y="4603510"/>
            <a:ext cx="7692600" cy="205286"/>
            <a:chOff x="727475" y="1087800"/>
            <a:chExt cx="7692600" cy="205286"/>
          </a:xfrm>
        </p:grpSpPr>
        <p:cxnSp>
          <p:nvCxnSpPr>
            <p:cNvPr id="488" name="Google Shape;488;p4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89" name="Google Shape;489;p4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90" name="Google Shape;490;p44"/>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91" name="Google Shape;491;p44"/>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spaper Clipping Style for History Class by Slidesgo">
  <a:themeElements>
    <a:clrScheme name="Simple Light">
      <a:dk1>
        <a:srgbClr val="27221C"/>
      </a:dk1>
      <a:lt1>
        <a:srgbClr val="FFFFFF"/>
      </a:lt1>
      <a:dk2>
        <a:srgbClr val="EBDBB9"/>
      </a:dk2>
      <a:lt2>
        <a:srgbClr val="544534"/>
      </a:lt2>
      <a:accent1>
        <a:srgbClr val="796040"/>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