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5" r:id="rId4"/>
    <p:sldId id="258" r:id="rId5"/>
    <p:sldId id="259" r:id="rId6"/>
    <p:sldId id="260" r:id="rId7"/>
    <p:sldId id="261" r:id="rId8"/>
    <p:sldId id="263" r:id="rId9"/>
    <p:sldId id="264" r:id="rId10"/>
    <p:sldId id="291" r:id="rId11"/>
    <p:sldId id="265" r:id="rId12"/>
    <p:sldId id="266" r:id="rId13"/>
    <p:sldId id="267" r:id="rId14"/>
    <p:sldId id="272" r:id="rId15"/>
    <p:sldId id="273" r:id="rId16"/>
    <p:sldId id="292" r:id="rId17"/>
    <p:sldId id="268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CsjT9uAugrGE86rhVbHbOD32o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5" y="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22-09-28T20:38:26.0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25729 14639 0,'-14'0'7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9166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07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0050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3774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1" name="Google Shape;1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752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8370811c2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g128370811c2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8370811c2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g128370811c2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customXml" Target="../ink/ink1.xml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8.06993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coFosci/Computer_Vision/blob/master/Shape_Detection/Different_CNN_architectures/test_Part_II_.ipyn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subTitle" idx="1"/>
          </p:nvPr>
        </p:nvSpPr>
        <p:spPr>
          <a:xfrm>
            <a:off x="1423065" y="3883122"/>
            <a:ext cx="9144000" cy="17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rPr lang="en-US" sz="1965" dirty="0">
                <a:latin typeface="Times New Roman"/>
                <a:ea typeface="Times New Roman"/>
                <a:cs typeface="Times New Roman"/>
                <a:sym typeface="Times New Roman"/>
              </a:rPr>
              <a:t>Tahereh Hematian pour </a:t>
            </a:r>
            <a:r>
              <a:rPr lang="en-US" sz="1965" dirty="0" err="1">
                <a:latin typeface="Times New Roman"/>
                <a:ea typeface="Times New Roman"/>
                <a:cs typeface="Times New Roman"/>
                <a:sym typeface="Times New Roman"/>
              </a:rPr>
              <a:t>fard</a:t>
            </a:r>
            <a:endParaRPr sz="1965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rPr lang="en-US" sz="1965" b="1" dirty="0">
                <a:latin typeface="Times New Roman"/>
                <a:ea typeface="Times New Roman"/>
                <a:cs typeface="Times New Roman"/>
                <a:sym typeface="Times New Roman"/>
              </a:rPr>
              <a:t>Data 606: </a:t>
            </a:r>
            <a:r>
              <a:rPr lang="en-US" sz="1800" dirty="0">
                <a:latin typeface="TimesNewRomanPSMT"/>
                <a:ea typeface="Times New Roman"/>
                <a:cs typeface="Times New Roman"/>
                <a:sym typeface="Times New Roman"/>
              </a:rPr>
              <a:t>Capstone</a:t>
            </a:r>
            <a:endParaRPr lang="en-US" sz="1800" b="0" i="0" u="none" strike="noStrike" baseline="0" dirty="0">
              <a:latin typeface="TimesNewRomanPSMT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rPr lang="en-US" sz="1965" dirty="0">
                <a:latin typeface="Times New Roman"/>
                <a:ea typeface="Times New Roman"/>
                <a:cs typeface="Times New Roman"/>
                <a:sym typeface="Times New Roman"/>
              </a:rPr>
              <a:t>Dr. </a:t>
            </a:r>
            <a:r>
              <a:rPr lang="en-US" sz="1965" dirty="0" err="1">
                <a:latin typeface="Times New Roman"/>
                <a:ea typeface="Times New Roman"/>
                <a:cs typeface="Times New Roman"/>
                <a:sym typeface="Times New Roman"/>
              </a:rPr>
              <a:t>Chaojie</a:t>
            </a:r>
            <a:r>
              <a:rPr lang="en-US" sz="1965" dirty="0">
                <a:latin typeface="Times New Roman"/>
                <a:ea typeface="Times New Roman"/>
                <a:cs typeface="Times New Roman"/>
                <a:sym typeface="Times New Roman"/>
              </a:rPr>
              <a:t> Wang, Nov 22nd, 2022</a:t>
            </a:r>
            <a:endParaRPr sz="1965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 dirty="0"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2708" y="174901"/>
            <a:ext cx="2878976" cy="281012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1480196" y="2915421"/>
            <a:ext cx="9144000" cy="88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07000"/>
              </a:lnSpc>
              <a:buSzPts val="3600"/>
            </a:pPr>
            <a:r>
              <a:rPr lang="en-US" sz="4800" b="1" i="0" dirty="0">
                <a:solidFill>
                  <a:srgbClr val="24292F"/>
                </a:solidFill>
                <a:effectLst/>
                <a:latin typeface="-apple-system"/>
              </a:rPr>
              <a:t>Object detection and localization</a:t>
            </a:r>
          </a:p>
        </p:txBody>
      </p:sp>
      <p:sp>
        <p:nvSpPr>
          <p:cNvPr id="87" name="Google Shape;87;p1"/>
          <p:cNvSpPr/>
          <p:nvPr/>
        </p:nvSpPr>
        <p:spPr>
          <a:xfrm>
            <a:off x="1423065" y="3666355"/>
            <a:ext cx="9144000" cy="163800"/>
          </a:xfrm>
          <a:prstGeom prst="rect">
            <a:avLst/>
          </a:prstGeom>
          <a:gradFill>
            <a:gsLst>
              <a:gs pos="0">
                <a:srgbClr val="9E0000"/>
              </a:gs>
              <a:gs pos="50000">
                <a:srgbClr val="E4000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39"/>
    </mc:Choice>
    <mc:Fallback xmlns="">
      <p:transition spd="slow" advTm="713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 txBox="1">
            <a:spLocks noGrp="1"/>
          </p:cNvSpPr>
          <p:nvPr>
            <p:ph type="title"/>
          </p:nvPr>
        </p:nvSpPr>
        <p:spPr>
          <a:xfrm>
            <a:off x="838199" y="613708"/>
            <a:ext cx="7103225" cy="81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Neural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Network Architecture</a:t>
            </a:r>
            <a:endParaRPr dirty="0">
              <a:solidFill>
                <a:srgbClr val="000000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5"/>
          <p:cNvSpPr/>
          <p:nvPr/>
        </p:nvSpPr>
        <p:spPr>
          <a:xfrm rot="10800000" flipH="1">
            <a:off x="838200" y="1418460"/>
            <a:ext cx="10824507" cy="45719"/>
          </a:xfrm>
          <a:prstGeom prst="rect">
            <a:avLst/>
          </a:prstGeom>
          <a:gradFill>
            <a:gsLst>
              <a:gs pos="0">
                <a:srgbClr val="9E0000"/>
              </a:gs>
              <a:gs pos="50000">
                <a:srgbClr val="E4000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13D605-B98A-DE73-DC64-8FA35BED5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569" y="1502922"/>
            <a:ext cx="7127427" cy="5355078"/>
          </a:xfrm>
          <a:prstGeom prst="rect">
            <a:avLst/>
          </a:prstGeom>
        </p:spPr>
      </p:pic>
      <p:sp>
        <p:nvSpPr>
          <p:cNvPr id="4" name="Google Shape;101;p3">
            <a:extLst>
              <a:ext uri="{FF2B5EF4-FFF2-40B4-BE49-F238E27FC236}">
                <a16:creationId xmlns:a16="http://schemas.microsoft.com/office/drawing/2014/main" id="{8F245140-3D9E-D687-13F5-C99BCEA21E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8322" y="1752356"/>
            <a:ext cx="3119370" cy="193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❏"/>
            </a:pPr>
            <a:r>
              <a:rPr lang="en-US" sz="2000" b="1" dirty="0" err="1">
                <a:latin typeface="Times New Roman"/>
                <a:cs typeface="Times New Roman"/>
              </a:rPr>
              <a:t>DenseNet</a:t>
            </a:r>
            <a:r>
              <a:rPr lang="en-US" sz="2000" b="1" dirty="0">
                <a:latin typeface="Times New Roman"/>
                <a:cs typeface="Times New Roman"/>
              </a:rPr>
              <a:t> 200</a:t>
            </a:r>
          </a:p>
          <a:p>
            <a:pPr marL="44450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b="1" dirty="0">
                <a:latin typeface="Times New Roman"/>
                <a:cs typeface="Times New Roman"/>
              </a:rPr>
              <a:t>Cornell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University</a:t>
            </a:r>
          </a:p>
          <a:p>
            <a:pPr marL="44450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b="1" dirty="0">
                <a:latin typeface="Times New Roman"/>
                <a:cs typeface="Times New Roman"/>
              </a:rPr>
              <a:t>Tsinghua University </a:t>
            </a:r>
          </a:p>
          <a:p>
            <a:pPr marL="44450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b="1" dirty="0">
                <a:latin typeface="Times New Roman"/>
                <a:cs typeface="Times New Roman"/>
              </a:rPr>
              <a:t>Facebook AI Research (FAIR)</a:t>
            </a:r>
          </a:p>
        </p:txBody>
      </p:sp>
    </p:spTree>
    <p:extLst>
      <p:ext uri="{BB962C8B-B14F-4D97-AF65-F5344CB8AC3E}">
        <p14:creationId xmlns:p14="http://schemas.microsoft.com/office/powerpoint/2010/main" val="161303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00"/>
    </mc:Choice>
    <mc:Fallback xmlns="">
      <p:transition spd="slow" advTm="246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838200" y="619514"/>
            <a:ext cx="9353204" cy="81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Hyper-parameters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training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model</a:t>
            </a:r>
            <a:endParaRPr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65" name="Google Shape;165;p6"/>
          <p:cNvSpPr/>
          <p:nvPr/>
        </p:nvSpPr>
        <p:spPr>
          <a:xfrm rot="10800000" flipH="1">
            <a:off x="838200" y="1418460"/>
            <a:ext cx="10824507" cy="45719"/>
          </a:xfrm>
          <a:prstGeom prst="rect">
            <a:avLst/>
          </a:prstGeom>
          <a:gradFill>
            <a:gsLst>
              <a:gs pos="0">
                <a:srgbClr val="9E0000"/>
              </a:gs>
              <a:gs pos="50000">
                <a:srgbClr val="E4000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0" name="Google Shape;101;p3">
            <a:extLst>
              <a:ext uri="{FF2B5EF4-FFF2-40B4-BE49-F238E27FC236}">
                <a16:creationId xmlns:a16="http://schemas.microsoft.com/office/drawing/2014/main" id="{4CFEC4FA-8230-B9D2-2E92-AA6B91BA17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2001736"/>
            <a:ext cx="3706092" cy="1664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❏"/>
            </a:pPr>
            <a:r>
              <a:rPr lang="en-US" sz="2000" b="1" dirty="0">
                <a:latin typeface="Times New Roman"/>
                <a:cs typeface="Times New Roman"/>
              </a:rPr>
              <a:t>N-ep = 100</a:t>
            </a: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❏"/>
            </a:pPr>
            <a:r>
              <a:rPr lang="en-US" sz="2000" b="1" dirty="0">
                <a:latin typeface="Times New Roman"/>
                <a:cs typeface="Times New Roman"/>
              </a:rPr>
              <a:t>Batches = 64</a:t>
            </a: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❏"/>
            </a:pPr>
            <a:r>
              <a:rPr lang="en-US" sz="2000" b="1" dirty="0">
                <a:latin typeface="Times New Roman"/>
                <a:cs typeface="Times New Roman"/>
              </a:rPr>
              <a:t>Learning rate = 0.001</a:t>
            </a: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❏"/>
            </a:pPr>
            <a:r>
              <a:rPr lang="en-US" sz="2000" b="1" dirty="0">
                <a:latin typeface="Times New Roman"/>
                <a:cs typeface="Times New Roman"/>
              </a:rPr>
              <a:t>Optimizer = Adam</a:t>
            </a:r>
            <a:endParaRPr lang="en-US" sz="2000" b="1" dirty="0"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71134D-B7E0-9DDD-8E69-FE90D2F00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807" y="1589115"/>
            <a:ext cx="8377985" cy="46888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65"/>
    </mc:Choice>
    <mc:Fallback xmlns="">
      <p:transition spd="slow" advTm="2016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>
            <a:spLocks noGrp="1"/>
          </p:cNvSpPr>
          <p:nvPr>
            <p:ph type="title"/>
          </p:nvPr>
        </p:nvSpPr>
        <p:spPr>
          <a:xfrm>
            <a:off x="838200" y="619514"/>
            <a:ext cx="4559261" cy="81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Predictions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7"/>
          <p:cNvSpPr/>
          <p:nvPr/>
        </p:nvSpPr>
        <p:spPr>
          <a:xfrm rot="10800000" flipH="1">
            <a:off x="838200" y="1418460"/>
            <a:ext cx="10824507" cy="45719"/>
          </a:xfrm>
          <a:prstGeom prst="rect">
            <a:avLst/>
          </a:prstGeom>
          <a:gradFill>
            <a:gsLst>
              <a:gs pos="0">
                <a:srgbClr val="9E0000"/>
              </a:gs>
              <a:gs pos="50000">
                <a:srgbClr val="E4000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75333C-DA53-9DA1-A2F6-9C4736C9E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084" y="1957525"/>
            <a:ext cx="6256581" cy="4900475"/>
          </a:xfrm>
          <a:prstGeom prst="rect">
            <a:avLst/>
          </a:prstGeom>
        </p:spPr>
      </p:pic>
      <p:sp>
        <p:nvSpPr>
          <p:cNvPr id="13" name="Google Shape;101;p3">
            <a:extLst>
              <a:ext uri="{FF2B5EF4-FFF2-40B4-BE49-F238E27FC236}">
                <a16:creationId xmlns:a16="http://schemas.microsoft.com/office/drawing/2014/main" id="{9B49AF1B-E140-686C-C590-D671AB552C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9023"/>
            <a:ext cx="7718367" cy="91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❏"/>
            </a:pPr>
            <a:r>
              <a:rPr lang="en-US" sz="2000" b="1" dirty="0">
                <a:latin typeface="Times New Roman"/>
                <a:cs typeface="Times New Roman"/>
              </a:rPr>
              <a:t>Identification of bounding boxes, intersection over union (</a:t>
            </a:r>
            <a:r>
              <a:rPr lang="en-US" sz="2000" b="1" dirty="0" err="1">
                <a:latin typeface="Times New Roman"/>
                <a:cs typeface="Times New Roman"/>
              </a:rPr>
              <a:t>IoU</a:t>
            </a:r>
            <a:r>
              <a:rPr lang="en-US" sz="2000" b="1" dirty="0">
                <a:latin typeface="Times New Roman"/>
                <a:cs typeface="Times New Roman"/>
              </a:rPr>
              <a:t>)</a:t>
            </a: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❏"/>
            </a:pPr>
            <a:r>
              <a:rPr lang="en-US" sz="2000" b="1" dirty="0">
                <a:latin typeface="Times New Roman"/>
                <a:cs typeface="Times New Roman"/>
              </a:rPr>
              <a:t>Classification of the identified object (Confusion matrix)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43"/>
    </mc:Choice>
    <mc:Fallback xmlns="">
      <p:transition spd="slow" advTm="3384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 txBox="1">
            <a:spLocks noGrp="1"/>
          </p:cNvSpPr>
          <p:nvPr>
            <p:ph type="title"/>
          </p:nvPr>
        </p:nvSpPr>
        <p:spPr>
          <a:xfrm>
            <a:off x="838199" y="535997"/>
            <a:ext cx="7480069" cy="98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rtl="0">
              <a:spcBef>
                <a:spcPts val="18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Bounding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box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predictions</a:t>
            </a:r>
          </a:p>
        </p:txBody>
      </p:sp>
      <p:sp>
        <p:nvSpPr>
          <p:cNvPr id="185" name="Google Shape;185;p8"/>
          <p:cNvSpPr/>
          <p:nvPr/>
        </p:nvSpPr>
        <p:spPr>
          <a:xfrm rot="10800000" flipH="1">
            <a:off x="838200" y="1418460"/>
            <a:ext cx="10824507" cy="45719"/>
          </a:xfrm>
          <a:prstGeom prst="rect">
            <a:avLst/>
          </a:prstGeom>
          <a:gradFill>
            <a:gsLst>
              <a:gs pos="0">
                <a:srgbClr val="9E0000"/>
              </a:gs>
              <a:gs pos="50000">
                <a:srgbClr val="E4000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838201" y="1568085"/>
            <a:ext cx="426491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❑"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cs typeface="Times New Roman"/>
              </a:rPr>
              <a:t>Intersection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Times New Roman"/>
                <a:cs typeface="Times New Roman"/>
              </a:rPr>
              <a:t>over Union (</a:t>
            </a:r>
            <a:r>
              <a:rPr lang="en-US" sz="2000" b="1" dirty="0" err="1">
                <a:solidFill>
                  <a:schemeClr val="dk1"/>
                </a:solidFill>
                <a:latin typeface="Times New Roman"/>
                <a:cs typeface="Times New Roman"/>
              </a:rPr>
              <a:t>IoU</a:t>
            </a:r>
            <a:r>
              <a:rPr lang="en-US" sz="2000" b="1" dirty="0">
                <a:solidFill>
                  <a:schemeClr val="dk1"/>
                </a:solidFill>
                <a:latin typeface="Times New Roman"/>
                <a:cs typeface="Times New Roman"/>
              </a:rPr>
              <a:t>)</a:t>
            </a:r>
            <a:endParaRPr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ED03FA4-6C9A-060B-08BA-1CFB86B9904A}"/>
                  </a:ext>
                </a:extLst>
              </p14:cNvPr>
              <p14:cNvContentPartPr/>
              <p14:nvPr/>
            </p14:nvContentPartPr>
            <p14:xfrm>
              <a:off x="9257400" y="5270040"/>
              <a:ext cx="540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ED03FA4-6C9A-060B-08BA-1CFB86B990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48040" y="5260680"/>
                <a:ext cx="2412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D65B520F-5CDA-4501-0D9D-BEAA7B09C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37" y="2263125"/>
            <a:ext cx="11368311" cy="367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20"/>
    </mc:Choice>
    <mc:Fallback xmlns="">
      <p:transition spd="slow" advTm="2792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 txBox="1">
            <a:spLocks noGrp="1"/>
          </p:cNvSpPr>
          <p:nvPr>
            <p:ph type="title"/>
          </p:nvPr>
        </p:nvSpPr>
        <p:spPr>
          <a:xfrm>
            <a:off x="838199" y="619513"/>
            <a:ext cx="5640185" cy="81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Classification Metric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8"/>
          <p:cNvSpPr/>
          <p:nvPr/>
        </p:nvSpPr>
        <p:spPr>
          <a:xfrm rot="10800000" flipH="1">
            <a:off x="838200" y="1418460"/>
            <a:ext cx="10824507" cy="45719"/>
          </a:xfrm>
          <a:prstGeom prst="rect">
            <a:avLst/>
          </a:prstGeom>
          <a:gradFill>
            <a:gsLst>
              <a:gs pos="0">
                <a:srgbClr val="9E0000"/>
              </a:gs>
              <a:gs pos="50000">
                <a:srgbClr val="E4000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838200" y="1672733"/>
            <a:ext cx="259490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❑"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Confusion matrix</a:t>
            </a:r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BBBB80C-EAD2-0486-B219-DDD199CBF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929" y="1693197"/>
            <a:ext cx="4981427" cy="484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59403D-4991-4DD7-73AD-291550AD0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296" y="2518911"/>
            <a:ext cx="3077467" cy="316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6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52"/>
    </mc:Choice>
    <mc:Fallback xmlns="">
      <p:transition spd="slow" advTm="2685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 txBox="1">
            <a:spLocks noGrp="1"/>
          </p:cNvSpPr>
          <p:nvPr>
            <p:ph type="title"/>
          </p:nvPr>
        </p:nvSpPr>
        <p:spPr>
          <a:xfrm>
            <a:off x="838200" y="619513"/>
            <a:ext cx="4686528" cy="81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Challenging objects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8"/>
          <p:cNvSpPr/>
          <p:nvPr/>
        </p:nvSpPr>
        <p:spPr>
          <a:xfrm rot="10800000" flipH="1">
            <a:off x="838200" y="1418460"/>
            <a:ext cx="10824507" cy="45719"/>
          </a:xfrm>
          <a:prstGeom prst="rect">
            <a:avLst/>
          </a:prstGeom>
          <a:gradFill>
            <a:gsLst>
              <a:gs pos="0">
                <a:srgbClr val="9E0000"/>
              </a:gs>
              <a:gs pos="50000">
                <a:srgbClr val="E4000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898430" y="1598170"/>
            <a:ext cx="350383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❑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Recurrent Neural Network</a:t>
            </a:r>
            <a:endParaRPr sz="20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1BBECC0-19F0-205A-64F9-B581A9879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489" y="1535085"/>
            <a:ext cx="5331643" cy="518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82641F8B-A9C2-0597-5FC4-A1F77CF5E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65" y="2756007"/>
            <a:ext cx="16097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>
            <a:extLst>
              <a:ext uri="{FF2B5EF4-FFF2-40B4-BE49-F238E27FC236}">
                <a16:creationId xmlns:a16="http://schemas.microsoft.com/office/drawing/2014/main" id="{ACDB57B9-B547-8FD7-2BCA-96C0F10AC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065" y="2569585"/>
            <a:ext cx="138112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86;p8">
            <a:extLst>
              <a:ext uri="{FF2B5EF4-FFF2-40B4-BE49-F238E27FC236}">
                <a16:creationId xmlns:a16="http://schemas.microsoft.com/office/drawing/2014/main" id="{0569BA53-36D2-26A6-5909-FD0D23A24B8E}"/>
              </a:ext>
            </a:extLst>
          </p:cNvPr>
          <p:cNvSpPr/>
          <p:nvPr/>
        </p:nvSpPr>
        <p:spPr>
          <a:xfrm>
            <a:off x="954359" y="2369550"/>
            <a:ext cx="350383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 errors</a:t>
            </a:r>
            <a:endParaRPr sz="20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86;p8">
            <a:extLst>
              <a:ext uri="{FF2B5EF4-FFF2-40B4-BE49-F238E27FC236}">
                <a16:creationId xmlns:a16="http://schemas.microsoft.com/office/drawing/2014/main" id="{F67A6982-EE2C-C4D8-DEC7-3B4795FA21C7}"/>
              </a:ext>
            </a:extLst>
          </p:cNvPr>
          <p:cNvSpPr/>
          <p:nvPr/>
        </p:nvSpPr>
        <p:spPr>
          <a:xfrm>
            <a:off x="954359" y="3813777"/>
            <a:ext cx="350383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29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errors</a:t>
            </a:r>
            <a:endParaRPr sz="20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78" name="Picture 10">
            <a:extLst>
              <a:ext uri="{FF2B5EF4-FFF2-40B4-BE49-F238E27FC236}">
                <a16:creationId xmlns:a16="http://schemas.microsoft.com/office/drawing/2014/main" id="{88F073AD-2E19-8D60-43DA-DEF289711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76" y="4310415"/>
            <a:ext cx="13430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9" name="Picture 11">
            <a:extLst>
              <a:ext uri="{FF2B5EF4-FFF2-40B4-BE49-F238E27FC236}">
                <a16:creationId xmlns:a16="http://schemas.microsoft.com/office/drawing/2014/main" id="{C916D0DF-3025-1969-C61A-651ABF72D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565" y="4039920"/>
            <a:ext cx="13144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1" name="Picture 13">
            <a:extLst>
              <a:ext uri="{FF2B5EF4-FFF2-40B4-BE49-F238E27FC236}">
                <a16:creationId xmlns:a16="http://schemas.microsoft.com/office/drawing/2014/main" id="{97F6E171-7A9D-1997-4C9D-07F63F78B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876" y="5429278"/>
            <a:ext cx="149542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>
            <a:extLst>
              <a:ext uri="{FF2B5EF4-FFF2-40B4-BE49-F238E27FC236}">
                <a16:creationId xmlns:a16="http://schemas.microsoft.com/office/drawing/2014/main" id="{028769C8-300F-34FA-95DD-252BAC42F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890" y="5435633"/>
            <a:ext cx="168592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186;p8">
            <a:extLst>
              <a:ext uri="{FF2B5EF4-FFF2-40B4-BE49-F238E27FC236}">
                <a16:creationId xmlns:a16="http://schemas.microsoft.com/office/drawing/2014/main" id="{0CA9EBB2-0674-73C9-7BF6-376DD9900EA6}"/>
              </a:ext>
            </a:extLst>
          </p:cNvPr>
          <p:cNvSpPr/>
          <p:nvPr/>
        </p:nvSpPr>
        <p:spPr>
          <a:xfrm>
            <a:off x="934471" y="4878120"/>
            <a:ext cx="350383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27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errors</a:t>
            </a:r>
            <a:endParaRPr sz="20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755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36"/>
    </mc:Choice>
    <mc:Fallback xmlns="">
      <p:transition spd="slow" advTm="1773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 txBox="1">
            <a:spLocks noGrp="1"/>
          </p:cNvSpPr>
          <p:nvPr>
            <p:ph type="title"/>
          </p:nvPr>
        </p:nvSpPr>
        <p:spPr>
          <a:xfrm>
            <a:off x="838200" y="619513"/>
            <a:ext cx="4686528" cy="81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Conclusion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8"/>
          <p:cNvSpPr/>
          <p:nvPr/>
        </p:nvSpPr>
        <p:spPr>
          <a:xfrm rot="10800000" flipH="1">
            <a:off x="838200" y="1418460"/>
            <a:ext cx="10824507" cy="45719"/>
          </a:xfrm>
          <a:prstGeom prst="rect">
            <a:avLst/>
          </a:prstGeom>
          <a:gradFill>
            <a:gsLst>
              <a:gs pos="0">
                <a:srgbClr val="9E0000"/>
              </a:gs>
              <a:gs pos="50000">
                <a:srgbClr val="E4000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710009" y="2235245"/>
            <a:ext cx="10455370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❑"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cs typeface="Times New Roman"/>
              </a:rPr>
              <a:t>Synthetic data with 10000 images and at most 3 objects </a:t>
            </a:r>
          </a:p>
          <a:p>
            <a:pPr marL="3429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❑"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cs typeface="Times New Roman"/>
              </a:rPr>
              <a:t>DensNet200: deep neural network with 200 layers</a:t>
            </a:r>
          </a:p>
          <a:p>
            <a:pPr marL="3429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❑"/>
            </a:pPr>
            <a:r>
              <a:rPr lang="en-US" sz="2000" b="1" dirty="0" err="1">
                <a:solidFill>
                  <a:schemeClr val="dk1"/>
                </a:solidFill>
                <a:latin typeface="Times New Roman"/>
                <a:cs typeface="Times New Roman"/>
              </a:rPr>
              <a:t>IoU</a:t>
            </a:r>
            <a:r>
              <a:rPr lang="en-US" sz="2000" b="1" dirty="0">
                <a:solidFill>
                  <a:schemeClr val="dk1"/>
                </a:solidFill>
                <a:latin typeface="Times New Roman"/>
                <a:cs typeface="Times New Roman"/>
              </a:rPr>
              <a:t> metric : 70%</a:t>
            </a:r>
          </a:p>
          <a:p>
            <a:pPr marL="3429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❑"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cs typeface="Times New Roman"/>
              </a:rPr>
              <a:t>Confusion matrix: 92% </a:t>
            </a:r>
            <a:br>
              <a:rPr lang="en-US" sz="2800" dirty="0"/>
            </a:br>
            <a:endParaRPr lang="en-US" sz="20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590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36"/>
    </mc:Choice>
    <mc:Fallback xmlns="">
      <p:transition spd="slow" advTm="1773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title"/>
          </p:nvPr>
        </p:nvSpPr>
        <p:spPr>
          <a:xfrm>
            <a:off x="838200" y="773853"/>
            <a:ext cx="27279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9"/>
          <p:cNvSpPr/>
          <p:nvPr/>
        </p:nvSpPr>
        <p:spPr>
          <a:xfrm rot="10800000" flipH="1">
            <a:off x="838200" y="1543354"/>
            <a:ext cx="10824600" cy="45600"/>
          </a:xfrm>
          <a:prstGeom prst="rect">
            <a:avLst/>
          </a:prstGeom>
          <a:gradFill>
            <a:gsLst>
              <a:gs pos="0">
                <a:srgbClr val="9E0000"/>
              </a:gs>
              <a:gs pos="50000">
                <a:srgbClr val="E4000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9"/>
          <p:cNvSpPr txBox="1">
            <a:spLocks noGrp="1"/>
          </p:cNvSpPr>
          <p:nvPr>
            <p:ph type="body" idx="1"/>
          </p:nvPr>
        </p:nvSpPr>
        <p:spPr>
          <a:xfrm>
            <a:off x="838200" y="1967082"/>
            <a:ext cx="10924800" cy="1554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❑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https://arxiv.org/abs/1608.06993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endParaRPr sz="2000" u="sng" dirty="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❑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https://github.com/MarcoFosci/Computer_Vision/blob/master/Shape_Detection/Different_CNN_architectures/test_Part_II_.ipynb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73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❑"/>
            </a:pPr>
            <a:endParaRPr sz="2000" u="sng" dirty="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4" name="Google Shape;186;p8">
            <a:extLst>
              <a:ext uri="{FF2B5EF4-FFF2-40B4-BE49-F238E27FC236}">
                <a16:creationId xmlns:a16="http://schemas.microsoft.com/office/drawing/2014/main" id="{894BE626-7F8E-B709-8B7C-775E52723447}"/>
              </a:ext>
            </a:extLst>
          </p:cNvPr>
          <p:cNvSpPr/>
          <p:nvPr/>
        </p:nvSpPr>
        <p:spPr>
          <a:xfrm>
            <a:off x="4444538" y="5554405"/>
            <a:ext cx="279307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77"/>
    </mc:Choice>
    <mc:Fallback xmlns="">
      <p:transition spd="slow" advTm="1217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838199" y="1493526"/>
            <a:ext cx="11254048" cy="536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indent="-356235">
              <a:lnSpc>
                <a:spcPct val="20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Times New Roman"/>
              <a:buChar char="❑"/>
            </a:pP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Data generator</a:t>
            </a:r>
          </a:p>
          <a:p>
            <a:pPr marL="342900" indent="-356235">
              <a:lnSpc>
                <a:spcPct val="20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Times New Roman"/>
              <a:buChar char="❑"/>
            </a:pP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Machine Learning Dataset preparation</a:t>
            </a:r>
          </a:p>
          <a:p>
            <a:pPr marL="342900" indent="-356235">
              <a:lnSpc>
                <a:spcPct val="20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Times New Roman"/>
              <a:buChar char="❑"/>
            </a:pP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Neural Network architecture</a:t>
            </a:r>
          </a:p>
          <a:p>
            <a:pPr marL="342900" indent="-356235">
              <a:lnSpc>
                <a:spcPct val="20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Times New Roman"/>
              <a:buChar char="❑"/>
            </a:pP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Hyper-parameters for training the model</a:t>
            </a:r>
            <a:endParaRPr lang="en-US" sz="2400" dirty="0">
              <a:solidFill>
                <a:srgbClr val="000000"/>
              </a:solidFill>
              <a:latin typeface="Times New Roman"/>
              <a:cs typeface="Times New Roman"/>
              <a:sym typeface="Times New Roman"/>
            </a:endParaRPr>
          </a:p>
          <a:p>
            <a:pPr marL="342900" indent="-356235">
              <a:lnSpc>
                <a:spcPct val="20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Times New Roman"/>
              <a:buChar char="❑"/>
            </a:pP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Predictions</a:t>
            </a:r>
          </a:p>
          <a:p>
            <a:pPr marL="342900" indent="-356235">
              <a:lnSpc>
                <a:spcPct val="20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Times New Roman"/>
              <a:buChar char="❑"/>
            </a:pP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Challenging objects</a:t>
            </a:r>
          </a:p>
          <a:p>
            <a:pPr marL="342900" indent="-356235">
              <a:lnSpc>
                <a:spcPct val="20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Times New Roman"/>
              <a:buChar char="❑"/>
            </a:pP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References</a:t>
            </a:r>
          </a:p>
        </p:txBody>
      </p:sp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Outlines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 rot="10800000" flipH="1">
            <a:off x="838199" y="1445519"/>
            <a:ext cx="10183879" cy="48006"/>
          </a:xfrm>
          <a:prstGeom prst="rect">
            <a:avLst/>
          </a:prstGeom>
          <a:gradFill>
            <a:gsLst>
              <a:gs pos="0">
                <a:srgbClr val="9E0000"/>
              </a:gs>
              <a:gs pos="50000">
                <a:srgbClr val="E4000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89"/>
    </mc:Choice>
    <mc:Fallback xmlns="">
      <p:transition spd="slow" advTm="1308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619513"/>
            <a:ext cx="8422178" cy="81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Object Detection and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 Localization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 rot="10800000" flipH="1">
            <a:off x="838199" y="1445519"/>
            <a:ext cx="10183879" cy="48006"/>
          </a:xfrm>
          <a:prstGeom prst="rect">
            <a:avLst/>
          </a:prstGeom>
          <a:gradFill>
            <a:gsLst>
              <a:gs pos="0">
                <a:srgbClr val="9E0000"/>
              </a:gs>
              <a:gs pos="50000">
                <a:srgbClr val="E4000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3" name="Picture 2" descr="A picture containing text, dog, grass, standing&#10;&#10;Description automatically generated">
            <a:extLst>
              <a:ext uri="{FF2B5EF4-FFF2-40B4-BE49-F238E27FC236}">
                <a16:creationId xmlns:a16="http://schemas.microsoft.com/office/drawing/2014/main" id="{59B76331-796D-530E-F99F-E5E867617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32" y="1638510"/>
            <a:ext cx="10706811" cy="429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8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100"/>
    </mc:Choice>
    <mc:Fallback xmlns="">
      <p:transition spd="slow" advTm="331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838200" y="1478228"/>
            <a:ext cx="4775663" cy="1166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❏"/>
            </a:pPr>
            <a:r>
              <a:rPr lang="en-US" sz="2000" b="1" dirty="0">
                <a:latin typeface="Times New Roman"/>
                <a:cs typeface="Times New Roman"/>
              </a:rPr>
              <a:t>Self-driving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cars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❏"/>
            </a:pPr>
            <a:r>
              <a:rPr lang="en-US" sz="2000" b="1" dirty="0">
                <a:latin typeface="Times New Roman"/>
                <a:cs typeface="Times New Roman"/>
              </a:rPr>
              <a:t>Video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surveillance</a:t>
            </a: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❏"/>
            </a:pPr>
            <a:r>
              <a:rPr lang="en-US" sz="2000" b="1" dirty="0">
                <a:latin typeface="Times New Roman"/>
                <a:cs typeface="Times New Roman"/>
              </a:rPr>
              <a:t>Climate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change</a:t>
            </a: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❏"/>
            </a:pPr>
            <a:r>
              <a:rPr lang="en-US" sz="2000" b="1" dirty="0">
                <a:latin typeface="Times New Roman"/>
                <a:cs typeface="Times New Roman"/>
                <a:sym typeface="Times New Roman"/>
              </a:rPr>
              <a:t>And …</a:t>
            </a:r>
            <a:endParaRPr sz="2000" b="1" dirty="0"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838200" y="613707"/>
            <a:ext cx="10572636" cy="81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Application</a:t>
            </a:r>
            <a:endParaRPr dirty="0">
              <a:solidFill>
                <a:srgbClr val="000000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3"/>
          <p:cNvSpPr/>
          <p:nvPr/>
        </p:nvSpPr>
        <p:spPr>
          <a:xfrm rot="10800000" flipH="1">
            <a:off x="838200" y="1447803"/>
            <a:ext cx="10572636" cy="45719"/>
          </a:xfrm>
          <a:prstGeom prst="rect">
            <a:avLst/>
          </a:prstGeom>
          <a:gradFill>
            <a:gsLst>
              <a:gs pos="0">
                <a:srgbClr val="9E0000"/>
              </a:gs>
              <a:gs pos="50000">
                <a:srgbClr val="E4000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3" name="Picture 2" descr="A picture containing text, sky, road, outdoor&#10;&#10;Description automatically generated">
            <a:extLst>
              <a:ext uri="{FF2B5EF4-FFF2-40B4-BE49-F238E27FC236}">
                <a16:creationId xmlns:a16="http://schemas.microsoft.com/office/drawing/2014/main" id="{4E22ED89-0AEE-A11F-C1D7-03F3E74EB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40" y="1510832"/>
            <a:ext cx="5946001" cy="3981541"/>
          </a:xfrm>
          <a:prstGeom prst="rect">
            <a:avLst/>
          </a:prstGeom>
        </p:spPr>
      </p:pic>
      <p:pic>
        <p:nvPicPr>
          <p:cNvPr id="5" name="Picture 4" descr="A picture containing text, road, outdoor, street&#10;&#10;Description automatically generated">
            <a:extLst>
              <a:ext uri="{FF2B5EF4-FFF2-40B4-BE49-F238E27FC236}">
                <a16:creationId xmlns:a16="http://schemas.microsoft.com/office/drawing/2014/main" id="{6E4BAFC9-4B99-BA38-7960-B878D67D1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9" y="3278719"/>
            <a:ext cx="6205081" cy="35044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71"/>
    </mc:Choice>
    <mc:Fallback xmlns="">
      <p:transition spd="slow" advTm="3507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838200" y="310958"/>
            <a:ext cx="4495200" cy="81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Data G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enerator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2"/>
          <p:cNvSpPr/>
          <p:nvPr/>
        </p:nvSpPr>
        <p:spPr>
          <a:xfrm rot="10800000" flipH="1">
            <a:off x="899988" y="1104097"/>
            <a:ext cx="10572600" cy="45600"/>
          </a:xfrm>
          <a:prstGeom prst="rect">
            <a:avLst/>
          </a:prstGeom>
          <a:gradFill>
            <a:gsLst>
              <a:gs pos="0">
                <a:srgbClr val="9E0000"/>
              </a:gs>
              <a:gs pos="50000">
                <a:srgbClr val="E4000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D80E1735-032A-C9CA-3A9A-343460657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63" y="4715195"/>
            <a:ext cx="10096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AE1C89E-156B-8415-E8F3-D3425BF05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483" y="3084057"/>
            <a:ext cx="12954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31B90576-DD38-F417-CBAB-7CAA3CBFD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182" y="1795197"/>
            <a:ext cx="75247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B1C1B65-AFAD-62EF-11BF-7FD4BAE66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860" y="1647500"/>
            <a:ext cx="98107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7807669-8F9A-8379-E1FE-785710571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997" y="4586607"/>
            <a:ext cx="1066800" cy="9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3DFD156-C128-4DEB-FCEF-951D877E0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722" y="3241220"/>
            <a:ext cx="8953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A0E945E4-7DB9-3A43-5BB2-6333FD8FA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117" y="4500883"/>
            <a:ext cx="12668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FE8099F-12A2-CA9E-4FE0-8046EA820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538" y="2941182"/>
            <a:ext cx="82867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2AB538A9-036A-8ECA-44E6-1E1E8C3AF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501" y="1976171"/>
            <a:ext cx="66675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A4A932B-C079-20DF-DFB9-8824F3FCD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175" y="5753904"/>
            <a:ext cx="80962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EB0B5C40-2976-EB91-C1FF-A1E3FDC70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14" y="2918173"/>
            <a:ext cx="4890291" cy="393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01;p3">
            <a:extLst>
              <a:ext uri="{FF2B5EF4-FFF2-40B4-BE49-F238E27FC236}">
                <a16:creationId xmlns:a16="http://schemas.microsoft.com/office/drawing/2014/main" id="{50416091-90AD-2271-9D8F-84AAB6A7E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9988" y="1266177"/>
            <a:ext cx="4775663" cy="1559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❏"/>
            </a:pPr>
            <a:r>
              <a:rPr lang="en-US" sz="2000" b="1" dirty="0">
                <a:latin typeface="Times New Roman"/>
                <a:cs typeface="Times New Roman"/>
              </a:rPr>
              <a:t>Synthetic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data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❏"/>
            </a:pPr>
            <a:r>
              <a:rPr lang="en-US" sz="2000" b="1" dirty="0">
                <a:latin typeface="Times New Roman"/>
                <a:cs typeface="Times New Roman"/>
              </a:rPr>
              <a:t>10000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images</a:t>
            </a: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❏"/>
            </a:pPr>
            <a:r>
              <a:rPr lang="en-US" sz="2000" b="1" dirty="0">
                <a:latin typeface="Times New Roman"/>
                <a:cs typeface="Times New Roman"/>
              </a:rPr>
              <a:t>Size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of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each image is 64*64</a:t>
            </a: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❏"/>
            </a:pPr>
            <a:r>
              <a:rPr lang="en-US" sz="2000" b="1" dirty="0">
                <a:latin typeface="Times New Roman"/>
                <a:cs typeface="Times New Roman"/>
              </a:rPr>
              <a:t>At most 3 objects</a:t>
            </a:r>
            <a:endParaRPr lang="en-US" sz="2000" b="1" dirty="0">
              <a:latin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4"/>
    </mc:Choice>
    <mc:Fallback xmlns="">
      <p:transition spd="slow" advTm="1798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838200" y="613708"/>
            <a:ext cx="4336099" cy="81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Data G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enerator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sz="4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4"/>
          <p:cNvSpPr/>
          <p:nvPr/>
        </p:nvSpPr>
        <p:spPr>
          <a:xfrm rot="10800000" flipH="1">
            <a:off x="838200" y="1418460"/>
            <a:ext cx="10824507" cy="45719"/>
          </a:xfrm>
          <a:prstGeom prst="rect">
            <a:avLst/>
          </a:prstGeom>
          <a:gradFill>
            <a:gsLst>
              <a:gs pos="0">
                <a:srgbClr val="9E0000"/>
              </a:gs>
              <a:gs pos="50000">
                <a:srgbClr val="E4000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8CFEFD-8AE4-B0B4-9EDC-BF9B0D711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75" y="1464180"/>
            <a:ext cx="5555312" cy="539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BC65130-405D-CF8C-F65D-7BF88FF05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228" y="2268931"/>
            <a:ext cx="1407891" cy="110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79"/>
    </mc:Choice>
    <mc:Fallback xmlns="">
      <p:transition spd="slow" advTm="577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8370811c2_1_7"/>
          <p:cNvSpPr txBox="1">
            <a:spLocks noGrp="1"/>
          </p:cNvSpPr>
          <p:nvPr>
            <p:ph type="title"/>
          </p:nvPr>
        </p:nvSpPr>
        <p:spPr>
          <a:xfrm>
            <a:off x="838200" y="613708"/>
            <a:ext cx="4232066" cy="81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Data G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enerator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28370811c2_1_7"/>
          <p:cNvSpPr/>
          <p:nvPr/>
        </p:nvSpPr>
        <p:spPr>
          <a:xfrm rot="10800000" flipH="1">
            <a:off x="838200" y="1418579"/>
            <a:ext cx="10824600" cy="45600"/>
          </a:xfrm>
          <a:prstGeom prst="rect">
            <a:avLst/>
          </a:prstGeom>
          <a:gradFill>
            <a:gsLst>
              <a:gs pos="0">
                <a:srgbClr val="9E0000"/>
              </a:gs>
              <a:gs pos="50000">
                <a:srgbClr val="E40000"/>
              </a:gs>
              <a:gs pos="100000">
                <a:srgbClr val="FF00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8370811c2_1_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79481A2-0A6E-3710-311D-A113EE617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618" y="1464180"/>
            <a:ext cx="9029721" cy="539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1"/>
    </mc:Choice>
    <mc:Fallback xmlns="">
      <p:transition spd="slow" advTm="1237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8370811c2_1_25"/>
          <p:cNvSpPr txBox="1">
            <a:spLocks noGrp="1"/>
          </p:cNvSpPr>
          <p:nvPr>
            <p:ph type="title"/>
          </p:nvPr>
        </p:nvSpPr>
        <p:spPr>
          <a:xfrm>
            <a:off x="838200" y="613708"/>
            <a:ext cx="4505838" cy="81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Data G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enerator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28370811c2_1_25"/>
          <p:cNvSpPr/>
          <p:nvPr/>
        </p:nvSpPr>
        <p:spPr>
          <a:xfrm rot="10800000" flipH="1">
            <a:off x="838200" y="1418579"/>
            <a:ext cx="10824600" cy="45600"/>
          </a:xfrm>
          <a:prstGeom prst="rect">
            <a:avLst/>
          </a:prstGeom>
          <a:gradFill>
            <a:gsLst>
              <a:gs pos="0">
                <a:srgbClr val="9E0000"/>
              </a:gs>
              <a:gs pos="50000">
                <a:srgbClr val="E40000"/>
              </a:gs>
              <a:gs pos="100000">
                <a:srgbClr val="FF00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28370811c2_1_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20C1E7-212E-01DB-AB1B-8A79605B6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582" y="1464180"/>
            <a:ext cx="9898091" cy="5393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5"/>
    </mc:Choice>
    <mc:Fallback xmlns="">
      <p:transition spd="slow" advTm="2348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 txBox="1">
            <a:spLocks noGrp="1"/>
          </p:cNvSpPr>
          <p:nvPr>
            <p:ph type="title"/>
          </p:nvPr>
        </p:nvSpPr>
        <p:spPr>
          <a:xfrm>
            <a:off x="838199" y="613708"/>
            <a:ext cx="9430790" cy="81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Machine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Learning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Dataset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preparation</a:t>
            </a:r>
            <a:endParaRPr dirty="0">
              <a:solidFill>
                <a:srgbClr val="000000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5"/>
          <p:cNvSpPr/>
          <p:nvPr/>
        </p:nvSpPr>
        <p:spPr>
          <a:xfrm rot="10800000" flipH="1">
            <a:off x="838200" y="1418460"/>
            <a:ext cx="10824507" cy="45719"/>
          </a:xfrm>
          <a:prstGeom prst="rect">
            <a:avLst/>
          </a:prstGeom>
          <a:gradFill>
            <a:gsLst>
              <a:gs pos="0">
                <a:srgbClr val="9E0000"/>
              </a:gs>
              <a:gs pos="50000">
                <a:srgbClr val="E4000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53E76C-3190-3B67-6D52-F924F06DD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073" y="3866584"/>
            <a:ext cx="7555854" cy="29865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FB69A9-7ED9-6ECC-1873-E6D84C22C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066" y="2314653"/>
            <a:ext cx="6881867" cy="1551931"/>
          </a:xfrm>
          <a:prstGeom prst="rect">
            <a:avLst/>
          </a:prstGeom>
        </p:spPr>
      </p:pic>
      <p:sp>
        <p:nvSpPr>
          <p:cNvPr id="10" name="Google Shape;101;p3">
            <a:extLst>
              <a:ext uri="{FF2B5EF4-FFF2-40B4-BE49-F238E27FC236}">
                <a16:creationId xmlns:a16="http://schemas.microsoft.com/office/drawing/2014/main" id="{8D80BE17-11A2-4694-9057-8E679B0108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199" y="1586100"/>
            <a:ext cx="5756565" cy="81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❏"/>
            </a:pPr>
            <a:r>
              <a:rPr lang="en-US" sz="2000" b="1" dirty="0">
                <a:latin typeface="Times New Roman"/>
                <a:cs typeface="Times New Roman"/>
              </a:rPr>
              <a:t>Average value:  196.25</a:t>
            </a: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❏"/>
            </a:pPr>
            <a:r>
              <a:rPr lang="en-US" sz="2000" b="1" dirty="0">
                <a:latin typeface="Times New Roman"/>
                <a:cs typeface="Times New Roman"/>
              </a:rPr>
              <a:t>Standard deviation: 18.41</a:t>
            </a:r>
            <a:endParaRPr lang="en-US" sz="2000" b="1" dirty="0">
              <a:latin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00"/>
    </mc:Choice>
    <mc:Fallback xmlns="">
      <p:transition spd="slow" advTm="246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8479</TotalTime>
  <Words>258</Words>
  <Application>Microsoft Office PowerPoint</Application>
  <PresentationFormat>Widescreen</PresentationFormat>
  <Paragraphs>78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-apple-system</vt:lpstr>
      <vt:lpstr>Arial</vt:lpstr>
      <vt:lpstr>Calibri</vt:lpstr>
      <vt:lpstr>Noto Sans Symbols</vt:lpstr>
      <vt:lpstr>Times New Roman</vt:lpstr>
      <vt:lpstr>TimesNewRomanPSMT</vt:lpstr>
      <vt:lpstr>Wingdings</vt:lpstr>
      <vt:lpstr>Office Theme</vt:lpstr>
      <vt:lpstr>PowerPoint Presentation</vt:lpstr>
      <vt:lpstr>Outlines</vt:lpstr>
      <vt:lpstr>Object Detection and Localization</vt:lpstr>
      <vt:lpstr> Application</vt:lpstr>
      <vt:lpstr>Data Generator </vt:lpstr>
      <vt:lpstr>Data Generator </vt:lpstr>
      <vt:lpstr>Data Generator </vt:lpstr>
      <vt:lpstr>Data Generator </vt:lpstr>
      <vt:lpstr>Machine Learning Dataset preparation</vt:lpstr>
      <vt:lpstr>Neural Network Architecture</vt:lpstr>
      <vt:lpstr>Hyper-parameters for training the model</vt:lpstr>
      <vt:lpstr>Predictions</vt:lpstr>
      <vt:lpstr>Bounding box predictions</vt:lpstr>
      <vt:lpstr>Classification Metric</vt:lpstr>
      <vt:lpstr>Challenging objects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Sepide Hematian</dc:creator>
  <cp:lastModifiedBy>Tahereh Hematian Pour Fard</cp:lastModifiedBy>
  <cp:revision>33</cp:revision>
  <dcterms:created xsi:type="dcterms:W3CDTF">2022-05-06T19:17:33Z</dcterms:created>
  <dcterms:modified xsi:type="dcterms:W3CDTF">2022-11-21T05:22:44Z</dcterms:modified>
</cp:coreProperties>
</file>