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7EED-B411-57D7-652D-4673A55FAA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2F7057-FC90-5ECB-377A-1F0FBE5509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BA5C74-3DF7-C23F-F404-CD5F1CF55692}"/>
              </a:ext>
            </a:extLst>
          </p:cNvPr>
          <p:cNvSpPr>
            <a:spLocks noGrp="1"/>
          </p:cNvSpPr>
          <p:nvPr>
            <p:ph type="dt" sz="half" idx="10"/>
          </p:nvPr>
        </p:nvSpPr>
        <p:spPr/>
        <p:txBody>
          <a:bodyPr/>
          <a:lstStyle/>
          <a:p>
            <a:fld id="{EE8485B3-E933-4E68-9F0A-1D87363B0D0B}" type="datetimeFigureOut">
              <a:rPr lang="en-US" smtClean="0"/>
              <a:t>11/29/2022</a:t>
            </a:fld>
            <a:endParaRPr lang="en-US"/>
          </a:p>
        </p:txBody>
      </p:sp>
      <p:sp>
        <p:nvSpPr>
          <p:cNvPr id="5" name="Footer Placeholder 4">
            <a:extLst>
              <a:ext uri="{FF2B5EF4-FFF2-40B4-BE49-F238E27FC236}">
                <a16:creationId xmlns:a16="http://schemas.microsoft.com/office/drawing/2014/main" id="{3EA9F655-520C-8F2D-0361-8B47B77A0A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51B7D-B73B-ECA0-22E3-DF7558D36184}"/>
              </a:ext>
            </a:extLst>
          </p:cNvPr>
          <p:cNvSpPr>
            <a:spLocks noGrp="1"/>
          </p:cNvSpPr>
          <p:nvPr>
            <p:ph type="sldNum" sz="quarter" idx="12"/>
          </p:nvPr>
        </p:nvSpPr>
        <p:spPr/>
        <p:txBody>
          <a:bodyPr/>
          <a:lstStyle/>
          <a:p>
            <a:fld id="{F41D562A-4F0A-4301-93AE-D5AA24F94EF2}" type="slidenum">
              <a:rPr lang="en-US" smtClean="0"/>
              <a:t>‹#›</a:t>
            </a:fld>
            <a:endParaRPr lang="en-US"/>
          </a:p>
        </p:txBody>
      </p:sp>
    </p:spTree>
    <p:extLst>
      <p:ext uri="{BB962C8B-B14F-4D97-AF65-F5344CB8AC3E}">
        <p14:creationId xmlns:p14="http://schemas.microsoft.com/office/powerpoint/2010/main" val="671374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306F-CED4-B9B9-368D-98A390AE17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5F08C5-B5D4-ADFF-D4C4-B0FCBF7918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09C46-9330-B489-56CE-AF7815FF95FE}"/>
              </a:ext>
            </a:extLst>
          </p:cNvPr>
          <p:cNvSpPr>
            <a:spLocks noGrp="1"/>
          </p:cNvSpPr>
          <p:nvPr>
            <p:ph type="dt" sz="half" idx="10"/>
          </p:nvPr>
        </p:nvSpPr>
        <p:spPr/>
        <p:txBody>
          <a:bodyPr/>
          <a:lstStyle/>
          <a:p>
            <a:fld id="{EE8485B3-E933-4E68-9F0A-1D87363B0D0B}" type="datetimeFigureOut">
              <a:rPr lang="en-US" smtClean="0"/>
              <a:t>11/29/2022</a:t>
            </a:fld>
            <a:endParaRPr lang="en-US"/>
          </a:p>
        </p:txBody>
      </p:sp>
      <p:sp>
        <p:nvSpPr>
          <p:cNvPr id="5" name="Footer Placeholder 4">
            <a:extLst>
              <a:ext uri="{FF2B5EF4-FFF2-40B4-BE49-F238E27FC236}">
                <a16:creationId xmlns:a16="http://schemas.microsoft.com/office/drawing/2014/main" id="{3596CFE3-4737-CBF5-1488-413AD1F9D6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AE8F44-969E-F4A9-E55E-95179DD073DD}"/>
              </a:ext>
            </a:extLst>
          </p:cNvPr>
          <p:cNvSpPr>
            <a:spLocks noGrp="1"/>
          </p:cNvSpPr>
          <p:nvPr>
            <p:ph type="sldNum" sz="quarter" idx="12"/>
          </p:nvPr>
        </p:nvSpPr>
        <p:spPr/>
        <p:txBody>
          <a:bodyPr/>
          <a:lstStyle/>
          <a:p>
            <a:fld id="{F41D562A-4F0A-4301-93AE-D5AA24F94EF2}" type="slidenum">
              <a:rPr lang="en-US" smtClean="0"/>
              <a:t>‹#›</a:t>
            </a:fld>
            <a:endParaRPr lang="en-US"/>
          </a:p>
        </p:txBody>
      </p:sp>
    </p:spTree>
    <p:extLst>
      <p:ext uri="{BB962C8B-B14F-4D97-AF65-F5344CB8AC3E}">
        <p14:creationId xmlns:p14="http://schemas.microsoft.com/office/powerpoint/2010/main" val="363515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FD738C-326B-252A-CCF1-479A78E66D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49E74B-37AF-04B0-E74D-1240990B8D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BF9A37-E453-3646-2181-87CDB2A57CD0}"/>
              </a:ext>
            </a:extLst>
          </p:cNvPr>
          <p:cNvSpPr>
            <a:spLocks noGrp="1"/>
          </p:cNvSpPr>
          <p:nvPr>
            <p:ph type="dt" sz="half" idx="10"/>
          </p:nvPr>
        </p:nvSpPr>
        <p:spPr/>
        <p:txBody>
          <a:bodyPr/>
          <a:lstStyle/>
          <a:p>
            <a:fld id="{EE8485B3-E933-4E68-9F0A-1D87363B0D0B}" type="datetimeFigureOut">
              <a:rPr lang="en-US" smtClean="0"/>
              <a:t>11/29/2022</a:t>
            </a:fld>
            <a:endParaRPr lang="en-US"/>
          </a:p>
        </p:txBody>
      </p:sp>
      <p:sp>
        <p:nvSpPr>
          <p:cNvPr id="5" name="Footer Placeholder 4">
            <a:extLst>
              <a:ext uri="{FF2B5EF4-FFF2-40B4-BE49-F238E27FC236}">
                <a16:creationId xmlns:a16="http://schemas.microsoft.com/office/drawing/2014/main" id="{933621B8-EFFF-EEA5-9ADF-FE6201BA9F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89FB0-72C7-694C-BADB-1B379908B7F1}"/>
              </a:ext>
            </a:extLst>
          </p:cNvPr>
          <p:cNvSpPr>
            <a:spLocks noGrp="1"/>
          </p:cNvSpPr>
          <p:nvPr>
            <p:ph type="sldNum" sz="quarter" idx="12"/>
          </p:nvPr>
        </p:nvSpPr>
        <p:spPr/>
        <p:txBody>
          <a:bodyPr/>
          <a:lstStyle/>
          <a:p>
            <a:fld id="{F41D562A-4F0A-4301-93AE-D5AA24F94EF2}" type="slidenum">
              <a:rPr lang="en-US" smtClean="0"/>
              <a:t>‹#›</a:t>
            </a:fld>
            <a:endParaRPr lang="en-US"/>
          </a:p>
        </p:txBody>
      </p:sp>
    </p:spTree>
    <p:extLst>
      <p:ext uri="{BB962C8B-B14F-4D97-AF65-F5344CB8AC3E}">
        <p14:creationId xmlns:p14="http://schemas.microsoft.com/office/powerpoint/2010/main" val="220107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BA666-6B0F-9AE2-A52F-E3316A6537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49F559-6C1F-4951-18A3-1CBEAB1B99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279EE-553B-9F3F-52D1-0F2A517E7EBE}"/>
              </a:ext>
            </a:extLst>
          </p:cNvPr>
          <p:cNvSpPr>
            <a:spLocks noGrp="1"/>
          </p:cNvSpPr>
          <p:nvPr>
            <p:ph type="dt" sz="half" idx="10"/>
          </p:nvPr>
        </p:nvSpPr>
        <p:spPr/>
        <p:txBody>
          <a:bodyPr/>
          <a:lstStyle/>
          <a:p>
            <a:fld id="{EE8485B3-E933-4E68-9F0A-1D87363B0D0B}" type="datetimeFigureOut">
              <a:rPr lang="en-US" smtClean="0"/>
              <a:t>11/29/2022</a:t>
            </a:fld>
            <a:endParaRPr lang="en-US"/>
          </a:p>
        </p:txBody>
      </p:sp>
      <p:sp>
        <p:nvSpPr>
          <p:cNvPr id="5" name="Footer Placeholder 4">
            <a:extLst>
              <a:ext uri="{FF2B5EF4-FFF2-40B4-BE49-F238E27FC236}">
                <a16:creationId xmlns:a16="http://schemas.microsoft.com/office/drawing/2014/main" id="{5087260E-3133-41DD-4B51-AA5507CA6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33933C-6769-EE67-40B6-64E95B8614D2}"/>
              </a:ext>
            </a:extLst>
          </p:cNvPr>
          <p:cNvSpPr>
            <a:spLocks noGrp="1"/>
          </p:cNvSpPr>
          <p:nvPr>
            <p:ph type="sldNum" sz="quarter" idx="12"/>
          </p:nvPr>
        </p:nvSpPr>
        <p:spPr/>
        <p:txBody>
          <a:bodyPr/>
          <a:lstStyle/>
          <a:p>
            <a:fld id="{F41D562A-4F0A-4301-93AE-D5AA24F94EF2}" type="slidenum">
              <a:rPr lang="en-US" smtClean="0"/>
              <a:t>‹#›</a:t>
            </a:fld>
            <a:endParaRPr lang="en-US"/>
          </a:p>
        </p:txBody>
      </p:sp>
    </p:spTree>
    <p:extLst>
      <p:ext uri="{BB962C8B-B14F-4D97-AF65-F5344CB8AC3E}">
        <p14:creationId xmlns:p14="http://schemas.microsoft.com/office/powerpoint/2010/main" val="1525495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23A75-A76E-1FA4-9FD8-CFE34B74E6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6A0468-9880-17E6-D919-3173FEE18E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FACBE8-C661-9625-71F3-6AE1E4174EFA}"/>
              </a:ext>
            </a:extLst>
          </p:cNvPr>
          <p:cNvSpPr>
            <a:spLocks noGrp="1"/>
          </p:cNvSpPr>
          <p:nvPr>
            <p:ph type="dt" sz="half" idx="10"/>
          </p:nvPr>
        </p:nvSpPr>
        <p:spPr/>
        <p:txBody>
          <a:bodyPr/>
          <a:lstStyle/>
          <a:p>
            <a:fld id="{EE8485B3-E933-4E68-9F0A-1D87363B0D0B}" type="datetimeFigureOut">
              <a:rPr lang="en-US" smtClean="0"/>
              <a:t>11/29/2022</a:t>
            </a:fld>
            <a:endParaRPr lang="en-US"/>
          </a:p>
        </p:txBody>
      </p:sp>
      <p:sp>
        <p:nvSpPr>
          <p:cNvPr id="5" name="Footer Placeholder 4">
            <a:extLst>
              <a:ext uri="{FF2B5EF4-FFF2-40B4-BE49-F238E27FC236}">
                <a16:creationId xmlns:a16="http://schemas.microsoft.com/office/drawing/2014/main" id="{74CBD213-5FED-1999-EF59-E70C219D3B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A63CEA-A754-F42B-7D88-404DB9411431}"/>
              </a:ext>
            </a:extLst>
          </p:cNvPr>
          <p:cNvSpPr>
            <a:spLocks noGrp="1"/>
          </p:cNvSpPr>
          <p:nvPr>
            <p:ph type="sldNum" sz="quarter" idx="12"/>
          </p:nvPr>
        </p:nvSpPr>
        <p:spPr/>
        <p:txBody>
          <a:bodyPr/>
          <a:lstStyle/>
          <a:p>
            <a:fld id="{F41D562A-4F0A-4301-93AE-D5AA24F94EF2}" type="slidenum">
              <a:rPr lang="en-US" smtClean="0"/>
              <a:t>‹#›</a:t>
            </a:fld>
            <a:endParaRPr lang="en-US"/>
          </a:p>
        </p:txBody>
      </p:sp>
    </p:spTree>
    <p:extLst>
      <p:ext uri="{BB962C8B-B14F-4D97-AF65-F5344CB8AC3E}">
        <p14:creationId xmlns:p14="http://schemas.microsoft.com/office/powerpoint/2010/main" val="4175595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3A11F-7BB1-8E1C-37DD-79927E8AA1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B38492-6A56-7661-74CB-D2C2E975DC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5A9958-0C94-EE60-80DB-EFA82070EC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5B4D71-E1A8-4EE4-DA1C-70807441375A}"/>
              </a:ext>
            </a:extLst>
          </p:cNvPr>
          <p:cNvSpPr>
            <a:spLocks noGrp="1"/>
          </p:cNvSpPr>
          <p:nvPr>
            <p:ph type="dt" sz="half" idx="10"/>
          </p:nvPr>
        </p:nvSpPr>
        <p:spPr/>
        <p:txBody>
          <a:bodyPr/>
          <a:lstStyle/>
          <a:p>
            <a:fld id="{EE8485B3-E933-4E68-9F0A-1D87363B0D0B}" type="datetimeFigureOut">
              <a:rPr lang="en-US" smtClean="0"/>
              <a:t>11/29/2022</a:t>
            </a:fld>
            <a:endParaRPr lang="en-US"/>
          </a:p>
        </p:txBody>
      </p:sp>
      <p:sp>
        <p:nvSpPr>
          <p:cNvPr id="6" name="Footer Placeholder 5">
            <a:extLst>
              <a:ext uri="{FF2B5EF4-FFF2-40B4-BE49-F238E27FC236}">
                <a16:creationId xmlns:a16="http://schemas.microsoft.com/office/drawing/2014/main" id="{8864A0B0-7AFE-499E-E14A-AE3F83CDE6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B7B152-25FC-38AF-2B8A-14B937830207}"/>
              </a:ext>
            </a:extLst>
          </p:cNvPr>
          <p:cNvSpPr>
            <a:spLocks noGrp="1"/>
          </p:cNvSpPr>
          <p:nvPr>
            <p:ph type="sldNum" sz="quarter" idx="12"/>
          </p:nvPr>
        </p:nvSpPr>
        <p:spPr/>
        <p:txBody>
          <a:bodyPr/>
          <a:lstStyle/>
          <a:p>
            <a:fld id="{F41D562A-4F0A-4301-93AE-D5AA24F94EF2}" type="slidenum">
              <a:rPr lang="en-US" smtClean="0"/>
              <a:t>‹#›</a:t>
            </a:fld>
            <a:endParaRPr lang="en-US"/>
          </a:p>
        </p:txBody>
      </p:sp>
    </p:spTree>
    <p:extLst>
      <p:ext uri="{BB962C8B-B14F-4D97-AF65-F5344CB8AC3E}">
        <p14:creationId xmlns:p14="http://schemas.microsoft.com/office/powerpoint/2010/main" val="22415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1FA7-E380-D20C-7B60-2818EAED3D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0D591D-E618-2261-C6F5-502A50E71B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1D24D8-6973-C503-7B9A-CC0D52AF39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C9A5F7-9D51-ECEE-22E0-D8699E4C3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E47A96-A773-DC6F-2CAA-B61A18F41C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4697CF-C570-9689-7E13-06B4C46793AB}"/>
              </a:ext>
            </a:extLst>
          </p:cNvPr>
          <p:cNvSpPr>
            <a:spLocks noGrp="1"/>
          </p:cNvSpPr>
          <p:nvPr>
            <p:ph type="dt" sz="half" idx="10"/>
          </p:nvPr>
        </p:nvSpPr>
        <p:spPr/>
        <p:txBody>
          <a:bodyPr/>
          <a:lstStyle/>
          <a:p>
            <a:fld id="{EE8485B3-E933-4E68-9F0A-1D87363B0D0B}" type="datetimeFigureOut">
              <a:rPr lang="en-US" smtClean="0"/>
              <a:t>11/29/2022</a:t>
            </a:fld>
            <a:endParaRPr lang="en-US"/>
          </a:p>
        </p:txBody>
      </p:sp>
      <p:sp>
        <p:nvSpPr>
          <p:cNvPr id="8" name="Footer Placeholder 7">
            <a:extLst>
              <a:ext uri="{FF2B5EF4-FFF2-40B4-BE49-F238E27FC236}">
                <a16:creationId xmlns:a16="http://schemas.microsoft.com/office/drawing/2014/main" id="{E8D769E8-5C5A-E225-55D3-5BDBFFEDA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D15439-0D9B-5183-7B9E-F4F1E1ADBE36}"/>
              </a:ext>
            </a:extLst>
          </p:cNvPr>
          <p:cNvSpPr>
            <a:spLocks noGrp="1"/>
          </p:cNvSpPr>
          <p:nvPr>
            <p:ph type="sldNum" sz="quarter" idx="12"/>
          </p:nvPr>
        </p:nvSpPr>
        <p:spPr/>
        <p:txBody>
          <a:bodyPr/>
          <a:lstStyle/>
          <a:p>
            <a:fld id="{F41D562A-4F0A-4301-93AE-D5AA24F94EF2}" type="slidenum">
              <a:rPr lang="en-US" smtClean="0"/>
              <a:t>‹#›</a:t>
            </a:fld>
            <a:endParaRPr lang="en-US"/>
          </a:p>
        </p:txBody>
      </p:sp>
    </p:spTree>
    <p:extLst>
      <p:ext uri="{BB962C8B-B14F-4D97-AF65-F5344CB8AC3E}">
        <p14:creationId xmlns:p14="http://schemas.microsoft.com/office/powerpoint/2010/main" val="4141837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C5C9-9D93-096C-1340-FFC430F20D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337AC8-6CDE-51B3-9744-D435543237E3}"/>
              </a:ext>
            </a:extLst>
          </p:cNvPr>
          <p:cNvSpPr>
            <a:spLocks noGrp="1"/>
          </p:cNvSpPr>
          <p:nvPr>
            <p:ph type="dt" sz="half" idx="10"/>
          </p:nvPr>
        </p:nvSpPr>
        <p:spPr/>
        <p:txBody>
          <a:bodyPr/>
          <a:lstStyle/>
          <a:p>
            <a:fld id="{EE8485B3-E933-4E68-9F0A-1D87363B0D0B}" type="datetimeFigureOut">
              <a:rPr lang="en-US" smtClean="0"/>
              <a:t>11/29/2022</a:t>
            </a:fld>
            <a:endParaRPr lang="en-US"/>
          </a:p>
        </p:txBody>
      </p:sp>
      <p:sp>
        <p:nvSpPr>
          <p:cNvPr id="4" name="Footer Placeholder 3">
            <a:extLst>
              <a:ext uri="{FF2B5EF4-FFF2-40B4-BE49-F238E27FC236}">
                <a16:creationId xmlns:a16="http://schemas.microsoft.com/office/drawing/2014/main" id="{4A908CDC-8C6F-776D-98A1-776071B217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979856-3FB6-848A-240E-033A00522C1B}"/>
              </a:ext>
            </a:extLst>
          </p:cNvPr>
          <p:cNvSpPr>
            <a:spLocks noGrp="1"/>
          </p:cNvSpPr>
          <p:nvPr>
            <p:ph type="sldNum" sz="quarter" idx="12"/>
          </p:nvPr>
        </p:nvSpPr>
        <p:spPr/>
        <p:txBody>
          <a:bodyPr/>
          <a:lstStyle/>
          <a:p>
            <a:fld id="{F41D562A-4F0A-4301-93AE-D5AA24F94EF2}" type="slidenum">
              <a:rPr lang="en-US" smtClean="0"/>
              <a:t>‹#›</a:t>
            </a:fld>
            <a:endParaRPr lang="en-US"/>
          </a:p>
        </p:txBody>
      </p:sp>
    </p:spTree>
    <p:extLst>
      <p:ext uri="{BB962C8B-B14F-4D97-AF65-F5344CB8AC3E}">
        <p14:creationId xmlns:p14="http://schemas.microsoft.com/office/powerpoint/2010/main" val="145789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AB2827-472D-246B-25B3-150E3BA256D8}"/>
              </a:ext>
            </a:extLst>
          </p:cNvPr>
          <p:cNvSpPr>
            <a:spLocks noGrp="1"/>
          </p:cNvSpPr>
          <p:nvPr>
            <p:ph type="dt" sz="half" idx="10"/>
          </p:nvPr>
        </p:nvSpPr>
        <p:spPr/>
        <p:txBody>
          <a:bodyPr/>
          <a:lstStyle/>
          <a:p>
            <a:fld id="{EE8485B3-E933-4E68-9F0A-1D87363B0D0B}" type="datetimeFigureOut">
              <a:rPr lang="en-US" smtClean="0"/>
              <a:t>11/29/2022</a:t>
            </a:fld>
            <a:endParaRPr lang="en-US"/>
          </a:p>
        </p:txBody>
      </p:sp>
      <p:sp>
        <p:nvSpPr>
          <p:cNvPr id="3" name="Footer Placeholder 2">
            <a:extLst>
              <a:ext uri="{FF2B5EF4-FFF2-40B4-BE49-F238E27FC236}">
                <a16:creationId xmlns:a16="http://schemas.microsoft.com/office/drawing/2014/main" id="{F31DB6A9-C9A3-B0DD-E2A4-0F3530388D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C9633A-3B8F-7098-BE6E-34EDC8F0B7CF}"/>
              </a:ext>
            </a:extLst>
          </p:cNvPr>
          <p:cNvSpPr>
            <a:spLocks noGrp="1"/>
          </p:cNvSpPr>
          <p:nvPr>
            <p:ph type="sldNum" sz="quarter" idx="12"/>
          </p:nvPr>
        </p:nvSpPr>
        <p:spPr/>
        <p:txBody>
          <a:bodyPr/>
          <a:lstStyle/>
          <a:p>
            <a:fld id="{F41D562A-4F0A-4301-93AE-D5AA24F94EF2}" type="slidenum">
              <a:rPr lang="en-US" smtClean="0"/>
              <a:t>‹#›</a:t>
            </a:fld>
            <a:endParaRPr lang="en-US"/>
          </a:p>
        </p:txBody>
      </p:sp>
    </p:spTree>
    <p:extLst>
      <p:ext uri="{BB962C8B-B14F-4D97-AF65-F5344CB8AC3E}">
        <p14:creationId xmlns:p14="http://schemas.microsoft.com/office/powerpoint/2010/main" val="1530016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FCF8D-7FA8-D166-A1BE-21EF28A375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5D192C-1112-B7FC-B18F-2863EEBCF4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D303AD-DD7F-288A-F2E7-606F4C46CF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C93C83-BE10-1766-21D9-B2B362A0DFA7}"/>
              </a:ext>
            </a:extLst>
          </p:cNvPr>
          <p:cNvSpPr>
            <a:spLocks noGrp="1"/>
          </p:cNvSpPr>
          <p:nvPr>
            <p:ph type="dt" sz="half" idx="10"/>
          </p:nvPr>
        </p:nvSpPr>
        <p:spPr/>
        <p:txBody>
          <a:bodyPr/>
          <a:lstStyle/>
          <a:p>
            <a:fld id="{EE8485B3-E933-4E68-9F0A-1D87363B0D0B}" type="datetimeFigureOut">
              <a:rPr lang="en-US" smtClean="0"/>
              <a:t>11/29/2022</a:t>
            </a:fld>
            <a:endParaRPr lang="en-US"/>
          </a:p>
        </p:txBody>
      </p:sp>
      <p:sp>
        <p:nvSpPr>
          <p:cNvPr id="6" name="Footer Placeholder 5">
            <a:extLst>
              <a:ext uri="{FF2B5EF4-FFF2-40B4-BE49-F238E27FC236}">
                <a16:creationId xmlns:a16="http://schemas.microsoft.com/office/drawing/2014/main" id="{BB7EFE7E-2AF2-56A4-C082-73F77ECFBD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ACE8FE-5DBC-1BED-8A1B-880E4825AB27}"/>
              </a:ext>
            </a:extLst>
          </p:cNvPr>
          <p:cNvSpPr>
            <a:spLocks noGrp="1"/>
          </p:cNvSpPr>
          <p:nvPr>
            <p:ph type="sldNum" sz="quarter" idx="12"/>
          </p:nvPr>
        </p:nvSpPr>
        <p:spPr/>
        <p:txBody>
          <a:bodyPr/>
          <a:lstStyle/>
          <a:p>
            <a:fld id="{F41D562A-4F0A-4301-93AE-D5AA24F94EF2}" type="slidenum">
              <a:rPr lang="en-US" smtClean="0"/>
              <a:t>‹#›</a:t>
            </a:fld>
            <a:endParaRPr lang="en-US"/>
          </a:p>
        </p:txBody>
      </p:sp>
    </p:spTree>
    <p:extLst>
      <p:ext uri="{BB962C8B-B14F-4D97-AF65-F5344CB8AC3E}">
        <p14:creationId xmlns:p14="http://schemas.microsoft.com/office/powerpoint/2010/main" val="357101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1BC8E-505B-0251-FF2C-78DE318432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4C2402-EB02-3F62-5D1B-1898C35B85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75A35E-A364-E29E-36E3-C3CA8DF71D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87696F-9314-4BA0-C547-3B64904F1C50}"/>
              </a:ext>
            </a:extLst>
          </p:cNvPr>
          <p:cNvSpPr>
            <a:spLocks noGrp="1"/>
          </p:cNvSpPr>
          <p:nvPr>
            <p:ph type="dt" sz="half" idx="10"/>
          </p:nvPr>
        </p:nvSpPr>
        <p:spPr/>
        <p:txBody>
          <a:bodyPr/>
          <a:lstStyle/>
          <a:p>
            <a:fld id="{EE8485B3-E933-4E68-9F0A-1D87363B0D0B}" type="datetimeFigureOut">
              <a:rPr lang="en-US" smtClean="0"/>
              <a:t>11/29/2022</a:t>
            </a:fld>
            <a:endParaRPr lang="en-US"/>
          </a:p>
        </p:txBody>
      </p:sp>
      <p:sp>
        <p:nvSpPr>
          <p:cNvPr id="6" name="Footer Placeholder 5">
            <a:extLst>
              <a:ext uri="{FF2B5EF4-FFF2-40B4-BE49-F238E27FC236}">
                <a16:creationId xmlns:a16="http://schemas.microsoft.com/office/drawing/2014/main" id="{69B4A9C1-D75C-7A0F-1183-9645F7E096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82C109-22F7-61F7-BF3A-09BD22D4C9AC}"/>
              </a:ext>
            </a:extLst>
          </p:cNvPr>
          <p:cNvSpPr>
            <a:spLocks noGrp="1"/>
          </p:cNvSpPr>
          <p:nvPr>
            <p:ph type="sldNum" sz="quarter" idx="12"/>
          </p:nvPr>
        </p:nvSpPr>
        <p:spPr/>
        <p:txBody>
          <a:bodyPr/>
          <a:lstStyle/>
          <a:p>
            <a:fld id="{F41D562A-4F0A-4301-93AE-D5AA24F94EF2}" type="slidenum">
              <a:rPr lang="en-US" smtClean="0"/>
              <a:t>‹#›</a:t>
            </a:fld>
            <a:endParaRPr lang="en-US"/>
          </a:p>
        </p:txBody>
      </p:sp>
    </p:spTree>
    <p:extLst>
      <p:ext uri="{BB962C8B-B14F-4D97-AF65-F5344CB8AC3E}">
        <p14:creationId xmlns:p14="http://schemas.microsoft.com/office/powerpoint/2010/main" val="852244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324A4B-CD2B-A176-C90C-E966599586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9455C5-BF62-E911-CAF3-8FD503093C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6A0FE-6D6A-82F4-8FDE-983515F1FD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8485B3-E933-4E68-9F0A-1D87363B0D0B}" type="datetimeFigureOut">
              <a:rPr lang="en-US" smtClean="0"/>
              <a:t>11/29/2022</a:t>
            </a:fld>
            <a:endParaRPr lang="en-US"/>
          </a:p>
        </p:txBody>
      </p:sp>
      <p:sp>
        <p:nvSpPr>
          <p:cNvPr id="5" name="Footer Placeholder 4">
            <a:extLst>
              <a:ext uri="{FF2B5EF4-FFF2-40B4-BE49-F238E27FC236}">
                <a16:creationId xmlns:a16="http://schemas.microsoft.com/office/drawing/2014/main" id="{57D36DA5-9488-4AE7-8C45-B1798CA742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90695F-756F-6CB6-772D-CB55566467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D562A-4F0A-4301-93AE-D5AA24F94EF2}" type="slidenum">
              <a:rPr lang="en-US" smtClean="0"/>
              <a:t>‹#›</a:t>
            </a:fld>
            <a:endParaRPr lang="en-US"/>
          </a:p>
        </p:txBody>
      </p:sp>
    </p:spTree>
    <p:extLst>
      <p:ext uri="{BB962C8B-B14F-4D97-AF65-F5344CB8AC3E}">
        <p14:creationId xmlns:p14="http://schemas.microsoft.com/office/powerpoint/2010/main" val="2147089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endata.maryland.gov/"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opendata.maryland.gov/widgets/65du-s3q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e the source image">
            <a:extLst>
              <a:ext uri="{FF2B5EF4-FFF2-40B4-BE49-F238E27FC236}">
                <a16:creationId xmlns:a16="http://schemas.microsoft.com/office/drawing/2014/main" id="{7EF945C8-965E-315E-9474-D76C1E2441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27" t="9091" r="1947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8" name="Rectangle 103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4650F0-B278-BFCF-013C-73F4CF9178C9}"/>
              </a:ext>
            </a:extLst>
          </p:cNvPr>
          <p:cNvSpPr>
            <a:spLocks noGrp="1"/>
          </p:cNvSpPr>
          <p:nvPr>
            <p:ph type="ctrTitle"/>
          </p:nvPr>
        </p:nvSpPr>
        <p:spPr>
          <a:xfrm>
            <a:off x="477981" y="876704"/>
            <a:ext cx="4023360" cy="3449793"/>
          </a:xfrm>
        </p:spPr>
        <p:txBody>
          <a:bodyPr anchor="b">
            <a:noAutofit/>
          </a:bodyPr>
          <a:lstStyle/>
          <a:p>
            <a:pPr algn="l"/>
            <a:r>
              <a:rPr lang="en-US" sz="4800" b="1" i="0" dirty="0">
                <a:effectLst/>
                <a:latin typeface="+mn-lt"/>
              </a:rPr>
              <a:t>Maryland vehicle crashes</a:t>
            </a:r>
            <a:br>
              <a:rPr lang="en-US" sz="4800" b="1" i="0" dirty="0">
                <a:effectLst/>
                <a:latin typeface="+mn-lt"/>
              </a:rPr>
            </a:br>
            <a:r>
              <a:rPr lang="en" sz="4800" dirty="0">
                <a:latin typeface="+mn-lt"/>
                <a:cs typeface="Aharoni" panose="02010803020104030203" pitchFamily="2" charset="-79"/>
              </a:rPr>
              <a:t>using Machine learning models</a:t>
            </a:r>
            <a:endParaRPr lang="en-US" sz="4800" dirty="0">
              <a:latin typeface="+mn-lt"/>
            </a:endParaRPr>
          </a:p>
        </p:txBody>
      </p:sp>
      <p:sp>
        <p:nvSpPr>
          <p:cNvPr id="3" name="Subtitle 2">
            <a:extLst>
              <a:ext uri="{FF2B5EF4-FFF2-40B4-BE49-F238E27FC236}">
                <a16:creationId xmlns:a16="http://schemas.microsoft.com/office/drawing/2014/main" id="{DCD0F598-42BE-2F22-8EDA-8F53E1F680AD}"/>
              </a:ext>
            </a:extLst>
          </p:cNvPr>
          <p:cNvSpPr>
            <a:spLocks noGrp="1"/>
          </p:cNvSpPr>
          <p:nvPr>
            <p:ph type="subTitle" idx="1"/>
          </p:nvPr>
        </p:nvSpPr>
        <p:spPr>
          <a:xfrm>
            <a:off x="477980" y="4872922"/>
            <a:ext cx="4023359" cy="1208141"/>
          </a:xfrm>
        </p:spPr>
        <p:txBody>
          <a:bodyPr>
            <a:normAutofit/>
          </a:bodyPr>
          <a:lstStyle/>
          <a:p>
            <a:pPr algn="l"/>
            <a:r>
              <a:rPr lang="en-US" sz="2000" dirty="0">
                <a:solidFill>
                  <a:schemeClr val="tx1"/>
                </a:solidFill>
                <a:effectLst/>
                <a:latin typeface="Aharoni" panose="02010803020104030203" pitchFamily="2" charset="-79"/>
                <a:ea typeface="Times New Roman" panose="02020603050405020304" pitchFamily="18" charset="0"/>
                <a:cs typeface="Aharoni" panose="02010803020104030203" pitchFamily="2" charset="-79"/>
              </a:rPr>
              <a:t>DATA </a:t>
            </a:r>
            <a:r>
              <a:rPr lang="en-US" sz="3200" dirty="0">
                <a:solidFill>
                  <a:schemeClr val="tx1"/>
                </a:solidFill>
                <a:latin typeface="Aharoni" panose="02010803020104030203" pitchFamily="2" charset="-79"/>
                <a:ea typeface="Times New Roman" panose="02020603050405020304" pitchFamily="18" charset="0"/>
                <a:cs typeface="Aharoni" panose="02010803020104030203" pitchFamily="2" charset="-79"/>
              </a:rPr>
              <a:t>606</a:t>
            </a:r>
            <a:r>
              <a:rPr lang="en-US" sz="2000" dirty="0">
                <a:solidFill>
                  <a:schemeClr val="tx1"/>
                </a:solidFill>
                <a:latin typeface="Aharoni" panose="02010803020104030203" pitchFamily="2" charset="-79"/>
                <a:ea typeface="Times New Roman" panose="02020603050405020304" pitchFamily="18" charset="0"/>
                <a:cs typeface="Aharoni" panose="02010803020104030203" pitchFamily="2" charset="-79"/>
              </a:rPr>
              <a:t> - </a:t>
            </a:r>
            <a:r>
              <a:rPr lang="en-US" sz="2000" dirty="0">
                <a:solidFill>
                  <a:schemeClr val="tx1"/>
                </a:solidFill>
                <a:effectLst/>
                <a:latin typeface="Aharoni" panose="02010803020104030203" pitchFamily="2" charset="-79"/>
                <a:ea typeface="Times New Roman" panose="02020603050405020304" pitchFamily="18" charset="0"/>
                <a:cs typeface="Aharoni" panose="02010803020104030203" pitchFamily="2" charset="-79"/>
              </a:rPr>
              <a:t>Capstone in Data Science</a:t>
            </a:r>
            <a:endParaRPr lang="en-US" sz="2000" dirty="0"/>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24856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4" name="Rectangle 365">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292F65-7EC5-963D-18A6-8344172E4014}"/>
              </a:ext>
            </a:extLst>
          </p:cNvPr>
          <p:cNvSpPr>
            <a:spLocks noGrp="1"/>
          </p:cNvSpPr>
          <p:nvPr>
            <p:ph type="title"/>
          </p:nvPr>
        </p:nvSpPr>
        <p:spPr>
          <a:xfrm>
            <a:off x="662215" y="2334623"/>
            <a:ext cx="4894428" cy="3570162"/>
          </a:xfrm>
        </p:spPr>
        <p:txBody>
          <a:bodyPr vert="horz" lIns="91440" tIns="45720" rIns="91440" bIns="45720" rtlCol="0" anchor="b">
            <a:normAutofit/>
          </a:bodyPr>
          <a:lstStyle/>
          <a:p>
            <a:pPr algn="just">
              <a:lnSpc>
                <a:spcPct val="200000"/>
              </a:lnSpc>
            </a:pPr>
            <a:r>
              <a:rPr lang="en-US" sz="1800" dirty="0">
                <a:solidFill>
                  <a:schemeClr val="bg1"/>
                </a:solidFill>
                <a:latin typeface="Aharoni" panose="02010803020104030203" pitchFamily="2" charset="-79"/>
                <a:cs typeface="Aharoni" panose="02010803020104030203" pitchFamily="2" charset="-79"/>
              </a:rPr>
              <a:t>Used heatmap to plot the columns, to understand the correlation between each one of them before we implement the Machine Learning models. This map helps us in understanding the positive, negative, and uncorrelated columns from the dataset.</a:t>
            </a:r>
          </a:p>
        </p:txBody>
      </p:sp>
      <p:grpSp>
        <p:nvGrpSpPr>
          <p:cNvPr id="405" name="Group 367">
            <a:extLst>
              <a:ext uri="{FF2B5EF4-FFF2-40B4-BE49-F238E27FC236}">
                <a16:creationId xmlns:a16="http://schemas.microsoft.com/office/drawing/2014/main" id="{B2EBBF56-923D-48A7-9F8F-86E33CFA3E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1655" y="673020"/>
            <a:ext cx="4833902" cy="5683329"/>
            <a:chOff x="1674895" y="1345036"/>
            <a:chExt cx="5428610" cy="4210939"/>
          </a:xfrm>
        </p:grpSpPr>
        <p:sp>
          <p:nvSpPr>
            <p:cNvPr id="369" name="Rectangle 368">
              <a:extLst>
                <a:ext uri="{FF2B5EF4-FFF2-40B4-BE49-F238E27FC236}">
                  <a16:creationId xmlns:a16="http://schemas.microsoft.com/office/drawing/2014/main" id="{A6D5794E-BC9E-4A8A-BB29-9A32C8F26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Rectangle 369">
              <a:extLst>
                <a:ext uri="{FF2B5EF4-FFF2-40B4-BE49-F238E27FC236}">
                  <a16:creationId xmlns:a16="http://schemas.microsoft.com/office/drawing/2014/main" id="{216175AF-13E0-4D14-8638-11BBE8359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6" name="Rectangle 371">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bg1"/>
          </a:solidFill>
        </p:grpSpPr>
        <p:sp>
          <p:nvSpPr>
            <p:cNvPr id="375" name="Freeform: Shape 37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8" name="Freeform: Shape 37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9" name="Freeform: Shape 37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0" name="Freeform: Shape 37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4" name="Picture 3">
            <a:extLst>
              <a:ext uri="{FF2B5EF4-FFF2-40B4-BE49-F238E27FC236}">
                <a16:creationId xmlns:a16="http://schemas.microsoft.com/office/drawing/2014/main" id="{8C8BBF81-C0D4-859E-AE18-26F0F5117E45}"/>
              </a:ext>
            </a:extLst>
          </p:cNvPr>
          <p:cNvPicPr>
            <a:picLocks noChangeAspect="1"/>
          </p:cNvPicPr>
          <p:nvPr/>
        </p:nvPicPr>
        <p:blipFill>
          <a:blip r:embed="rId2"/>
          <a:stretch>
            <a:fillRect/>
          </a:stretch>
        </p:blipFill>
        <p:spPr>
          <a:xfrm>
            <a:off x="6817629" y="1971325"/>
            <a:ext cx="3899155" cy="2904870"/>
          </a:xfrm>
          <a:prstGeom prst="rect">
            <a:avLst/>
          </a:prstGeom>
          <a:ln w="28575">
            <a:noFill/>
          </a:ln>
        </p:spPr>
      </p:pic>
      <p:sp>
        <p:nvSpPr>
          <p:cNvPr id="381"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3" name="Graphic 212">
            <a:extLst>
              <a:ext uri="{FF2B5EF4-FFF2-40B4-BE49-F238E27FC236}">
                <a16:creationId xmlns:a16="http://schemas.microsoft.com/office/drawing/2014/main" id="{EB8560A9-B281-46EB-A304-1E4A5A00D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5" name="Oval 384">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7" name="Oval 386">
            <a:extLst>
              <a:ext uri="{FF2B5EF4-FFF2-40B4-BE49-F238E27FC236}">
                <a16:creationId xmlns:a16="http://schemas.microsoft.com/office/drawing/2014/main" id="{667882DD-56E8-460E-99D5-86E71982D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a:extLst>
              <a:ext uri="{FF2B5EF4-FFF2-40B4-BE49-F238E27FC236}">
                <a16:creationId xmlns:a16="http://schemas.microsoft.com/office/drawing/2014/main" id="{544AD0B3-9F74-D6FF-CCE5-F81A5A61FA24}"/>
              </a:ext>
            </a:extLst>
          </p:cNvPr>
          <p:cNvSpPr txBox="1"/>
          <p:nvPr/>
        </p:nvSpPr>
        <p:spPr>
          <a:xfrm>
            <a:off x="797163" y="914400"/>
            <a:ext cx="4965288" cy="769441"/>
          </a:xfrm>
          <a:prstGeom prst="rect">
            <a:avLst/>
          </a:prstGeom>
          <a:noFill/>
        </p:spPr>
        <p:txBody>
          <a:bodyPr wrap="square" rtlCol="0">
            <a:spAutoFit/>
          </a:bodyPr>
          <a:lstStyle/>
          <a:p>
            <a:r>
              <a:rPr lang="en-US" sz="4400" b="1" dirty="0">
                <a:solidFill>
                  <a:schemeClr val="bg1"/>
                </a:solidFill>
                <a:cs typeface="Aharoni" panose="02010803020104030203" pitchFamily="2" charset="-79"/>
              </a:rPr>
              <a:t>Correlation Matrix</a:t>
            </a:r>
            <a:endParaRPr lang="en-US" sz="4400" dirty="0">
              <a:solidFill>
                <a:schemeClr val="bg1"/>
              </a:solidFill>
            </a:endParaRPr>
          </a:p>
        </p:txBody>
      </p:sp>
    </p:spTree>
    <p:extLst>
      <p:ext uri="{BB962C8B-B14F-4D97-AF65-F5344CB8AC3E}">
        <p14:creationId xmlns:p14="http://schemas.microsoft.com/office/powerpoint/2010/main" val="153835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See the source image">
            <a:extLst>
              <a:ext uri="{FF2B5EF4-FFF2-40B4-BE49-F238E27FC236}">
                <a16:creationId xmlns:a16="http://schemas.microsoft.com/office/drawing/2014/main" id="{3C8D3704-5557-B0B5-1673-0E82E5E4BD46}"/>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316" r="1" b="1"/>
          <a:stretch/>
        </p:blipFill>
        <p:spPr bwMode="auto">
          <a:xfrm>
            <a:off x="93307"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A1552E7-EE22-CC6B-96DC-862DF18A8CE6}"/>
              </a:ext>
            </a:extLst>
          </p:cNvPr>
          <p:cNvSpPr>
            <a:spLocks noGrp="1"/>
          </p:cNvSpPr>
          <p:nvPr>
            <p:ph type="ctrTitle"/>
          </p:nvPr>
        </p:nvSpPr>
        <p:spPr>
          <a:xfrm>
            <a:off x="625152" y="1065866"/>
            <a:ext cx="3564294" cy="1026367"/>
          </a:xfrm>
        </p:spPr>
        <p:txBody>
          <a:bodyPr>
            <a:normAutofit/>
          </a:bodyPr>
          <a:lstStyle/>
          <a:p>
            <a:r>
              <a:rPr lang="en-US" b="1" dirty="0">
                <a:solidFill>
                  <a:srgbClr val="FFFFFF"/>
                </a:solidFill>
              </a:rPr>
              <a:t>Modeling</a:t>
            </a:r>
          </a:p>
        </p:txBody>
      </p:sp>
      <p:sp>
        <p:nvSpPr>
          <p:cNvPr id="6" name="TextBox 5">
            <a:extLst>
              <a:ext uri="{FF2B5EF4-FFF2-40B4-BE49-F238E27FC236}">
                <a16:creationId xmlns:a16="http://schemas.microsoft.com/office/drawing/2014/main" id="{7C2FAA13-1A58-207F-2DAF-5CDF9AEDB085}"/>
              </a:ext>
            </a:extLst>
          </p:cNvPr>
          <p:cNvSpPr txBox="1"/>
          <p:nvPr/>
        </p:nvSpPr>
        <p:spPr>
          <a:xfrm>
            <a:off x="625152" y="2929812"/>
            <a:ext cx="10095721" cy="2862322"/>
          </a:xfrm>
          <a:prstGeom prst="rect">
            <a:avLst/>
          </a:prstGeom>
          <a:noFill/>
        </p:spPr>
        <p:txBody>
          <a:bodyPr wrap="square" rtlCol="0">
            <a:spAutoFit/>
          </a:bodyPr>
          <a:lstStyle/>
          <a:p>
            <a:r>
              <a:rPr lang="en-US" dirty="0"/>
              <a:t>Numerical Variables: 'ACC_DATE','DISTANCE','LOG_MILE','RTE_NO','YEAR’</a:t>
            </a:r>
          </a:p>
          <a:p>
            <a:endParaRPr lang="en-US" dirty="0"/>
          </a:p>
          <a:p>
            <a:r>
              <a:rPr lang="en-US" dirty="0"/>
              <a:t>Categorical Variables:</a:t>
            </a:r>
          </a:p>
          <a:p>
            <a:r>
              <a:rPr lang="en-US" dirty="0"/>
              <a:t>'QUARTER','LIGHT_DESC','COUNTY_DESC','JUNCTION_DESC','COLLISION_TYPE_DESC','SURF_COND_DESC','RD_COND_DESC','RD_DIV_DESC','FIX_OBJ_DESC','WEATHER_DESC','ACC_TIME','SIGNAL_FLAG_DESC','C_M_ZONE_FLAG','HARM_EVENT_DESC1','HARM_EVENT_DESC2','LOGMILE_DIR_FLAG_DESC','FEET_MILES_FLAG_DESC','DISTANCE_DIR_FLAG’</a:t>
            </a:r>
          </a:p>
          <a:p>
            <a:endParaRPr lang="en-US" dirty="0"/>
          </a:p>
          <a:p>
            <a:r>
              <a:rPr lang="en-US" dirty="0"/>
              <a:t>These columns are processed using simple imputer and One Hot encoder and stored in the processing pipeline that can be used for further modeling process.</a:t>
            </a:r>
          </a:p>
        </p:txBody>
      </p:sp>
    </p:spTree>
    <p:extLst>
      <p:ext uri="{BB962C8B-B14F-4D97-AF65-F5344CB8AC3E}">
        <p14:creationId xmlns:p14="http://schemas.microsoft.com/office/powerpoint/2010/main" val="146333762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ee the source image">
            <a:extLst>
              <a:ext uri="{FF2B5EF4-FFF2-40B4-BE49-F238E27FC236}">
                <a16:creationId xmlns:a16="http://schemas.microsoft.com/office/drawing/2014/main" id="{A170BEE5-4D74-2C1F-7C8B-CE93A6DF7B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03" r="31122" b="2"/>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9" name="Rectangle 2058">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2EBC38-9CEF-21C3-913B-4BAB7D800EC6}"/>
              </a:ext>
            </a:extLst>
          </p:cNvPr>
          <p:cNvSpPr>
            <a:spLocks noGrp="1"/>
          </p:cNvSpPr>
          <p:nvPr>
            <p:ph type="title"/>
          </p:nvPr>
        </p:nvSpPr>
        <p:spPr>
          <a:xfrm>
            <a:off x="371094" y="1161288"/>
            <a:ext cx="5236604" cy="1124712"/>
          </a:xfrm>
        </p:spPr>
        <p:txBody>
          <a:bodyPr anchor="b">
            <a:normAutofit/>
          </a:bodyPr>
          <a:lstStyle/>
          <a:p>
            <a:r>
              <a:rPr lang="en" dirty="0">
                <a:latin typeface="Aharoni" panose="02010803020104030203" pitchFamily="2" charset="-79"/>
                <a:cs typeface="Aharoni" panose="02010803020104030203" pitchFamily="2" charset="-79"/>
              </a:rPr>
              <a:t>Logistic Regression</a:t>
            </a:r>
            <a:endParaRPr lang="en-US" dirty="0"/>
          </a:p>
        </p:txBody>
      </p:sp>
      <p:sp>
        <p:nvSpPr>
          <p:cNvPr id="2061" name="Rectangle 206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3" name="Rectangle 206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4" name="Content Placeholder 2053">
            <a:extLst>
              <a:ext uri="{FF2B5EF4-FFF2-40B4-BE49-F238E27FC236}">
                <a16:creationId xmlns:a16="http://schemas.microsoft.com/office/drawing/2014/main" id="{BF5D3E99-6AAE-A058-997F-D9B1FEB984CD}"/>
              </a:ext>
            </a:extLst>
          </p:cNvPr>
          <p:cNvSpPr>
            <a:spLocks noGrp="1"/>
          </p:cNvSpPr>
          <p:nvPr>
            <p:ph idx="1"/>
          </p:nvPr>
        </p:nvSpPr>
        <p:spPr>
          <a:xfrm>
            <a:off x="371094" y="2718054"/>
            <a:ext cx="6337616" cy="3207258"/>
          </a:xfrm>
        </p:spPr>
        <p:txBody>
          <a:bodyPr anchor="t">
            <a:normAutofit/>
          </a:bodyPr>
          <a:lstStyle/>
          <a:p>
            <a:r>
              <a:rPr lang="en-US" sz="2000" dirty="0"/>
              <a:t>Logistic Regression is applied with l2 penalty and </a:t>
            </a:r>
            <a:r>
              <a:rPr lang="en-US" sz="2000" dirty="0" err="1"/>
              <a:t>Gridsearchcv</a:t>
            </a:r>
            <a:r>
              <a:rPr lang="en-US" sz="2000" dirty="0"/>
              <a:t> is applied with [0.01, 0.1, 1, 10]. Then performed classification report and accuracy rate and Test score is predicted. I chose this algorithm, because it will be helpful in understanding the relation among dependent and independent variables.</a:t>
            </a:r>
          </a:p>
          <a:p>
            <a:r>
              <a:rPr lang="en-US" sz="2000" dirty="0"/>
              <a:t>The accuracy is about 73%</a:t>
            </a:r>
          </a:p>
          <a:p>
            <a:r>
              <a:rPr lang="en-US" sz="2000" dirty="0"/>
              <a:t>The area under </a:t>
            </a:r>
            <a:r>
              <a:rPr lang="en-US" sz="2000" dirty="0" err="1"/>
              <a:t>roc_auc_score</a:t>
            </a:r>
            <a:r>
              <a:rPr lang="en-US" sz="2000" dirty="0"/>
              <a:t> 69.9%</a:t>
            </a:r>
          </a:p>
        </p:txBody>
      </p:sp>
      <p:pic>
        <p:nvPicPr>
          <p:cNvPr id="4" name="Picture 3">
            <a:extLst>
              <a:ext uri="{FF2B5EF4-FFF2-40B4-BE49-F238E27FC236}">
                <a16:creationId xmlns:a16="http://schemas.microsoft.com/office/drawing/2014/main" id="{056EDF02-B49C-0E51-3025-753D32DC0D27}"/>
              </a:ext>
            </a:extLst>
          </p:cNvPr>
          <p:cNvPicPr>
            <a:picLocks noChangeAspect="1"/>
          </p:cNvPicPr>
          <p:nvPr/>
        </p:nvPicPr>
        <p:blipFill>
          <a:blip r:embed="rId3"/>
          <a:stretch>
            <a:fillRect/>
          </a:stretch>
        </p:blipFill>
        <p:spPr>
          <a:xfrm>
            <a:off x="7267138" y="566335"/>
            <a:ext cx="3817951" cy="2552921"/>
          </a:xfrm>
          <a:prstGeom prst="rect">
            <a:avLst/>
          </a:prstGeom>
        </p:spPr>
      </p:pic>
      <p:pic>
        <p:nvPicPr>
          <p:cNvPr id="6" name="Picture 5">
            <a:extLst>
              <a:ext uri="{FF2B5EF4-FFF2-40B4-BE49-F238E27FC236}">
                <a16:creationId xmlns:a16="http://schemas.microsoft.com/office/drawing/2014/main" id="{CE6E8777-606D-87D4-F5E5-8FB1CE1A5217}"/>
              </a:ext>
            </a:extLst>
          </p:cNvPr>
          <p:cNvPicPr>
            <a:picLocks noChangeAspect="1"/>
          </p:cNvPicPr>
          <p:nvPr/>
        </p:nvPicPr>
        <p:blipFill>
          <a:blip r:embed="rId4"/>
          <a:stretch>
            <a:fillRect/>
          </a:stretch>
        </p:blipFill>
        <p:spPr>
          <a:xfrm>
            <a:off x="7050373" y="4145845"/>
            <a:ext cx="4770533" cy="1447925"/>
          </a:xfrm>
          <a:prstGeom prst="rect">
            <a:avLst/>
          </a:prstGeom>
        </p:spPr>
      </p:pic>
    </p:spTree>
    <p:extLst>
      <p:ext uri="{BB962C8B-B14F-4D97-AF65-F5344CB8AC3E}">
        <p14:creationId xmlns:p14="http://schemas.microsoft.com/office/powerpoint/2010/main" val="203075452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ee the source image">
            <a:extLst>
              <a:ext uri="{FF2B5EF4-FFF2-40B4-BE49-F238E27FC236}">
                <a16:creationId xmlns:a16="http://schemas.microsoft.com/office/drawing/2014/main" id="{A170BEE5-4D74-2C1F-7C8B-CE93A6DF7B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03" r="31122" b="2"/>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9" name="Rectangle 2058">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2EBC38-9CEF-21C3-913B-4BAB7D800EC6}"/>
              </a:ext>
            </a:extLst>
          </p:cNvPr>
          <p:cNvSpPr>
            <a:spLocks noGrp="1"/>
          </p:cNvSpPr>
          <p:nvPr>
            <p:ph type="title"/>
          </p:nvPr>
        </p:nvSpPr>
        <p:spPr>
          <a:xfrm>
            <a:off x="371094" y="1161288"/>
            <a:ext cx="5236604" cy="1124712"/>
          </a:xfrm>
        </p:spPr>
        <p:txBody>
          <a:bodyPr anchor="b">
            <a:normAutofit/>
          </a:bodyPr>
          <a:lstStyle/>
          <a:p>
            <a:r>
              <a:rPr lang="en" dirty="0">
                <a:latin typeface="Aharoni" panose="02010803020104030203" pitchFamily="2" charset="-79"/>
                <a:cs typeface="Aharoni" panose="02010803020104030203" pitchFamily="2" charset="-79"/>
              </a:rPr>
              <a:t>Random Forest</a:t>
            </a:r>
            <a:endParaRPr lang="en-US" dirty="0"/>
          </a:p>
        </p:txBody>
      </p:sp>
      <p:sp>
        <p:nvSpPr>
          <p:cNvPr id="2061" name="Rectangle 206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3" name="Rectangle 206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4" name="Content Placeholder 2053">
            <a:extLst>
              <a:ext uri="{FF2B5EF4-FFF2-40B4-BE49-F238E27FC236}">
                <a16:creationId xmlns:a16="http://schemas.microsoft.com/office/drawing/2014/main" id="{BF5D3E99-6AAE-A058-997F-D9B1FEB984CD}"/>
              </a:ext>
            </a:extLst>
          </p:cNvPr>
          <p:cNvSpPr>
            <a:spLocks noGrp="1"/>
          </p:cNvSpPr>
          <p:nvPr>
            <p:ph idx="1"/>
          </p:nvPr>
        </p:nvSpPr>
        <p:spPr>
          <a:xfrm>
            <a:off x="371094" y="2718054"/>
            <a:ext cx="6337616" cy="3207258"/>
          </a:xfrm>
        </p:spPr>
        <p:txBody>
          <a:bodyPr anchor="t">
            <a:normAutofit/>
          </a:bodyPr>
          <a:lstStyle/>
          <a:p>
            <a:r>
              <a:rPr lang="en-US" sz="2000" dirty="0"/>
              <a:t>Random Forest is applied with </a:t>
            </a:r>
            <a:r>
              <a:rPr lang="en-US" sz="2000" dirty="0" err="1"/>
              <a:t>max_depth</a:t>
            </a:r>
            <a:r>
              <a:rPr lang="en-US" sz="2000" dirty="0"/>
              <a:t>: [5, 8, 10] and </a:t>
            </a:r>
            <a:r>
              <a:rPr lang="en-US" sz="2000" dirty="0" err="1"/>
              <a:t>n_estimators</a:t>
            </a:r>
            <a:r>
              <a:rPr lang="en-US" sz="2000" dirty="0"/>
              <a:t> : [10, 50]  and </a:t>
            </a:r>
            <a:r>
              <a:rPr lang="en-US" sz="2000" dirty="0" err="1"/>
              <a:t>max_samples</a:t>
            </a:r>
            <a:r>
              <a:rPr lang="en-US" sz="2000" dirty="0"/>
              <a:t>: [878] which is the best parameters. Then performed classification report and accuracy rate and Test score is predicted. </a:t>
            </a:r>
          </a:p>
          <a:p>
            <a:r>
              <a:rPr lang="en-US" sz="2000" dirty="0"/>
              <a:t>The accuracy is about 60%</a:t>
            </a:r>
          </a:p>
          <a:p>
            <a:r>
              <a:rPr lang="en-US" sz="2000" dirty="0"/>
              <a:t>The area under </a:t>
            </a:r>
            <a:r>
              <a:rPr lang="en-US" sz="2000" dirty="0" err="1"/>
              <a:t>roc_auc_score</a:t>
            </a:r>
            <a:r>
              <a:rPr lang="en-US" sz="2000" dirty="0"/>
              <a:t> 62.7%</a:t>
            </a:r>
          </a:p>
        </p:txBody>
      </p:sp>
      <p:pic>
        <p:nvPicPr>
          <p:cNvPr id="5" name="Picture 4">
            <a:extLst>
              <a:ext uri="{FF2B5EF4-FFF2-40B4-BE49-F238E27FC236}">
                <a16:creationId xmlns:a16="http://schemas.microsoft.com/office/drawing/2014/main" id="{49C5B15E-C965-8CC3-BD89-FFA7B3803B9D}"/>
              </a:ext>
            </a:extLst>
          </p:cNvPr>
          <p:cNvPicPr>
            <a:picLocks noChangeAspect="1"/>
          </p:cNvPicPr>
          <p:nvPr/>
        </p:nvPicPr>
        <p:blipFill>
          <a:blip r:embed="rId3"/>
          <a:stretch>
            <a:fillRect/>
          </a:stretch>
        </p:blipFill>
        <p:spPr>
          <a:xfrm>
            <a:off x="6891508" y="4695204"/>
            <a:ext cx="4732430" cy="1493649"/>
          </a:xfrm>
          <a:prstGeom prst="rect">
            <a:avLst/>
          </a:prstGeom>
        </p:spPr>
      </p:pic>
      <p:pic>
        <p:nvPicPr>
          <p:cNvPr id="8" name="Picture 7">
            <a:extLst>
              <a:ext uri="{FF2B5EF4-FFF2-40B4-BE49-F238E27FC236}">
                <a16:creationId xmlns:a16="http://schemas.microsoft.com/office/drawing/2014/main" id="{F670CC97-BF3D-A0CB-36DB-51A7CC9A00DE}"/>
              </a:ext>
            </a:extLst>
          </p:cNvPr>
          <p:cNvPicPr>
            <a:picLocks noChangeAspect="1"/>
          </p:cNvPicPr>
          <p:nvPr/>
        </p:nvPicPr>
        <p:blipFill>
          <a:blip r:embed="rId4"/>
          <a:stretch>
            <a:fillRect/>
          </a:stretch>
        </p:blipFill>
        <p:spPr>
          <a:xfrm>
            <a:off x="7108306" y="669147"/>
            <a:ext cx="4138019" cy="2499577"/>
          </a:xfrm>
          <a:prstGeom prst="rect">
            <a:avLst/>
          </a:prstGeom>
        </p:spPr>
      </p:pic>
    </p:spTree>
    <p:extLst>
      <p:ext uri="{BB962C8B-B14F-4D97-AF65-F5344CB8AC3E}">
        <p14:creationId xmlns:p14="http://schemas.microsoft.com/office/powerpoint/2010/main" val="241085621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ee the source image">
            <a:extLst>
              <a:ext uri="{FF2B5EF4-FFF2-40B4-BE49-F238E27FC236}">
                <a16:creationId xmlns:a16="http://schemas.microsoft.com/office/drawing/2014/main" id="{A170BEE5-4D74-2C1F-7C8B-CE93A6DF7B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03" r="31122" b="2"/>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9" name="Rectangle 2058">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2EBC38-9CEF-21C3-913B-4BAB7D800EC6}"/>
              </a:ext>
            </a:extLst>
          </p:cNvPr>
          <p:cNvSpPr>
            <a:spLocks noGrp="1"/>
          </p:cNvSpPr>
          <p:nvPr>
            <p:ph type="title"/>
          </p:nvPr>
        </p:nvSpPr>
        <p:spPr>
          <a:xfrm>
            <a:off x="371094" y="1161288"/>
            <a:ext cx="5236604" cy="1124712"/>
          </a:xfrm>
        </p:spPr>
        <p:txBody>
          <a:bodyPr anchor="b">
            <a:normAutofit/>
          </a:bodyPr>
          <a:lstStyle/>
          <a:p>
            <a:r>
              <a:rPr lang="en" dirty="0">
                <a:latin typeface="Aharoni" panose="02010803020104030203" pitchFamily="2" charset="-79"/>
                <a:cs typeface="Aharoni" panose="02010803020104030203" pitchFamily="2" charset="-79"/>
              </a:rPr>
              <a:t>Decision Tree</a:t>
            </a:r>
            <a:endParaRPr lang="en-US" dirty="0"/>
          </a:p>
        </p:txBody>
      </p:sp>
      <p:sp>
        <p:nvSpPr>
          <p:cNvPr id="2061" name="Rectangle 206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3" name="Rectangle 206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4" name="Content Placeholder 2053">
            <a:extLst>
              <a:ext uri="{FF2B5EF4-FFF2-40B4-BE49-F238E27FC236}">
                <a16:creationId xmlns:a16="http://schemas.microsoft.com/office/drawing/2014/main" id="{BF5D3E99-6AAE-A058-997F-D9B1FEB984CD}"/>
              </a:ext>
            </a:extLst>
          </p:cNvPr>
          <p:cNvSpPr>
            <a:spLocks noGrp="1"/>
          </p:cNvSpPr>
          <p:nvPr>
            <p:ph idx="1"/>
          </p:nvPr>
        </p:nvSpPr>
        <p:spPr>
          <a:xfrm>
            <a:off x="371094" y="2718054"/>
            <a:ext cx="6337616" cy="3207258"/>
          </a:xfrm>
        </p:spPr>
        <p:txBody>
          <a:bodyPr anchor="t">
            <a:normAutofit/>
          </a:bodyPr>
          <a:lstStyle/>
          <a:p>
            <a:r>
              <a:rPr lang="en-US" sz="2000" dirty="0"/>
              <a:t> I used </a:t>
            </a:r>
            <a:r>
              <a:rPr lang="en-US" sz="2000" dirty="0" err="1"/>
              <a:t>max_depth</a:t>
            </a:r>
            <a:r>
              <a:rPr lang="en-US" sz="2000" dirty="0"/>
              <a:t>: [3, 5, 6, 8,10], </a:t>
            </a:r>
            <a:r>
              <a:rPr lang="en-US" sz="2000" dirty="0" err="1"/>
              <a:t>min_samples_split</a:t>
            </a:r>
            <a:r>
              <a:rPr lang="en-US" sz="2000" dirty="0"/>
              <a:t> :[2,4,6,8] and </a:t>
            </a:r>
            <a:r>
              <a:rPr lang="en-US" sz="2000" dirty="0" err="1"/>
              <a:t>min_samples_leaf</a:t>
            </a:r>
            <a:r>
              <a:rPr lang="en-US" sz="2000" dirty="0"/>
              <a:t>: [3, 7] as the parameters.  Then performed classification report and accuracy rate and Test score is predicted. </a:t>
            </a:r>
          </a:p>
          <a:p>
            <a:r>
              <a:rPr lang="en-US" sz="2000" dirty="0"/>
              <a:t>The accuracy is about 73%</a:t>
            </a:r>
          </a:p>
          <a:p>
            <a:r>
              <a:rPr lang="en-US" sz="2000" dirty="0"/>
              <a:t>The area under </a:t>
            </a:r>
            <a:r>
              <a:rPr lang="en-US" sz="2000" dirty="0" err="1"/>
              <a:t>roc_auc_score</a:t>
            </a:r>
            <a:r>
              <a:rPr lang="en-US" sz="2000" dirty="0"/>
              <a:t> 67.6%</a:t>
            </a:r>
          </a:p>
        </p:txBody>
      </p:sp>
      <p:pic>
        <p:nvPicPr>
          <p:cNvPr id="4" name="Picture 3">
            <a:extLst>
              <a:ext uri="{FF2B5EF4-FFF2-40B4-BE49-F238E27FC236}">
                <a16:creationId xmlns:a16="http://schemas.microsoft.com/office/drawing/2014/main" id="{443F3263-967A-11F2-26A4-FE3D584B96E8}"/>
              </a:ext>
            </a:extLst>
          </p:cNvPr>
          <p:cNvPicPr>
            <a:picLocks noChangeAspect="1"/>
          </p:cNvPicPr>
          <p:nvPr/>
        </p:nvPicPr>
        <p:blipFill>
          <a:blip r:embed="rId3"/>
          <a:stretch>
            <a:fillRect/>
          </a:stretch>
        </p:blipFill>
        <p:spPr>
          <a:xfrm>
            <a:off x="6872456" y="4740928"/>
            <a:ext cx="4770533" cy="1447925"/>
          </a:xfrm>
          <a:prstGeom prst="rect">
            <a:avLst/>
          </a:prstGeom>
        </p:spPr>
      </p:pic>
      <p:pic>
        <p:nvPicPr>
          <p:cNvPr id="7" name="Picture 6">
            <a:extLst>
              <a:ext uri="{FF2B5EF4-FFF2-40B4-BE49-F238E27FC236}">
                <a16:creationId xmlns:a16="http://schemas.microsoft.com/office/drawing/2014/main" id="{5FB8FB5F-F288-3E59-EF3A-79A554CAE87F}"/>
              </a:ext>
            </a:extLst>
          </p:cNvPr>
          <p:cNvPicPr>
            <a:picLocks noChangeAspect="1"/>
          </p:cNvPicPr>
          <p:nvPr/>
        </p:nvPicPr>
        <p:blipFill>
          <a:blip r:embed="rId4"/>
          <a:stretch>
            <a:fillRect/>
          </a:stretch>
        </p:blipFill>
        <p:spPr>
          <a:xfrm>
            <a:off x="6823452" y="458614"/>
            <a:ext cx="4130398" cy="2530059"/>
          </a:xfrm>
          <a:prstGeom prst="rect">
            <a:avLst/>
          </a:prstGeom>
        </p:spPr>
      </p:pic>
    </p:spTree>
    <p:extLst>
      <p:ext uri="{BB962C8B-B14F-4D97-AF65-F5344CB8AC3E}">
        <p14:creationId xmlns:p14="http://schemas.microsoft.com/office/powerpoint/2010/main" val="311619793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ee the source image">
            <a:extLst>
              <a:ext uri="{FF2B5EF4-FFF2-40B4-BE49-F238E27FC236}">
                <a16:creationId xmlns:a16="http://schemas.microsoft.com/office/drawing/2014/main" id="{A170BEE5-4D74-2C1F-7C8B-CE93A6DF7B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03" r="31122" b="2"/>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9" name="Rectangle 2058">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2EBC38-9CEF-21C3-913B-4BAB7D800EC6}"/>
              </a:ext>
            </a:extLst>
          </p:cNvPr>
          <p:cNvSpPr>
            <a:spLocks noGrp="1"/>
          </p:cNvSpPr>
          <p:nvPr>
            <p:ph type="title"/>
          </p:nvPr>
        </p:nvSpPr>
        <p:spPr>
          <a:xfrm>
            <a:off x="371094" y="1161288"/>
            <a:ext cx="5236604" cy="1124712"/>
          </a:xfrm>
        </p:spPr>
        <p:txBody>
          <a:bodyPr anchor="b">
            <a:normAutofit/>
          </a:bodyPr>
          <a:lstStyle/>
          <a:p>
            <a:r>
              <a:rPr lang="en" dirty="0">
                <a:latin typeface="Aharoni" panose="02010803020104030203" pitchFamily="2" charset="-79"/>
                <a:cs typeface="Aharoni" panose="02010803020104030203" pitchFamily="2" charset="-79"/>
              </a:rPr>
              <a:t>Results</a:t>
            </a:r>
            <a:endParaRPr lang="en-US" dirty="0"/>
          </a:p>
        </p:txBody>
      </p:sp>
      <p:sp>
        <p:nvSpPr>
          <p:cNvPr id="2061" name="Rectangle 206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3" name="Rectangle 206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4" name="Content Placeholder 2053">
            <a:extLst>
              <a:ext uri="{FF2B5EF4-FFF2-40B4-BE49-F238E27FC236}">
                <a16:creationId xmlns:a16="http://schemas.microsoft.com/office/drawing/2014/main" id="{BF5D3E99-6AAE-A058-997F-D9B1FEB984CD}"/>
              </a:ext>
            </a:extLst>
          </p:cNvPr>
          <p:cNvSpPr>
            <a:spLocks noGrp="1"/>
          </p:cNvSpPr>
          <p:nvPr>
            <p:ph idx="1"/>
          </p:nvPr>
        </p:nvSpPr>
        <p:spPr>
          <a:xfrm>
            <a:off x="371093" y="2718054"/>
            <a:ext cx="10489739" cy="3207258"/>
          </a:xfrm>
        </p:spPr>
        <p:txBody>
          <a:bodyPr anchor="t">
            <a:normAutofit/>
          </a:bodyPr>
          <a:lstStyle/>
          <a:p>
            <a:r>
              <a:rPr lang="en-US" sz="2000" dirty="0"/>
              <a:t>Among those three classification Algorithms, Logistic Regression is performing better than remaining Three algorithms. Random forest is giving the least Performance. Decision Tree and Logistic regression are giving almost the same results.</a:t>
            </a:r>
          </a:p>
          <a:p>
            <a:endParaRPr lang="en-US" sz="2000" dirty="0"/>
          </a:p>
          <a:p>
            <a:r>
              <a:rPr lang="en-US" sz="1800" b="0" i="0" dirty="0">
                <a:effectLst/>
                <a:latin typeface="Helvetica Neue"/>
              </a:rPr>
              <a:t>After analyzing the three models, I think Logistic Regression Classifier has ROC_AUC score is 70% can classify better compared to others. We can improve the accuracy by dealing the dataset imbalance through better modeling techniques.</a:t>
            </a:r>
            <a:endParaRPr lang="en-US" sz="1800" dirty="0"/>
          </a:p>
          <a:p>
            <a:endParaRPr lang="en-US" sz="2000" dirty="0"/>
          </a:p>
          <a:p>
            <a:endParaRPr lang="en-US" sz="2000" dirty="0"/>
          </a:p>
        </p:txBody>
      </p:sp>
    </p:spTree>
    <p:extLst>
      <p:ext uri="{BB962C8B-B14F-4D97-AF65-F5344CB8AC3E}">
        <p14:creationId xmlns:p14="http://schemas.microsoft.com/office/powerpoint/2010/main" val="71196064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ee the source image">
            <a:extLst>
              <a:ext uri="{FF2B5EF4-FFF2-40B4-BE49-F238E27FC236}">
                <a16:creationId xmlns:a16="http://schemas.microsoft.com/office/drawing/2014/main" id="{A170BEE5-4D74-2C1F-7C8B-CE93A6DF7B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03" r="31122" b="2"/>
          <a:stretch/>
        </p:blipFill>
        <p:spPr bwMode="auto">
          <a:xfrm>
            <a:off x="3510120"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9" name="Rectangle 2058">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2EBC38-9CEF-21C3-913B-4BAB7D800EC6}"/>
              </a:ext>
            </a:extLst>
          </p:cNvPr>
          <p:cNvSpPr>
            <a:spLocks noGrp="1"/>
          </p:cNvSpPr>
          <p:nvPr>
            <p:ph type="title"/>
          </p:nvPr>
        </p:nvSpPr>
        <p:spPr>
          <a:xfrm>
            <a:off x="973455" y="1197865"/>
            <a:ext cx="3582955" cy="1124712"/>
          </a:xfrm>
        </p:spPr>
        <p:txBody>
          <a:bodyPr anchor="b">
            <a:normAutofit/>
          </a:bodyPr>
          <a:lstStyle/>
          <a:p>
            <a:r>
              <a:rPr lang="en-US" b="1" dirty="0"/>
              <a:t>Thank you </a:t>
            </a:r>
          </a:p>
        </p:txBody>
      </p:sp>
      <p:sp>
        <p:nvSpPr>
          <p:cNvPr id="2061" name="Rectangle 206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3" name="Rectangle 206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4" name="Content Placeholder 2053">
            <a:extLst>
              <a:ext uri="{FF2B5EF4-FFF2-40B4-BE49-F238E27FC236}">
                <a16:creationId xmlns:a16="http://schemas.microsoft.com/office/drawing/2014/main" id="{BF5D3E99-6AAE-A058-997F-D9B1FEB984CD}"/>
              </a:ext>
            </a:extLst>
          </p:cNvPr>
          <p:cNvSpPr>
            <a:spLocks noGrp="1"/>
          </p:cNvSpPr>
          <p:nvPr>
            <p:ph idx="1"/>
          </p:nvPr>
        </p:nvSpPr>
        <p:spPr>
          <a:xfrm>
            <a:off x="371093" y="2718054"/>
            <a:ext cx="10489739" cy="3207258"/>
          </a:xfrm>
        </p:spPr>
        <p:txBody>
          <a:bodyPr anchor="t">
            <a:normAutofit/>
          </a:bodyPr>
          <a:lstStyle/>
          <a:p>
            <a:endParaRPr lang="en-US" sz="2000" dirty="0"/>
          </a:p>
          <a:p>
            <a:endParaRPr lang="en-US" sz="2000" dirty="0"/>
          </a:p>
        </p:txBody>
      </p:sp>
    </p:spTree>
    <p:extLst>
      <p:ext uri="{BB962C8B-B14F-4D97-AF65-F5344CB8AC3E}">
        <p14:creationId xmlns:p14="http://schemas.microsoft.com/office/powerpoint/2010/main" val="256899177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ee the source image">
            <a:extLst>
              <a:ext uri="{FF2B5EF4-FFF2-40B4-BE49-F238E27FC236}">
                <a16:creationId xmlns:a16="http://schemas.microsoft.com/office/drawing/2014/main" id="{A170BEE5-4D74-2C1F-7C8B-CE93A6DF7B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03" r="31122" b="2"/>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9" name="Rectangle 2058">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2EBC38-9CEF-21C3-913B-4BAB7D800EC6}"/>
              </a:ext>
            </a:extLst>
          </p:cNvPr>
          <p:cNvSpPr>
            <a:spLocks noGrp="1"/>
          </p:cNvSpPr>
          <p:nvPr>
            <p:ph type="title"/>
          </p:nvPr>
        </p:nvSpPr>
        <p:spPr>
          <a:xfrm>
            <a:off x="371094" y="1161288"/>
            <a:ext cx="5236604" cy="1124712"/>
          </a:xfrm>
        </p:spPr>
        <p:txBody>
          <a:bodyPr anchor="b">
            <a:normAutofit fontScale="90000"/>
          </a:bodyPr>
          <a:lstStyle/>
          <a:p>
            <a:r>
              <a:rPr lang="en" dirty="0">
                <a:latin typeface="Aharoni" panose="02010803020104030203" pitchFamily="2" charset="-79"/>
                <a:cs typeface="Aharoni" panose="02010803020104030203" pitchFamily="2" charset="-79"/>
              </a:rPr>
              <a:t>Introduction and Motivation</a:t>
            </a:r>
            <a:endParaRPr lang="en-US" dirty="0"/>
          </a:p>
        </p:txBody>
      </p:sp>
      <p:sp>
        <p:nvSpPr>
          <p:cNvPr id="2061" name="Rectangle 206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3" name="Rectangle 206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4" name="Content Placeholder 2053">
            <a:extLst>
              <a:ext uri="{FF2B5EF4-FFF2-40B4-BE49-F238E27FC236}">
                <a16:creationId xmlns:a16="http://schemas.microsoft.com/office/drawing/2014/main" id="{BF5D3E99-6AAE-A058-997F-D9B1FEB984CD}"/>
              </a:ext>
            </a:extLst>
          </p:cNvPr>
          <p:cNvSpPr>
            <a:spLocks noGrp="1"/>
          </p:cNvSpPr>
          <p:nvPr>
            <p:ph idx="1"/>
          </p:nvPr>
        </p:nvSpPr>
        <p:spPr>
          <a:xfrm>
            <a:off x="371094" y="2718054"/>
            <a:ext cx="6337616" cy="3207258"/>
          </a:xfrm>
        </p:spPr>
        <p:txBody>
          <a:bodyPr anchor="t">
            <a:normAutofit/>
          </a:bodyPr>
          <a:lstStyle/>
          <a:p>
            <a:r>
              <a:rPr lang="en-US" sz="2000" dirty="0"/>
              <a:t>This project is about the analysis of Maryland Statewide Vehicle Crashes using Machine learning algorithms.</a:t>
            </a:r>
          </a:p>
          <a:p>
            <a:endParaRPr lang="en-US" sz="2000" dirty="0"/>
          </a:p>
          <a:p>
            <a:r>
              <a:rPr lang="en-US" sz="2000" dirty="0"/>
              <a:t>Motivation: When I came to United States of America in 2021. I saw many vehicles on the road and at the same time many accidents too. I was curious why these accidents are happening and I want to get few analysis from the data. Hence, I chose this topic</a:t>
            </a:r>
          </a:p>
        </p:txBody>
      </p:sp>
    </p:spTree>
    <p:extLst>
      <p:ext uri="{BB962C8B-B14F-4D97-AF65-F5344CB8AC3E}">
        <p14:creationId xmlns:p14="http://schemas.microsoft.com/office/powerpoint/2010/main" val="301630245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08" name="Rectangle 3107">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See the source image">
            <a:extLst>
              <a:ext uri="{FF2B5EF4-FFF2-40B4-BE49-F238E27FC236}">
                <a16:creationId xmlns:a16="http://schemas.microsoft.com/office/drawing/2014/main" id="{8CA8C1B3-D564-24AF-D85E-F06F6A3DC9E0}"/>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25442D-F815-568F-47C2-93E9444CC9D2}"/>
              </a:ext>
            </a:extLst>
          </p:cNvPr>
          <p:cNvSpPr>
            <a:spLocks noGrp="1"/>
          </p:cNvSpPr>
          <p:nvPr>
            <p:ph type="title"/>
          </p:nvPr>
        </p:nvSpPr>
        <p:spPr>
          <a:xfrm>
            <a:off x="838200" y="365125"/>
            <a:ext cx="10515600" cy="1325563"/>
          </a:xfrm>
        </p:spPr>
        <p:txBody>
          <a:bodyPr>
            <a:normAutofit/>
          </a:bodyPr>
          <a:lstStyle/>
          <a:p>
            <a:r>
              <a:rPr lang="en-US" b="1" dirty="0">
                <a:solidFill>
                  <a:srgbClr val="FFFFFF"/>
                </a:solidFill>
              </a:rPr>
              <a:t>Data Set</a:t>
            </a:r>
          </a:p>
        </p:txBody>
      </p:sp>
      <p:sp>
        <p:nvSpPr>
          <p:cNvPr id="3107" name="Content Placeholder 2">
            <a:extLst>
              <a:ext uri="{FF2B5EF4-FFF2-40B4-BE49-F238E27FC236}">
                <a16:creationId xmlns:a16="http://schemas.microsoft.com/office/drawing/2014/main" id="{7749636F-37BB-8828-6FAB-F43CCE7576F2}"/>
              </a:ext>
            </a:extLst>
          </p:cNvPr>
          <p:cNvSpPr>
            <a:spLocks noGrp="1"/>
          </p:cNvSpPr>
          <p:nvPr>
            <p:ph idx="1"/>
          </p:nvPr>
        </p:nvSpPr>
        <p:spPr>
          <a:xfrm>
            <a:off x="838200" y="1825625"/>
            <a:ext cx="10515600" cy="4351338"/>
          </a:xfrm>
        </p:spPr>
        <p:txBody>
          <a:bodyPr>
            <a:normAutofit/>
          </a:bodyPr>
          <a:lstStyle/>
          <a:p>
            <a:endParaRPr lang="en-US" sz="1800" b="0" i="0">
              <a:solidFill>
                <a:srgbClr val="FFFFFF"/>
              </a:solidFill>
              <a:effectLst/>
            </a:endParaRPr>
          </a:p>
          <a:p>
            <a:r>
              <a:rPr lang="en-US" sz="1800" b="0" i="0">
                <a:solidFill>
                  <a:srgbClr val="FFFFFF"/>
                </a:solidFill>
                <a:effectLst/>
              </a:rPr>
              <a:t>This is the public dataset from the Maryland open information source(</a:t>
            </a:r>
            <a:r>
              <a:rPr lang="en-US" sz="1800" b="0" i="0" u="sng">
                <a:solidFill>
                  <a:srgbClr val="FFFFFF"/>
                </a:solidFill>
                <a:effectLst/>
                <a:hlinkClick r:id="rId3">
                  <a:extLst>
                    <a:ext uri="{A12FA001-AC4F-418D-AE19-62706E023703}">
                      <ahyp:hlinkClr xmlns:ahyp="http://schemas.microsoft.com/office/drawing/2018/hyperlinkcolor" val="tx"/>
                    </a:ext>
                  </a:extLst>
                </a:hlinkClick>
              </a:rPr>
              <a:t>https://opendata.maryland.gov/</a:t>
            </a:r>
            <a:r>
              <a:rPr lang="en-US" sz="1800" b="0" i="0">
                <a:solidFill>
                  <a:srgbClr val="FFFFFF"/>
                </a:solidFill>
                <a:effectLst/>
              </a:rPr>
              <a:t>). </a:t>
            </a:r>
          </a:p>
          <a:p>
            <a:r>
              <a:rPr lang="en-US" sz="1800" b="0" i="0">
                <a:solidFill>
                  <a:srgbClr val="FFFFFF"/>
                </a:solidFill>
                <a:effectLst/>
              </a:rPr>
              <a:t>Here is the Data Source link:  </a:t>
            </a:r>
            <a:r>
              <a:rPr lang="en-US" sz="1800" b="0" i="0" u="none" strike="noStrike">
                <a:solidFill>
                  <a:srgbClr val="FFFFFF"/>
                </a:solidFill>
                <a:effectLst/>
                <a:hlinkClick r:id="rId4">
                  <a:extLst>
                    <a:ext uri="{A12FA001-AC4F-418D-AE19-62706E023703}">
                      <ahyp:hlinkClr xmlns:ahyp="http://schemas.microsoft.com/office/drawing/2018/hyperlinkcolor" val="tx"/>
                    </a:ext>
                  </a:extLst>
                </a:hlinkClick>
              </a:rPr>
              <a:t>https://opendata.maryland.gov/widgets/65du-s3qu</a:t>
            </a:r>
            <a:r>
              <a:rPr lang="en-US" sz="1800" b="0" i="0">
                <a:solidFill>
                  <a:srgbClr val="FFFFFF"/>
                </a:solidFill>
                <a:effectLst/>
              </a:rPr>
              <a:t> </a:t>
            </a:r>
          </a:p>
          <a:p>
            <a:r>
              <a:rPr lang="en-US" sz="1800" b="0" i="0">
                <a:solidFill>
                  <a:srgbClr val="FFFFFF"/>
                </a:solidFill>
                <a:effectLst/>
              </a:rPr>
              <a:t>There are 56 columns and 8,22,412 rows in the dataset.</a:t>
            </a:r>
          </a:p>
          <a:p>
            <a:r>
              <a:rPr lang="en-US" sz="1800">
                <a:solidFill>
                  <a:srgbClr val="FFFFFF"/>
                </a:solidFill>
              </a:rPr>
              <a:t>The columns include :</a:t>
            </a:r>
            <a:r>
              <a:rPr lang="en-US" sz="1800" b="0" i="0">
                <a:solidFill>
                  <a:srgbClr val="FFFFFF"/>
                </a:solidFill>
                <a:effectLst/>
              </a:rPr>
              <a:t> 'YEAR', 'QUARTER', 'LIGHT_DESC', 'LIGHT_CODE', 'COUNTY_DESC', 'COUNTY_NO', 'MUNI_DESC', 'MUNI_CODE', 'JUNCTION_DESC', 'JUNCTION_CODE', 'COLLISION_TYPE_DESC', 'COLLISION_TYPE_CODE', 'SURF_COND_DESC', 'SURF_COND_CODE', 'LANE_DESC', 'LANE_CODE', 'RD_COND_DESC', 'RD_COND_CODE', 'RD_DIV_DESC', 'RD_DIV_CODE', 'FIX_OBJ_DESC', 'FIX_OBJ_CODE', 'REPORT_NO', 'REPORT_TYPE', 'WEATHER_DESC', 'WEATHER_CODE', 'ACC_DATE', 'ACC_TIME', 'LOC_CODE', 'SIGNAL_FLAG_DESC', 'SIGNAL_FLAG', 'C_M_ZONE_FLAG', 'AGENCY_CODE', 'AREA_CODE', 'HARM_EVENT_DESC1', 'HARM_EVENT_CODE1', 'HARM_EVENT_DESC2', 'HARM_EVENT_CODE2', 'RTE_NO', 'ROUTE_TYPE_CODE', 'RTE_SUFFIX', 'LOG_MILE', 'LOGMILE_DIR_FLAG_DESC', 'LOGMILE_DIR_FLAG', 'MAINROAD_NAME', 'DISTANCE', 'FEET_MILES_FLAG_DESC', 'FEET_MILES_FLAG', 'DISTANCE_DIR_FLAG', 'REFERENCE_NO', 'REFERENCE_TYPE_CODE', 'REFERENCE_SUFFIX', 'REFERENCE_ROAD_NAME', 'LATITUDE', 'LONGITUDE', 'LOCATION'.</a:t>
            </a:r>
            <a:endParaRPr lang="en-US" sz="1800">
              <a:solidFill>
                <a:srgbClr val="FFFFFF"/>
              </a:solidFill>
            </a:endParaRPr>
          </a:p>
        </p:txBody>
      </p:sp>
    </p:spTree>
    <p:extLst>
      <p:ext uri="{BB962C8B-B14F-4D97-AF65-F5344CB8AC3E}">
        <p14:creationId xmlns:p14="http://schemas.microsoft.com/office/powerpoint/2010/main" val="39278170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24" name="Rectangle 4123">
            <a:extLst>
              <a:ext uri="{FF2B5EF4-FFF2-40B4-BE49-F238E27FC236}">
                <a16:creationId xmlns:a16="http://schemas.microsoft.com/office/drawing/2014/main" id="{61B2A784-4501-42A8-86DF-DB27DE395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25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See the source image">
            <a:extLst>
              <a:ext uri="{FF2B5EF4-FFF2-40B4-BE49-F238E27FC236}">
                <a16:creationId xmlns:a16="http://schemas.microsoft.com/office/drawing/2014/main" id="{3477A5F7-E45D-3C59-560D-03A9EE43A263}"/>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b="8907"/>
          <a:stretch/>
        </p:blipFill>
        <p:spPr bwMode="auto">
          <a:xfrm>
            <a:off x="20" y="-3809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8573C81-2C8D-76FC-94A7-07E23C33755C}"/>
              </a:ext>
            </a:extLst>
          </p:cNvPr>
          <p:cNvSpPr>
            <a:spLocks noGrp="1"/>
          </p:cNvSpPr>
          <p:nvPr>
            <p:ph type="title"/>
          </p:nvPr>
        </p:nvSpPr>
        <p:spPr>
          <a:xfrm>
            <a:off x="5491492" y="190501"/>
            <a:ext cx="5612012" cy="1257300"/>
          </a:xfrm>
        </p:spPr>
        <p:txBody>
          <a:bodyPr>
            <a:normAutofit/>
          </a:bodyPr>
          <a:lstStyle/>
          <a:p>
            <a:r>
              <a:rPr lang="en-US" sz="4800" b="1" dirty="0"/>
              <a:t>Data Cleaning</a:t>
            </a:r>
          </a:p>
        </p:txBody>
      </p:sp>
      <p:sp>
        <p:nvSpPr>
          <p:cNvPr id="4126" name="Rectangle 4125">
            <a:extLst>
              <a:ext uri="{FF2B5EF4-FFF2-40B4-BE49-F238E27FC236}">
                <a16:creationId xmlns:a16="http://schemas.microsoft.com/office/drawing/2014/main" id="{3BD53A9B-9757-4152-AC12-68721FC8A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64811"/>
            <a:ext cx="4803820" cy="492837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2D43612-BA97-9EA8-2222-F8050271D0D1}"/>
              </a:ext>
            </a:extLst>
          </p:cNvPr>
          <p:cNvPicPr>
            <a:picLocks noChangeAspect="1"/>
          </p:cNvPicPr>
          <p:nvPr/>
        </p:nvPicPr>
        <p:blipFill rotWithShape="1">
          <a:blip r:embed="rId3"/>
          <a:srcRect t="10895" r="-5" b="7887"/>
          <a:stretch/>
        </p:blipFill>
        <p:spPr>
          <a:xfrm>
            <a:off x="20" y="1129284"/>
            <a:ext cx="4617700" cy="4599432"/>
          </a:xfrm>
          <a:prstGeom prst="rect">
            <a:avLst/>
          </a:prstGeom>
        </p:spPr>
      </p:pic>
      <p:sp>
        <p:nvSpPr>
          <p:cNvPr id="4102" name="Content Placeholder 4101">
            <a:extLst>
              <a:ext uri="{FF2B5EF4-FFF2-40B4-BE49-F238E27FC236}">
                <a16:creationId xmlns:a16="http://schemas.microsoft.com/office/drawing/2014/main" id="{C4149DFE-FCC9-DDED-301C-77E65B3A49E2}"/>
              </a:ext>
            </a:extLst>
          </p:cNvPr>
          <p:cNvSpPr>
            <a:spLocks noGrp="1"/>
          </p:cNvSpPr>
          <p:nvPr>
            <p:ph idx="1"/>
          </p:nvPr>
        </p:nvSpPr>
        <p:spPr>
          <a:xfrm>
            <a:off x="5498975" y="1333500"/>
            <a:ext cx="5604529" cy="4596463"/>
          </a:xfrm>
        </p:spPr>
        <p:txBody>
          <a:bodyPr>
            <a:normAutofit/>
          </a:bodyPr>
          <a:lstStyle/>
          <a:p>
            <a:r>
              <a:rPr lang="en-US" sz="2400" b="0" i="0" dirty="0">
                <a:effectLst/>
                <a:latin typeface="-apple-system"/>
              </a:rPr>
              <a:t>There are several categories that numerically correspond identically to other columns. Furthermore, the dataset removes those columns. We are unable to comprehend anything or make any conclusions from some of those numerical columns individually. Hence, I dropped all those columns from the dataset.</a:t>
            </a:r>
          </a:p>
          <a:p>
            <a:r>
              <a:rPr lang="en-US" sz="2400" dirty="0">
                <a:latin typeface="-apple-system"/>
              </a:rPr>
              <a:t>There are about 19 object type variables,2 int type Variables, and 6 float type variables.</a:t>
            </a:r>
            <a:endParaRPr lang="en-US" sz="2400" b="0" i="0" dirty="0">
              <a:effectLst/>
              <a:latin typeface="-apple-system"/>
            </a:endParaRPr>
          </a:p>
          <a:p>
            <a:endParaRPr lang="en-US" sz="2400" b="0" i="0" dirty="0">
              <a:effectLst/>
              <a:latin typeface="-apple-system"/>
            </a:endParaRPr>
          </a:p>
          <a:p>
            <a:endParaRPr lang="en-US" sz="2400" dirty="0"/>
          </a:p>
        </p:txBody>
      </p:sp>
    </p:spTree>
    <p:extLst>
      <p:ext uri="{BB962C8B-B14F-4D97-AF65-F5344CB8AC3E}">
        <p14:creationId xmlns:p14="http://schemas.microsoft.com/office/powerpoint/2010/main" val="146273705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47" name="Rectangle 5140">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descr="See the source image">
            <a:extLst>
              <a:ext uri="{FF2B5EF4-FFF2-40B4-BE49-F238E27FC236}">
                <a16:creationId xmlns:a16="http://schemas.microsoft.com/office/drawing/2014/main" id="{05223458-B085-64D0-79DD-82EF7074B4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6121"/>
          <a:stretch/>
        </p:blipFill>
        <p:spPr bwMode="auto">
          <a:xfrm>
            <a:off x="4547938" y="3681409"/>
            <a:ext cx="7644062" cy="3176595"/>
          </a:xfrm>
          <a:prstGeom prst="rect">
            <a:avLst/>
          </a:prstGeom>
          <a:noFill/>
          <a:extLst>
            <a:ext uri="{909E8E84-426E-40DD-AFC4-6F175D3DCCD1}">
              <a14:hiddenFill xmlns:a14="http://schemas.microsoft.com/office/drawing/2010/main">
                <a:solidFill>
                  <a:srgbClr val="FFFFFF"/>
                </a:solidFill>
              </a14:hiddenFill>
            </a:ext>
          </a:extLst>
        </p:spPr>
      </p:pic>
      <p:sp>
        <p:nvSpPr>
          <p:cNvPr id="5148" name="Rectangle 5142">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5F3344-3CB8-8B64-AE01-52773B9B033E}"/>
              </a:ext>
            </a:extLst>
          </p:cNvPr>
          <p:cNvSpPr>
            <a:spLocks noGrp="1"/>
          </p:cNvSpPr>
          <p:nvPr>
            <p:ph type="ctrTitle"/>
          </p:nvPr>
        </p:nvSpPr>
        <p:spPr>
          <a:xfrm>
            <a:off x="838200" y="1115219"/>
            <a:ext cx="5395912" cy="1094579"/>
          </a:xfrm>
        </p:spPr>
        <p:txBody>
          <a:bodyPr>
            <a:normAutofit/>
          </a:bodyPr>
          <a:lstStyle/>
          <a:p>
            <a:pPr algn="l"/>
            <a:r>
              <a:rPr lang="en-US" sz="5000" b="1" dirty="0">
                <a:solidFill>
                  <a:schemeClr val="bg1"/>
                </a:solidFill>
              </a:rPr>
              <a:t>Target Variable</a:t>
            </a:r>
          </a:p>
        </p:txBody>
      </p:sp>
      <p:sp>
        <p:nvSpPr>
          <p:cNvPr id="3" name="Subtitle 2">
            <a:extLst>
              <a:ext uri="{FF2B5EF4-FFF2-40B4-BE49-F238E27FC236}">
                <a16:creationId xmlns:a16="http://schemas.microsoft.com/office/drawing/2014/main" id="{291EB033-7751-206A-6C79-3F9EAB70EC67}"/>
              </a:ext>
            </a:extLst>
          </p:cNvPr>
          <p:cNvSpPr>
            <a:spLocks noGrp="1"/>
          </p:cNvSpPr>
          <p:nvPr>
            <p:ph type="subTitle" idx="1"/>
          </p:nvPr>
        </p:nvSpPr>
        <p:spPr>
          <a:xfrm>
            <a:off x="838200" y="3902074"/>
            <a:ext cx="5395912" cy="2527299"/>
          </a:xfrm>
        </p:spPr>
        <p:txBody>
          <a:bodyPr>
            <a:normAutofit lnSpcReduction="10000"/>
          </a:bodyPr>
          <a:lstStyle/>
          <a:p>
            <a:pPr algn="l"/>
            <a:r>
              <a:rPr lang="en-US" sz="1800" b="0" i="0" dirty="0">
                <a:solidFill>
                  <a:schemeClr val="bg1"/>
                </a:solidFill>
                <a:effectLst/>
                <a:latin typeface="-apple-system"/>
              </a:rPr>
              <a:t>I chose "REPORT TYPE" as my target column. There are three classes are represented in the target variable: "Property Damage Crash," "Injury Crash," and "Fatal Crash." To minimize a conflict with multiple classes, those three classes are reduced into two by altering Fatal Crash into Injury Crash. This is likewise done for the alternative explanation that Fatal Crash corresponds to accidents that result in death, being a subclass of an Injury crash. As more than just a result, the final target variable only has two classes.</a:t>
            </a:r>
          </a:p>
          <a:p>
            <a:pPr algn="l"/>
            <a:endParaRPr lang="en-US" sz="1400" dirty="0">
              <a:solidFill>
                <a:schemeClr val="bg1"/>
              </a:solidFill>
            </a:endParaRPr>
          </a:p>
        </p:txBody>
      </p:sp>
      <p:cxnSp>
        <p:nvCxnSpPr>
          <p:cNvPr id="5149" name="Straight Connector 5144">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2D755C7-E12A-7D38-BA03-EA9709FF3E70}"/>
              </a:ext>
            </a:extLst>
          </p:cNvPr>
          <p:cNvPicPr>
            <a:picLocks noChangeAspect="1"/>
          </p:cNvPicPr>
          <p:nvPr/>
        </p:nvPicPr>
        <p:blipFill>
          <a:blip r:embed="rId3"/>
          <a:stretch>
            <a:fillRect/>
          </a:stretch>
        </p:blipFill>
        <p:spPr>
          <a:xfrm>
            <a:off x="6733998" y="122245"/>
            <a:ext cx="4077053" cy="3436918"/>
          </a:xfrm>
          <a:prstGeom prst="rect">
            <a:avLst/>
          </a:prstGeom>
        </p:spPr>
      </p:pic>
    </p:spTree>
    <p:extLst>
      <p:ext uri="{BB962C8B-B14F-4D97-AF65-F5344CB8AC3E}">
        <p14:creationId xmlns:p14="http://schemas.microsoft.com/office/powerpoint/2010/main" val="4124543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F4793C-CB4E-4ADD-E371-82984CFAC933}"/>
              </a:ext>
            </a:extLst>
          </p:cNvPr>
          <p:cNvSpPr>
            <a:spLocks noGrp="1"/>
          </p:cNvSpPr>
          <p:nvPr>
            <p:ph type="title"/>
          </p:nvPr>
        </p:nvSpPr>
        <p:spPr>
          <a:xfrm>
            <a:off x="1102368" y="2401984"/>
            <a:ext cx="4030132" cy="2690881"/>
          </a:xfrm>
        </p:spPr>
        <p:txBody>
          <a:bodyPr vert="horz" lIns="91440" tIns="45720" rIns="91440" bIns="45720" rtlCol="0" anchor="ctr">
            <a:normAutofit/>
          </a:bodyPr>
          <a:lstStyle/>
          <a:p>
            <a:pPr algn="ctr"/>
            <a:r>
              <a:rPr lang="en-US" sz="2800" b="0" i="0" dirty="0">
                <a:solidFill>
                  <a:schemeClr val="bg1"/>
                </a:solidFill>
                <a:effectLst/>
                <a:latin typeface="Helvetica Neue"/>
              </a:rPr>
              <a:t>In the bar graph we can clearly see that in Baltimore county there are more than 120000 crashes.</a:t>
            </a:r>
            <a:endParaRPr lang="en-US" sz="4400" kern="1200" dirty="0">
              <a:solidFill>
                <a:schemeClr val="bg1"/>
              </a:solidFill>
              <a:latin typeface="+mj-lt"/>
              <a:ea typeface="+mj-ea"/>
              <a:cs typeface="+mj-cs"/>
            </a:endParaRP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Content Placeholder 5">
            <a:extLst>
              <a:ext uri="{FF2B5EF4-FFF2-40B4-BE49-F238E27FC236}">
                <a16:creationId xmlns:a16="http://schemas.microsoft.com/office/drawing/2014/main" id="{6E2C3EC7-5500-BA9A-41DB-D2DC459292F4}"/>
              </a:ext>
            </a:extLst>
          </p:cNvPr>
          <p:cNvPicPr>
            <a:picLocks noGrp="1" noChangeAspect="1"/>
          </p:cNvPicPr>
          <p:nvPr>
            <p:ph idx="1"/>
          </p:nvPr>
        </p:nvPicPr>
        <p:blipFill>
          <a:blip r:embed="rId2"/>
          <a:stretch>
            <a:fillRect/>
          </a:stretch>
        </p:blipFill>
        <p:spPr>
          <a:xfrm>
            <a:off x="6234112" y="1695516"/>
            <a:ext cx="5691187" cy="4100269"/>
          </a:xfrm>
        </p:spPr>
      </p:pic>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024734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92F65-7EC5-963D-18A6-8344172E4014}"/>
              </a:ext>
            </a:extLst>
          </p:cNvPr>
          <p:cNvSpPr>
            <a:spLocks noGrp="1"/>
          </p:cNvSpPr>
          <p:nvPr>
            <p:ph type="title"/>
          </p:nvPr>
        </p:nvSpPr>
        <p:spPr>
          <a:xfrm>
            <a:off x="838200" y="1748452"/>
            <a:ext cx="4974771" cy="3587786"/>
          </a:xfrm>
        </p:spPr>
        <p:txBody>
          <a:bodyPr vert="horz" lIns="91440" tIns="45720" rIns="91440" bIns="45720" rtlCol="0" anchor="ctr">
            <a:normAutofit/>
          </a:bodyPr>
          <a:lstStyle/>
          <a:p>
            <a:pPr algn="ctr"/>
            <a:r>
              <a:rPr lang="en-US" sz="2800" b="0" i="0" dirty="0">
                <a:solidFill>
                  <a:schemeClr val="bg1"/>
                </a:solidFill>
                <a:effectLst/>
                <a:latin typeface="Helvetica Neue"/>
              </a:rPr>
              <a:t>In the plot most of the crashes happened in the same direction rear end and it is very Rare for the crashes to happen opposite direction both taking a left turn.</a:t>
            </a:r>
            <a:endParaRPr lang="en-US" sz="4400" kern="1200" dirty="0">
              <a:solidFill>
                <a:schemeClr val="bg1"/>
              </a:solidFill>
              <a:latin typeface="+mj-lt"/>
              <a:ea typeface="+mj-ea"/>
              <a:cs typeface="+mj-cs"/>
            </a:endParaRPr>
          </a:p>
        </p:txBody>
      </p:sp>
      <p:grpSp>
        <p:nvGrpSpPr>
          <p:cNvPr id="13"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4" name="Freeform: Shape 13">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7"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1"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2" name="Freeform: Shape 21">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2"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3" name="Freeform: Shape 192">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pic>
        <p:nvPicPr>
          <p:cNvPr id="7" name="Picture 6">
            <a:extLst>
              <a:ext uri="{FF2B5EF4-FFF2-40B4-BE49-F238E27FC236}">
                <a16:creationId xmlns:a16="http://schemas.microsoft.com/office/drawing/2014/main" id="{DC2FEAC2-DD51-AE29-FAAD-2A44430D6EE2}"/>
              </a:ext>
            </a:extLst>
          </p:cNvPr>
          <p:cNvPicPr>
            <a:picLocks noChangeAspect="1"/>
          </p:cNvPicPr>
          <p:nvPr/>
        </p:nvPicPr>
        <p:blipFill>
          <a:blip r:embed="rId2"/>
          <a:stretch>
            <a:fillRect/>
          </a:stretch>
        </p:blipFill>
        <p:spPr>
          <a:xfrm>
            <a:off x="6294023" y="1116129"/>
            <a:ext cx="5707277" cy="4625741"/>
          </a:xfrm>
          <a:prstGeom prst="rect">
            <a:avLst/>
          </a:prstGeom>
        </p:spPr>
      </p:pic>
    </p:spTree>
    <p:extLst>
      <p:ext uri="{BB962C8B-B14F-4D97-AF65-F5344CB8AC3E}">
        <p14:creationId xmlns:p14="http://schemas.microsoft.com/office/powerpoint/2010/main" val="1655452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92F65-7EC5-963D-18A6-8344172E4014}"/>
              </a:ext>
            </a:extLst>
          </p:cNvPr>
          <p:cNvSpPr>
            <a:spLocks noGrp="1"/>
          </p:cNvSpPr>
          <p:nvPr>
            <p:ph type="title"/>
          </p:nvPr>
        </p:nvSpPr>
        <p:spPr>
          <a:xfrm>
            <a:off x="838200" y="1748452"/>
            <a:ext cx="4974771" cy="3587786"/>
          </a:xfrm>
        </p:spPr>
        <p:txBody>
          <a:bodyPr vert="horz" lIns="91440" tIns="45720" rIns="91440" bIns="45720" rtlCol="0" anchor="ctr">
            <a:normAutofit/>
          </a:bodyPr>
          <a:lstStyle/>
          <a:p>
            <a:pPr algn="ctr"/>
            <a:r>
              <a:rPr lang="en-US" sz="2800" b="0" i="0" dirty="0">
                <a:solidFill>
                  <a:schemeClr val="bg1"/>
                </a:solidFill>
                <a:effectLst/>
                <a:latin typeface="Helvetica Neue"/>
              </a:rPr>
              <a:t>In the plot, we can see the number of accidents occurred with respect to year .</a:t>
            </a:r>
            <a:endParaRPr lang="en-US" sz="4400" kern="1200" dirty="0">
              <a:solidFill>
                <a:schemeClr val="bg1"/>
              </a:solidFill>
              <a:latin typeface="+mj-lt"/>
              <a:ea typeface="+mj-ea"/>
              <a:cs typeface="+mj-cs"/>
            </a:endParaRPr>
          </a:p>
        </p:txBody>
      </p:sp>
      <p:grpSp>
        <p:nvGrpSpPr>
          <p:cNvPr id="13"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4" name="Freeform: Shape 13">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7"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1"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2" name="Freeform: Shape 21">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2"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3" name="Freeform: Shape 192">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pic>
        <p:nvPicPr>
          <p:cNvPr id="4" name="Picture 3">
            <a:extLst>
              <a:ext uri="{FF2B5EF4-FFF2-40B4-BE49-F238E27FC236}">
                <a16:creationId xmlns:a16="http://schemas.microsoft.com/office/drawing/2014/main" id="{18C99EB9-CCCC-E4BF-B595-3C4EB1958A8D}"/>
              </a:ext>
            </a:extLst>
          </p:cNvPr>
          <p:cNvPicPr>
            <a:picLocks noChangeAspect="1"/>
          </p:cNvPicPr>
          <p:nvPr/>
        </p:nvPicPr>
        <p:blipFill>
          <a:blip r:embed="rId2"/>
          <a:stretch>
            <a:fillRect/>
          </a:stretch>
        </p:blipFill>
        <p:spPr>
          <a:xfrm>
            <a:off x="6548829" y="1223765"/>
            <a:ext cx="4656223" cy="4305673"/>
          </a:xfrm>
          <a:prstGeom prst="rect">
            <a:avLst/>
          </a:prstGeom>
        </p:spPr>
      </p:pic>
    </p:spTree>
    <p:extLst>
      <p:ext uri="{BB962C8B-B14F-4D97-AF65-F5344CB8AC3E}">
        <p14:creationId xmlns:p14="http://schemas.microsoft.com/office/powerpoint/2010/main" val="3102051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92F65-7EC5-963D-18A6-8344172E4014}"/>
              </a:ext>
            </a:extLst>
          </p:cNvPr>
          <p:cNvSpPr>
            <a:spLocks noGrp="1"/>
          </p:cNvSpPr>
          <p:nvPr>
            <p:ph type="title"/>
          </p:nvPr>
        </p:nvSpPr>
        <p:spPr>
          <a:xfrm>
            <a:off x="838200" y="1748452"/>
            <a:ext cx="4974771" cy="3587786"/>
          </a:xfrm>
        </p:spPr>
        <p:txBody>
          <a:bodyPr vert="horz" lIns="91440" tIns="45720" rIns="91440" bIns="45720" rtlCol="0" anchor="ctr">
            <a:normAutofit/>
          </a:bodyPr>
          <a:lstStyle/>
          <a:p>
            <a:pPr algn="ctr"/>
            <a:r>
              <a:rPr lang="en-US" sz="4000" b="0" i="0" dirty="0">
                <a:solidFill>
                  <a:schemeClr val="bg1"/>
                </a:solidFill>
                <a:effectLst/>
                <a:latin typeface="Helvetica Neue"/>
              </a:rPr>
              <a:t>Here is the boxplot for </a:t>
            </a:r>
            <a:r>
              <a:rPr lang="en-US" sz="4000" dirty="0" err="1">
                <a:solidFill>
                  <a:schemeClr val="bg1"/>
                </a:solidFill>
                <a:latin typeface="Helvetica Neue"/>
              </a:rPr>
              <a:t>C</a:t>
            </a:r>
            <a:r>
              <a:rPr lang="en-US" sz="4000" b="0" i="0" dirty="0" err="1">
                <a:solidFill>
                  <a:schemeClr val="bg1"/>
                </a:solidFill>
                <a:effectLst/>
                <a:latin typeface="Helvetica Neue"/>
              </a:rPr>
              <a:t>ountywise</a:t>
            </a:r>
            <a:r>
              <a:rPr lang="en-US" sz="4000" b="0" i="0" dirty="0">
                <a:solidFill>
                  <a:schemeClr val="bg1"/>
                </a:solidFill>
                <a:effectLst/>
                <a:latin typeface="Helvetica Neue"/>
              </a:rPr>
              <a:t> with respect to year.</a:t>
            </a:r>
            <a:endParaRPr lang="en-US" sz="4000" kern="1200" dirty="0">
              <a:solidFill>
                <a:schemeClr val="bg1"/>
              </a:solidFill>
              <a:latin typeface="+mj-lt"/>
              <a:ea typeface="+mj-ea"/>
              <a:cs typeface="+mj-cs"/>
            </a:endParaRPr>
          </a:p>
        </p:txBody>
      </p:sp>
      <p:grpSp>
        <p:nvGrpSpPr>
          <p:cNvPr id="13"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4" name="Freeform: Shape 13">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7"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1"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2" name="Freeform: Shape 21">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2"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3" name="Freeform: Shape 192">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pic>
        <p:nvPicPr>
          <p:cNvPr id="5" name="Picture 4">
            <a:extLst>
              <a:ext uri="{FF2B5EF4-FFF2-40B4-BE49-F238E27FC236}">
                <a16:creationId xmlns:a16="http://schemas.microsoft.com/office/drawing/2014/main" id="{F09908CA-6E83-EFB2-9FC4-3506ACBC3C21}"/>
              </a:ext>
            </a:extLst>
          </p:cNvPr>
          <p:cNvPicPr>
            <a:picLocks noChangeAspect="1"/>
          </p:cNvPicPr>
          <p:nvPr/>
        </p:nvPicPr>
        <p:blipFill>
          <a:blip r:embed="rId2"/>
          <a:stretch>
            <a:fillRect/>
          </a:stretch>
        </p:blipFill>
        <p:spPr>
          <a:xfrm>
            <a:off x="6974639" y="1050569"/>
            <a:ext cx="4473328" cy="4701947"/>
          </a:xfrm>
          <a:prstGeom prst="rect">
            <a:avLst/>
          </a:prstGeom>
        </p:spPr>
      </p:pic>
    </p:spTree>
    <p:extLst>
      <p:ext uri="{BB962C8B-B14F-4D97-AF65-F5344CB8AC3E}">
        <p14:creationId xmlns:p14="http://schemas.microsoft.com/office/powerpoint/2010/main" val="3238728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2724</TotalTime>
  <Words>1149</Words>
  <Application>Microsoft Office PowerPoint</Application>
  <PresentationFormat>Widescreen</PresentationFormat>
  <Paragraphs>47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Aharoni</vt:lpstr>
      <vt:lpstr>-apple-system</vt:lpstr>
      <vt:lpstr>Arial</vt:lpstr>
      <vt:lpstr>Calibri</vt:lpstr>
      <vt:lpstr>Calibri Light</vt:lpstr>
      <vt:lpstr>Helvetica Neue</vt:lpstr>
      <vt:lpstr>Office Theme</vt:lpstr>
      <vt:lpstr>Maryland vehicle crashes using Machine learning models</vt:lpstr>
      <vt:lpstr>Introduction and Motivation</vt:lpstr>
      <vt:lpstr>Data Set</vt:lpstr>
      <vt:lpstr>Data Cleaning</vt:lpstr>
      <vt:lpstr>Target Variable</vt:lpstr>
      <vt:lpstr>In the bar graph we can clearly see that in Baltimore county there are more than 120000 crashes.</vt:lpstr>
      <vt:lpstr>In the plot most of the crashes happened in the same direction rear end and it is very Rare for the crashes to happen opposite direction both taking a left turn.</vt:lpstr>
      <vt:lpstr>In the plot, we can see the number of accidents occurred with respect to year .</vt:lpstr>
      <vt:lpstr>Here is the boxplot for Countywise with respect to year.</vt:lpstr>
      <vt:lpstr>Used heatmap to plot the columns, to understand the correlation between each one of them before we implement the Machine Learning models. This map helps us in understanding the positive, negative, and uncorrelated columns from the dataset.</vt:lpstr>
      <vt:lpstr>Modeling</vt:lpstr>
      <vt:lpstr>Logistic Regression</vt:lpstr>
      <vt:lpstr>Random Forest</vt:lpstr>
      <vt:lpstr>Decision Tree</vt:lpstr>
      <vt:lpstr>Results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Maryland vehicle crashes using Machine learning models</dc:title>
  <dc:creator>praneeth thandra</dc:creator>
  <cp:lastModifiedBy>praneeth thandra</cp:lastModifiedBy>
  <cp:revision>2</cp:revision>
  <dcterms:created xsi:type="dcterms:W3CDTF">2022-11-28T23:46:10Z</dcterms:created>
  <dcterms:modified xsi:type="dcterms:W3CDTF">2022-11-30T21:17:57Z</dcterms:modified>
</cp:coreProperties>
</file>