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63" r:id="rId3"/>
    <p:sldId id="268" r:id="rId4"/>
    <p:sldId id="264" r:id="rId5"/>
    <p:sldId id="265" r:id="rId6"/>
    <p:sldId id="269" r:id="rId7"/>
    <p:sldId id="271" r:id="rId8"/>
    <p:sldId id="270" r:id="rId9"/>
    <p:sldId id="272" r:id="rId10"/>
    <p:sldId id="279" r:id="rId11"/>
    <p:sldId id="277" r:id="rId12"/>
    <p:sldId id="278" r:id="rId13"/>
    <p:sldId id="280" r:id="rId14"/>
    <p:sldId id="281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4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673E4-2500-49DB-9333-DA464881002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C213D-4FA1-4493-8BE7-F5FB7D50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1:notes"/>
          <p:cNvSpPr txBox="1">
            <a:spLocks noGrp="1"/>
          </p:cNvSpPr>
          <p:nvPr>
            <p:ph type="body" idx="1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7" tIns="47091" rIns="94207" bIns="47091" anchor="t" anchorCtr="0">
            <a:noAutofit/>
          </a:bodyPr>
          <a:lstStyle/>
          <a:p>
            <a:endParaRPr dirty="0"/>
          </a:p>
        </p:txBody>
      </p:sp>
      <p:sp>
        <p:nvSpPr>
          <p:cNvPr id="426" name="Google Shape;426;p1:notes"/>
          <p:cNvSpPr txBox="1">
            <a:spLocks noGrp="1"/>
          </p:cNvSpPr>
          <p:nvPr>
            <p:ph type="sldNum" idx="12"/>
          </p:nvPr>
        </p:nvSpPr>
        <p:spPr>
          <a:xfrm>
            <a:off x="4023093" y="8917423"/>
            <a:ext cx="3077740" cy="47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7" tIns="47091" rIns="94207" bIns="47091" anchor="b" anchorCtr="0">
            <a:noAutofit/>
          </a:bodyPr>
          <a:lstStyle/>
          <a:p>
            <a:pPr marL="0" marR="0" lvl="0" indent="0" algn="r" defTabSz="9171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71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579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7" name="Google Shape;27;p3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24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4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15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Google Shape;33;p3"/>
          <p:cNvCxnSpPr/>
          <p:nvPr/>
        </p:nvCxnSpPr>
        <p:spPr>
          <a:xfrm>
            <a:off x="1207659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7800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9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42" name="Google Shape;42;p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6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1714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lvl="1" indent="-17145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None/>
              <a:defRPr sz="135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8" name="Google Shape;48;p5"/>
          <p:cNvCxnSpPr/>
          <p:nvPr/>
        </p:nvCxnSpPr>
        <p:spPr>
          <a:xfrm>
            <a:off x="1207659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2353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342900" lvl="0" indent="-1714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sz="1500" b="0" cap="none">
                <a:solidFill>
                  <a:schemeClr val="dk2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342900" lvl="0" indent="-1714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sz="1500" b="0" cap="none">
                <a:solidFill>
                  <a:schemeClr val="dk2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7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1714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125">
                <a:solidFill>
                  <a:srgbClr val="FFFFFF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None/>
              <a:defRPr sz="900"/>
            </a:lvl2pPr>
            <a:lvl3pPr marL="1028700" lvl="2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750"/>
            </a:lvl3pPr>
            <a:lvl4pPr marL="1371600" lvl="3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4pPr>
            <a:lvl5pPr marL="1714500" lvl="4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5pPr>
            <a:lvl6pPr marL="2057400" lvl="5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6pPr>
            <a:lvl7pPr marL="2400300" lvl="6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7pPr>
            <a:lvl8pPr marL="2743200" lvl="7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8pPr>
            <a:lvl9pPr marL="3086100" lvl="8" indent="-1714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675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4800600" y="6459787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8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0" name="Google Shape;80;p10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17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spcFirstLastPara="1" wrap="square" lIns="457200" tIns="457200" rIns="0" bIns="45700" anchor="t" anchorCtr="0"/>
          <a:lstStyle>
            <a:lvl1pPr marR="0" lvl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/>
          <a:lstStyle>
            <a:lvl1pPr marL="342900" lvl="0" indent="-1714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>
                <a:solidFill>
                  <a:srgbClr val="FFFFFF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900"/>
            </a:lvl2pPr>
            <a:lvl3pPr marL="1028700" lvl="2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750"/>
            </a:lvl3pPr>
            <a:lvl4pPr marL="1371600" lvl="3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4pPr>
            <a:lvl5pPr marL="1714500" lvl="4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5pPr>
            <a:lvl6pPr marL="2057400" lvl="5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6pPr>
            <a:lvl7pPr marL="2400300" lvl="6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7pPr>
            <a:lvl8pPr marL="2743200" lvl="7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8pPr>
            <a:lvl9pPr marL="3086100" lvl="8" indent="-1714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675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4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 Title and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95" name="Google Shape;95;p12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 rot="5400000">
            <a:off x="7159402" y="1977802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 rot="5400000">
            <a:off x="1825402" y="-574898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0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1" name="Google Shape;11;p1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9133168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amaduz1@umb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nces.ed.gov/ipeds/datacenter/DataFiles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9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spcFirstLastPara="1" wrap="square" lIns="68569" tIns="34275" rIns="68569" bIns="34275" anchor="b" anchorCtr="0">
            <a:normAutofit/>
          </a:bodyPr>
          <a:lstStyle/>
          <a:p>
            <a:pPr>
              <a:buSzPts val="4800"/>
            </a:pPr>
            <a:r>
              <a:rPr lang="en-US" dirty="0"/>
              <a:t>DATA 606 Capstone Project </a:t>
            </a:r>
            <a:endParaRPr dirty="0"/>
          </a:p>
        </p:txBody>
      </p:sp>
      <p:sp>
        <p:nvSpPr>
          <p:cNvPr id="429" name="Google Shape;429;p69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indent="0">
              <a:spcBef>
                <a:spcPts val="1050"/>
              </a:spcBef>
              <a:buSzPts val="2800"/>
              <a:buNone/>
            </a:pPr>
            <a:r>
              <a:rPr lang="en-US" b="1" dirty="0"/>
              <a:t>Part 1 </a:t>
            </a:r>
            <a:r>
              <a:rPr lang="en-US" dirty="0"/>
              <a:t>~ by Carlotta Amaduzzi </a:t>
            </a:r>
            <a:br>
              <a:rPr lang="en-US" dirty="0"/>
            </a:br>
            <a:r>
              <a:rPr lang="en-US" dirty="0">
                <a:hlinkClick r:id="rId3"/>
              </a:rPr>
              <a:t>camaduz1@umbc.edu</a:t>
            </a:r>
            <a:endParaRPr lang="en-US" dirty="0"/>
          </a:p>
          <a:p>
            <a:pPr marL="0" indent="0">
              <a:spcBef>
                <a:spcPts val="1050"/>
              </a:spcBef>
              <a:buSzPts val="2800"/>
              <a:buNone/>
            </a:pPr>
            <a:r>
              <a:rPr lang="en-US" dirty="0"/>
              <a:t>as of February 27,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B5999FB-326F-4509-9E1F-3397E07D7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6" y="137502"/>
            <a:ext cx="4380752" cy="31416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1BE6FF-3840-449E-AD10-BE6A7C3FD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605" y="220515"/>
            <a:ext cx="4269799" cy="2978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D1C1B7-0EBE-4222-A3EB-E3DC7F345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53" y="3342375"/>
            <a:ext cx="5468417" cy="28989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8FD6D3-3E8F-4804-B5F2-B6C88EEB8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8902" y="3429000"/>
            <a:ext cx="4299524" cy="289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5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2C5E151-1F2E-409E-A032-51587F5E3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5" y="116739"/>
            <a:ext cx="4470186" cy="31599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D43BBF-EB30-4814-815B-381E84556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512" y="116739"/>
            <a:ext cx="4713519" cy="33835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4E6E79-AC31-4B7D-95EF-098680D48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779" y="3629428"/>
            <a:ext cx="4163548" cy="27721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A4133F-D3F8-4C70-AE5C-FF4C4EA41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68" y="3429000"/>
            <a:ext cx="4093001" cy="294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0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76B637-2024-4F47-8F46-55DFD24E1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800"/>
            <a:ext cx="8871284" cy="4625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CA8B69-1A27-426C-B93A-1BF8A53F8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555" y="3506346"/>
            <a:ext cx="4982055" cy="266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75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0EE7E4-3E23-4A2D-A813-D07DA9EBD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17"/>
          <a:stretch/>
        </p:blipFill>
        <p:spPr>
          <a:xfrm>
            <a:off x="226881" y="298283"/>
            <a:ext cx="4571104" cy="25861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4BDB3B-A413-4764-99EB-A77592A9C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720" y="432054"/>
            <a:ext cx="4437092" cy="25861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808557-1F25-4F0F-8818-19477F362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92" y="3268348"/>
            <a:ext cx="4360868" cy="268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3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C31BAE-3214-44EA-9B0D-678B6C3BC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95" y="74411"/>
            <a:ext cx="5651405" cy="608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50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8C8C-CED4-47CC-81A5-61C46A9A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A0D96-9E3B-4328-B82E-649A229BE8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- Verifying data scales</a:t>
            </a:r>
          </a:p>
          <a:p>
            <a:r>
              <a:rPr lang="en-US" sz="2400" dirty="0"/>
              <a:t>- Separating out a test set to avoid increasing the models’ bias</a:t>
            </a:r>
          </a:p>
          <a:p>
            <a:r>
              <a:rPr lang="en-US" sz="2400" dirty="0"/>
              <a:t>- Continue with some additional data visualizations</a:t>
            </a:r>
          </a:p>
          <a:p>
            <a:r>
              <a:rPr lang="en-US" sz="2400" dirty="0"/>
              <a:t>- Correlation Analysis of the features </a:t>
            </a:r>
          </a:p>
          <a:p>
            <a:r>
              <a:rPr lang="en-US" sz="2400" dirty="0"/>
              <a:t>- Completing final data preparation to ensure that the ML Algorithms run smoothly (for example using scaling techniques, labeling categorical data, dealing with outliers etc.)</a:t>
            </a:r>
          </a:p>
          <a:p>
            <a:r>
              <a:rPr lang="en-US" sz="2400" dirty="0"/>
              <a:t>- Select the best ML models (Regression Model; possibly DBSCAN for clustering; Feature Selection optimization via Principal Component Analysis)</a:t>
            </a:r>
          </a:p>
          <a:p>
            <a:r>
              <a:rPr lang="en-US" sz="2400" i="1" dirty="0"/>
              <a:t>-Extracting the shortlisted Institutions’ data across different years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583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5D82-9BDB-44F7-B302-E8B2475A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EA91E-31EC-4DC1-8B57-2EE210AC9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Access to Higher Education is essential </a:t>
            </a:r>
          </a:p>
          <a:p>
            <a:pPr lvl="1"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to maintain a more equitable society</a:t>
            </a:r>
          </a:p>
          <a:p>
            <a:pPr lvl="1"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to inspire individual professional and financial growth </a:t>
            </a:r>
          </a:p>
          <a:p>
            <a:pPr lvl="1"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to ensure social mobility </a:t>
            </a:r>
          </a:p>
          <a:p>
            <a:endParaRPr lang="en-US" dirty="0"/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Understanding the factors that influence undergraduate enrollment in Higher Education Institutions (HEIs) can have a double positive effect:</a:t>
            </a:r>
          </a:p>
          <a:p>
            <a:pPr lvl="1"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on the HEIs themselves which are for all practical purposes fairly large (business) organizations</a:t>
            </a:r>
          </a:p>
          <a:p>
            <a:pPr lvl="1"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on the impact increased levels of education can have on society as a whole</a:t>
            </a: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4804E55D-976B-4CDA-A919-6AD495137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733" y="350836"/>
            <a:ext cx="3571341" cy="357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0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D62A-A9FB-44C3-A2E4-4B6153BF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98452-9848-40D1-9F72-9081EE47B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questions I am interested in looking into are the following: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publicly reported information regarding HEIs, what features seem to affect student enrollment choice the most?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eye to I.D.E.A. (Inclusion, Diversity, Equity, and Access), do HEIs with different structural characteristics, fare differently across the US?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new policies adopted by HEIs, such as standardized-tests-blind admission policies, having an effect on students’ enrollment?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0EA09C1-DAA2-4292-9F6E-BEBD27453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157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9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7145-396F-454F-9188-EDB26104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C3A13-733F-46E6-83AF-B8F2D712C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791" y="1859484"/>
            <a:ext cx="10718418" cy="4417562"/>
          </a:xfrm>
        </p:spPr>
        <p:txBody>
          <a:bodyPr/>
          <a:lstStyle/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The data initially used for this project is all publicly available information</a:t>
            </a:r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The data was downloaded from the </a:t>
            </a:r>
            <a:r>
              <a:rPr lang="en-US" sz="2400" b="1" dirty="0"/>
              <a:t>Integrated Postsecondary Education Data System </a:t>
            </a:r>
            <a:r>
              <a:rPr lang="en-US" sz="2400" dirty="0"/>
              <a:t>(IPEDS) web site (</a:t>
            </a:r>
            <a:r>
              <a:rPr lang="en-US" sz="2400" dirty="0">
                <a:hlinkClick r:id="rId2"/>
              </a:rPr>
              <a:t>https://nces.ed.gov/ipeds/datacenter/DataFiles.aspx</a:t>
            </a:r>
            <a:r>
              <a:rPr lang="en-US" sz="2400" dirty="0"/>
              <a:t> )</a:t>
            </a:r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It refers to </a:t>
            </a:r>
            <a:r>
              <a:rPr lang="en-US" sz="2400" b="1" dirty="0"/>
              <a:t>different files </a:t>
            </a:r>
            <a:r>
              <a:rPr lang="en-US" sz="2400" dirty="0"/>
              <a:t>of data relative to HEIs</a:t>
            </a:r>
          </a:p>
          <a:p>
            <a:pPr lvl="1"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200" dirty="0"/>
              <a:t>Institutional ID data </a:t>
            </a:r>
          </a:p>
          <a:p>
            <a:pPr lvl="1"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200" dirty="0"/>
              <a:t>Institutions Offerings</a:t>
            </a:r>
          </a:p>
          <a:p>
            <a:pPr lvl="1"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200" dirty="0"/>
              <a:t>Students’ Enrollment data </a:t>
            </a:r>
          </a:p>
          <a:p>
            <a:pPr lvl="1"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200" dirty="0"/>
              <a:t>Admissions’ Policies</a:t>
            </a:r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Focus was placed exclusively on </a:t>
            </a:r>
            <a:r>
              <a:rPr lang="en-US" sz="2400" b="1" dirty="0"/>
              <a:t>data</a:t>
            </a:r>
            <a:r>
              <a:rPr lang="en-US" sz="2400" dirty="0"/>
              <a:t> </a:t>
            </a:r>
            <a:r>
              <a:rPr lang="en-US" sz="2400" b="1" dirty="0"/>
              <a:t>directly</a:t>
            </a:r>
            <a:r>
              <a:rPr lang="en-US" sz="2400" dirty="0"/>
              <a:t> </a:t>
            </a:r>
            <a:r>
              <a:rPr lang="en-US" sz="2400" b="1" dirty="0"/>
              <a:t>reported</a:t>
            </a:r>
            <a:r>
              <a:rPr lang="en-US" sz="2400" dirty="0"/>
              <a:t> by the HEIs themselves</a:t>
            </a:r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5102547-E14E-4AE3-A8F9-460A13507F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912"/>
          <a:stretch/>
        </p:blipFill>
        <p:spPr>
          <a:xfrm>
            <a:off x="8353355" y="61041"/>
            <a:ext cx="3753028" cy="167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0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E10A-F477-4C3A-B9A5-BAFB0DA4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85265-6C44-49E6-BB6B-27282B8E2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During this initial phase of data cleaning primary focus has been placed on acquiring a sound sub-set of HEIs for which up-to-date data was available for the 2019-2020 academic year. </a:t>
            </a:r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Dictionary files accompanying each datafile have been extensively used to identify the salient features retained for the analysis and to understand the reported data </a:t>
            </a:r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The short-list of institutions selected will be used to complete a comparative analysis across time, if possible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523A4-43A9-488E-BE99-7D53D4290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392" y="0"/>
            <a:ext cx="2007555" cy="200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1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2E8E-4B5B-449A-A50D-8DEBDE2F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Institutional Descriptive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34F19-7E78-4F2D-87E2-3E42A8177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382" y="1852609"/>
            <a:ext cx="4815382" cy="18805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Data File</a:t>
            </a:r>
            <a:r>
              <a:rPr lang="en-US" dirty="0"/>
              <a:t>: hd2020.csv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Dictionary</a:t>
            </a:r>
            <a:r>
              <a:rPr lang="en-US" dirty="0"/>
              <a:t>: hd2020.xls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data file contains 59 different variables that help unequivocally identify each HEI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CFF79-7FFE-49BC-ABB6-AEFD31D2A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374" y="1647880"/>
            <a:ext cx="2902957" cy="4801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7BD9C9-F34C-4482-B51E-98528D543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965" y="1737362"/>
            <a:ext cx="3481874" cy="1995766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84DE39-5AAB-4AD1-B7F3-D5C82878E26C}"/>
              </a:ext>
            </a:extLst>
          </p:cNvPr>
          <p:cNvSpPr txBox="1">
            <a:spLocks/>
          </p:cNvSpPr>
          <p:nvPr/>
        </p:nvSpPr>
        <p:spPr>
          <a:xfrm>
            <a:off x="249748" y="3607361"/>
            <a:ext cx="4815382" cy="78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numCol="1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717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5717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kern="0" dirty="0"/>
              <a:t>Final Selected features:</a:t>
            </a:r>
            <a:br>
              <a:rPr lang="en-US" kern="0" dirty="0"/>
            </a:br>
            <a:r>
              <a:rPr lang="en-US" kern="0" dirty="0"/>
              <a:t>(after data cleaning)</a:t>
            </a:r>
          </a:p>
          <a:p>
            <a:endParaRPr lang="en-US" kern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E0A8FA-7ABB-455E-8FFD-01F3E30245BB}"/>
              </a:ext>
            </a:extLst>
          </p:cNvPr>
          <p:cNvSpPr txBox="1">
            <a:spLocks/>
          </p:cNvSpPr>
          <p:nvPr/>
        </p:nvSpPr>
        <p:spPr>
          <a:xfrm>
            <a:off x="217068" y="4345118"/>
            <a:ext cx="4815382" cy="2098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numCol="2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717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5717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kern="0" dirty="0"/>
              <a:t>'UNITID’,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0" dirty="0"/>
              <a:t>'INSTNM’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0" dirty="0"/>
              <a:t>'STABBR’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0" dirty="0"/>
              <a:t>'OBEREG’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0" dirty="0"/>
              <a:t>'HLOFFER’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0" dirty="0"/>
              <a:t>'GROFFER’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0" dirty="0"/>
              <a:t>'HDEGOFFR’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0" dirty="0"/>
              <a:t>'HBCU’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0" dirty="0"/>
              <a:t>'LOCALE’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0" dirty="0"/>
              <a:t>'POSTSEC’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0" dirty="0"/>
              <a:t>'INSTCAT’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0" dirty="0"/>
              <a:t>'INSTSIZE'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91770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2E8E-4B5B-449A-A50D-8DEBDE2F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35" y="331619"/>
            <a:ext cx="10058400" cy="788586"/>
          </a:xfrm>
        </p:spPr>
        <p:txBody>
          <a:bodyPr/>
          <a:lstStyle/>
          <a:p>
            <a:r>
              <a:rPr lang="en-US" dirty="0"/>
              <a:t>Services Offered Descriptive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CED6B-FB68-4DE9-9BBE-CE63A1324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061" y="160133"/>
            <a:ext cx="2613804" cy="350571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C3A5301-ABAB-4E6F-93B7-F12085BFF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381" y="1852609"/>
            <a:ext cx="7496705" cy="18805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Data File</a:t>
            </a:r>
            <a:r>
              <a:rPr lang="en-US" dirty="0"/>
              <a:t>: ic2020.csv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Dictionary</a:t>
            </a:r>
            <a:r>
              <a:rPr lang="en-US" dirty="0"/>
              <a:t>: ic2020.xls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data file contains 49 different variables that offer information regarding HEIs services offerings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D443E2C-3372-422C-924D-FE86A6744F7F}"/>
              </a:ext>
            </a:extLst>
          </p:cNvPr>
          <p:cNvSpPr txBox="1">
            <a:spLocks/>
          </p:cNvSpPr>
          <p:nvPr/>
        </p:nvSpPr>
        <p:spPr>
          <a:xfrm>
            <a:off x="265381" y="3232321"/>
            <a:ext cx="7079202" cy="500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numCol="1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717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5717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kern="0" dirty="0"/>
              <a:t>Final Selected features: (after data cleaning)</a:t>
            </a:r>
          </a:p>
          <a:p>
            <a:endParaRPr lang="en-US" kern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DDA34-778D-48D9-9DE8-7B4CF1BE2E96}"/>
              </a:ext>
            </a:extLst>
          </p:cNvPr>
          <p:cNvSpPr txBox="1"/>
          <p:nvPr/>
        </p:nvSpPr>
        <p:spPr>
          <a:xfrm>
            <a:off x="208870" y="3665852"/>
            <a:ext cx="11774259" cy="2773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numCol="6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342900" marR="0" lvl="0" indent="-257175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2000" b="0" i="0" u="none" strike="noStrike" kern="0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685800" marR="0" lvl="1" indent="-257175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" panose="05000000000000000000" pitchFamily="2" charset="2"/>
              <a:buChar char="§"/>
              <a:defRPr b="0" i="0" u="none" strike="noStrike" kern="0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028700" marR="0" lvl="2" indent="-257175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R="0" lvl="3" indent="-257175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1714500" marR="0" lvl="4" indent="-257175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057400" marR="0" lvl="5" indent="-257175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6pPr>
            <a:lvl7pPr marL="2400300" marR="0" lvl="6" indent="-257175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7pPr>
            <a:lvl8pPr marL="2743200" marR="0" lvl="7" indent="-257175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8pPr>
            <a:lvl9pPr marL="3086100" marR="0" lvl="8" indent="-257175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'UNITID’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'CNTLAFFI’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'LEVEL3’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'LEVEL5’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'CALSYS’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'FT_UG’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'FT_FTUG’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'PT_UG’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'PT_FTUG’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'OPENADMP’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'VET1’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'VET2’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'CREDITS1’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'CREDITS2’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'CREDITS3’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'CREDITS4’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'SLO5‘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’SLO6’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'SLO7’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'SLO83’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'YRSCOLL’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'STUSRV1’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'STUSRV2’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'STUSRV3’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'STUSRV4’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'STUSRV8’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'STUSRV9’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'LIBRES1’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'TUITPL’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'TUITPL1’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'TUITPL2’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'TUITPL3’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'TUITPL4’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'DSTNUGC’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'DSTNUGP’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'DSTNCED1’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'ALLONCAM’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'TUITVARY’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'ROOM’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'BOARD’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'APPLFEEU’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'RMANDBRDAMT'</a:t>
            </a:r>
          </a:p>
        </p:txBody>
      </p:sp>
    </p:spTree>
    <p:extLst>
      <p:ext uri="{BB962C8B-B14F-4D97-AF65-F5344CB8AC3E}">
        <p14:creationId xmlns:p14="http://schemas.microsoft.com/office/powerpoint/2010/main" val="370712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2E8E-4B5B-449A-A50D-8DEBDE2F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Enrollment  data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CC9FC43-F022-4320-A43F-DF0737603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381" y="1852609"/>
            <a:ext cx="7496705" cy="18805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Data File</a:t>
            </a:r>
            <a:r>
              <a:rPr lang="en-US" dirty="0"/>
              <a:t>: effy2020.csv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Dictionary</a:t>
            </a:r>
            <a:r>
              <a:rPr lang="en-US" dirty="0"/>
              <a:t>: effy2020.xls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data file contains 34 different variables that offer information regarding HEIs students </a:t>
            </a:r>
            <a:br>
              <a:rPr lang="en-US" dirty="0"/>
            </a:br>
            <a:r>
              <a:rPr lang="en-US" dirty="0"/>
              <a:t>(not including 30 Imputation Variables)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BDA901-2A33-4756-BCC8-C0A88935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228" y="138028"/>
            <a:ext cx="3663023" cy="41699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4E0D3C-9591-4EED-85E5-FBA91FD322F0}"/>
              </a:ext>
            </a:extLst>
          </p:cNvPr>
          <p:cNvSpPr txBox="1"/>
          <p:nvPr/>
        </p:nvSpPr>
        <p:spPr>
          <a:xfrm>
            <a:off x="265381" y="3733128"/>
            <a:ext cx="8370236" cy="2179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numCol="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342900" marR="0" lvl="0" indent="-257175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" panose="05000000000000000000" pitchFamily="2" charset="2"/>
              <a:buChar char="§"/>
              <a:defRPr b="0" i="0" u="none" strike="noStrike" kern="0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685800" marR="0" lvl="1" indent="-257175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" panose="05000000000000000000" pitchFamily="2" charset="2"/>
              <a:buChar char="§"/>
              <a:defRPr b="0" i="0" u="none" strike="noStrike" kern="0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028700" marR="0" lvl="2" indent="-257175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R="0" lvl="3" indent="-257175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1714500" marR="0" lvl="4" indent="-257175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057400" marR="0" lvl="5" indent="-257175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6pPr>
            <a:lvl7pPr marL="2400300" marR="0" lvl="6" indent="-257175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7pPr>
            <a:lvl8pPr marL="2743200" marR="0" lvl="7" indent="-257175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8pPr>
            <a:lvl9pPr marL="3086100" marR="0" lvl="8" indent="-257175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9pPr>
          </a:lstStyle>
          <a:p>
            <a:r>
              <a:rPr lang="en-US" dirty="0"/>
              <a:t>'UNITID’</a:t>
            </a:r>
          </a:p>
          <a:p>
            <a:r>
              <a:rPr lang="en-US" dirty="0"/>
              <a:t>'EFYTOTLT’</a:t>
            </a:r>
          </a:p>
          <a:p>
            <a:r>
              <a:rPr lang="en-US" dirty="0"/>
              <a:t>'EFYTOTLM’</a:t>
            </a:r>
          </a:p>
          <a:p>
            <a:r>
              <a:rPr lang="en-US" dirty="0"/>
              <a:t>'EFYTOTLW’</a:t>
            </a:r>
          </a:p>
          <a:p>
            <a:r>
              <a:rPr lang="en-US" dirty="0"/>
              <a:t>'EFYAIANT’</a:t>
            </a:r>
          </a:p>
          <a:p>
            <a:r>
              <a:rPr lang="en-US" dirty="0"/>
              <a:t>'EFYAIANM’</a:t>
            </a:r>
          </a:p>
          <a:p>
            <a:r>
              <a:rPr lang="en-US" dirty="0"/>
              <a:t>'EFYAIANW’</a:t>
            </a:r>
          </a:p>
          <a:p>
            <a:r>
              <a:rPr lang="en-US" dirty="0"/>
              <a:t>'EFYASIAT’</a:t>
            </a:r>
          </a:p>
          <a:p>
            <a:r>
              <a:rPr lang="en-US" dirty="0"/>
              <a:t>'EFYASIAM’</a:t>
            </a:r>
          </a:p>
          <a:p>
            <a:r>
              <a:rPr lang="en-US" dirty="0"/>
              <a:t>'EFYASIAW’</a:t>
            </a:r>
          </a:p>
          <a:p>
            <a:r>
              <a:rPr lang="en-US" dirty="0"/>
              <a:t>'EFYBKAAT’</a:t>
            </a:r>
          </a:p>
          <a:p>
            <a:r>
              <a:rPr lang="en-US" dirty="0"/>
              <a:t>'EFYBKAAM',</a:t>
            </a:r>
          </a:p>
          <a:p>
            <a:r>
              <a:rPr lang="en-US" dirty="0"/>
              <a:t>'EFYBKAAW’</a:t>
            </a:r>
          </a:p>
          <a:p>
            <a:r>
              <a:rPr lang="en-US" dirty="0"/>
              <a:t>'EFYHISPT’</a:t>
            </a:r>
          </a:p>
          <a:p>
            <a:r>
              <a:rPr lang="en-US" dirty="0"/>
              <a:t>'EFYHISPM’</a:t>
            </a:r>
          </a:p>
          <a:p>
            <a:r>
              <a:rPr lang="en-US" dirty="0"/>
              <a:t>'EFYHISPW’</a:t>
            </a:r>
          </a:p>
          <a:p>
            <a:r>
              <a:rPr lang="en-US" dirty="0"/>
              <a:t>'EFYNHPIT’</a:t>
            </a:r>
          </a:p>
          <a:p>
            <a:r>
              <a:rPr lang="en-US" dirty="0"/>
              <a:t>'EFYNHPIM',</a:t>
            </a:r>
          </a:p>
          <a:p>
            <a:r>
              <a:rPr lang="en-US" dirty="0"/>
              <a:t>'EFYNHPIW’</a:t>
            </a:r>
          </a:p>
          <a:p>
            <a:r>
              <a:rPr lang="en-US" dirty="0"/>
              <a:t>'EFYWHITT’</a:t>
            </a:r>
          </a:p>
          <a:p>
            <a:r>
              <a:rPr lang="en-US" dirty="0"/>
              <a:t>'EFYWHITM’</a:t>
            </a:r>
          </a:p>
          <a:p>
            <a:r>
              <a:rPr lang="en-US" dirty="0"/>
              <a:t>'EFYWHITW’</a:t>
            </a:r>
          </a:p>
          <a:p>
            <a:r>
              <a:rPr lang="en-US" dirty="0"/>
              <a:t>'EFY2MORT’</a:t>
            </a:r>
          </a:p>
          <a:p>
            <a:r>
              <a:rPr lang="en-US" dirty="0"/>
              <a:t>'EFY2MORM’</a:t>
            </a:r>
          </a:p>
          <a:p>
            <a:r>
              <a:rPr lang="en-US" dirty="0"/>
              <a:t>'EFY2MORW’</a:t>
            </a:r>
          </a:p>
          <a:p>
            <a:r>
              <a:rPr lang="en-US" dirty="0"/>
              <a:t>'EFYUNKNT’</a:t>
            </a:r>
          </a:p>
          <a:p>
            <a:r>
              <a:rPr lang="en-US" dirty="0"/>
              <a:t>'EFYUNKNM’</a:t>
            </a:r>
          </a:p>
          <a:p>
            <a:r>
              <a:rPr lang="en-US" dirty="0"/>
              <a:t>'EFYUNKNW’</a:t>
            </a:r>
          </a:p>
          <a:p>
            <a:r>
              <a:rPr lang="en-US" dirty="0"/>
              <a:t>'EFYNRALT’</a:t>
            </a:r>
          </a:p>
          <a:p>
            <a:r>
              <a:rPr lang="en-US" dirty="0"/>
              <a:t>'EFYNRALM’</a:t>
            </a:r>
          </a:p>
          <a:p>
            <a:r>
              <a:rPr lang="en-US" dirty="0"/>
              <a:t>'EFYNRALW'</a:t>
            </a:r>
          </a:p>
        </p:txBody>
      </p:sp>
    </p:spTree>
    <p:extLst>
      <p:ext uri="{BB962C8B-B14F-4D97-AF65-F5344CB8AC3E}">
        <p14:creationId xmlns:p14="http://schemas.microsoft.com/office/powerpoint/2010/main" val="297684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2E8E-4B5B-449A-A50D-8DEBDE2F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5"/>
            <a:ext cx="10322407" cy="1450757"/>
          </a:xfrm>
        </p:spPr>
        <p:txBody>
          <a:bodyPr/>
          <a:lstStyle/>
          <a:p>
            <a:r>
              <a:rPr lang="en-US" dirty="0"/>
              <a:t>Current Status of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34F19-7E78-4F2D-87E2-3E42A8177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0" tIns="45700" rIns="0" bIns="45700" anchor="t" anchorCtr="0"/>
          <a:lstStyle/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The files have been merged and the data cleansed</a:t>
            </a:r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The institutions shortlisted are over 3500 </a:t>
            </a:r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The data refers to 59 US States &amp; Territories</a:t>
            </a:r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The current data refers only to 2019-2020</a:t>
            </a:r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65 Variables are currently still being examined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3A4FA2B-43C5-4342-BA84-77F50832B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079" y="1134406"/>
            <a:ext cx="3099651" cy="31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317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769</Words>
  <Application>Microsoft Office PowerPoint</Application>
  <PresentationFormat>Widescreen</PresentationFormat>
  <Paragraphs>148</Paragraphs>
  <Slides>15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Verdana</vt:lpstr>
      <vt:lpstr>Wingdings</vt:lpstr>
      <vt:lpstr>Retrospect</vt:lpstr>
      <vt:lpstr>DATA 606 Capstone Project </vt:lpstr>
      <vt:lpstr>Overview</vt:lpstr>
      <vt:lpstr>Research Focus</vt:lpstr>
      <vt:lpstr>The Data</vt:lpstr>
      <vt:lpstr>Data Cleaning </vt:lpstr>
      <vt:lpstr>Institutional Descriptive data</vt:lpstr>
      <vt:lpstr>Services Offered Descriptive data</vt:lpstr>
      <vt:lpstr>Student Enrollment  data</vt:lpstr>
      <vt:lpstr>Current Status of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Intended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606 Project </dc:title>
  <dc:creator>Carlotta P</dc:creator>
  <cp:lastModifiedBy>Carlotta P</cp:lastModifiedBy>
  <cp:revision>8</cp:revision>
  <dcterms:created xsi:type="dcterms:W3CDTF">2022-02-27T20:39:45Z</dcterms:created>
  <dcterms:modified xsi:type="dcterms:W3CDTF">2022-03-07T04:23:52Z</dcterms:modified>
</cp:coreProperties>
</file>