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3" r:id="rId3"/>
    <p:sldId id="268" r:id="rId4"/>
    <p:sldId id="264" r:id="rId5"/>
    <p:sldId id="265" r:id="rId6"/>
    <p:sldId id="269" r:id="rId7"/>
    <p:sldId id="271" r:id="rId8"/>
    <p:sldId id="270" r:id="rId9"/>
    <p:sldId id="282" r:id="rId10"/>
    <p:sldId id="272" r:id="rId11"/>
    <p:sldId id="279" r:id="rId12"/>
    <p:sldId id="277" r:id="rId13"/>
    <p:sldId id="278" r:id="rId14"/>
    <p:sldId id="280" r:id="rId15"/>
    <p:sldId id="28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73E4-2500-49DB-9333-DA464881002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213D-4FA1-4493-8BE7-F5FB7D50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t" anchorCtr="0">
            <a:noAutofit/>
          </a:bodyPr>
          <a:lstStyle/>
          <a:p>
            <a:endParaRPr dirty="0"/>
          </a:p>
        </p:txBody>
      </p:sp>
      <p:sp>
        <p:nvSpPr>
          <p:cNvPr id="426" name="Google Shape;426;p1:notes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40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b" anchorCtr="0">
            <a:noAutofit/>
          </a:bodyPr>
          <a:lstStyle/>
          <a:p>
            <a:pPr marL="0" marR="0" lvl="0" indent="0" algn="r" defTabSz="917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7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79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" name="Google Shape;27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Google Shape;33;p3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780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2" name="Google Shape;42;p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8" name="Google Shape;48;p5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235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10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342900" lvl="0" indent="-1714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5" name="Google Shape;95;p12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2" y="1977802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1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13316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maduz1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buSzPts val="4800"/>
            </a:pPr>
            <a:r>
              <a:rPr lang="en-US" dirty="0"/>
              <a:t>DATA 606 Capstone Project </a:t>
            </a:r>
            <a:endParaRPr dirty="0"/>
          </a:p>
        </p:txBody>
      </p:sp>
      <p:sp>
        <p:nvSpPr>
          <p:cNvPr id="429" name="Google Shape;429;p6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b="1" dirty="0"/>
              <a:t>Part 1a </a:t>
            </a:r>
            <a:r>
              <a:rPr lang="en-US" dirty="0"/>
              <a:t>~ by Carlotta Amaduzzi </a:t>
            </a:r>
            <a:br>
              <a:rPr lang="en-US" dirty="0"/>
            </a:br>
            <a:r>
              <a:rPr lang="en-US" dirty="0">
                <a:hlinkClick r:id="rId3"/>
              </a:rPr>
              <a:t>camaduz1@umbc.edu</a:t>
            </a:r>
            <a:endParaRPr lang="en-US" dirty="0"/>
          </a:p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dirty="0"/>
              <a:t>as of March 6,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5"/>
            <a:ext cx="10322407" cy="1450757"/>
          </a:xfrm>
        </p:spPr>
        <p:txBody>
          <a:bodyPr/>
          <a:lstStyle/>
          <a:p>
            <a:r>
              <a:rPr lang="en-US" dirty="0"/>
              <a:t>Current Status of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0" tIns="45700" rIns="0" bIns="45700" anchor="t" anchorCtr="0"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files have been merged and the data cleansed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institutions shortlisted are over 3500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refers to 59 US States &amp; Territories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current data refers only to 2019-2020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65 Variables are currently still being examined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A4FA2B-43C5-4342-BA84-77F50832B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79" y="1134406"/>
            <a:ext cx="3099651" cy="3169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22947-7335-42E4-8521-9FBE3827F47F}"/>
              </a:ext>
            </a:extLst>
          </p:cNvPr>
          <p:cNvSpPr txBox="1"/>
          <p:nvPr/>
        </p:nvSpPr>
        <p:spPr>
          <a:xfrm>
            <a:off x="646267" y="5151669"/>
            <a:ext cx="990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take a look at some initial exploratory analysis of this data…</a:t>
            </a:r>
          </a:p>
          <a:p>
            <a:r>
              <a:rPr lang="en-US" sz="2400" i="1" dirty="0"/>
              <a:t>(for more information please refer to the accompanying notebook)</a:t>
            </a:r>
          </a:p>
        </p:txBody>
      </p:sp>
    </p:spTree>
    <p:extLst>
      <p:ext uri="{BB962C8B-B14F-4D97-AF65-F5344CB8AC3E}">
        <p14:creationId xmlns:p14="http://schemas.microsoft.com/office/powerpoint/2010/main" val="252253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18FD6D3-3E8F-4804-B5F2-B6C88EEB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81" y="3334195"/>
            <a:ext cx="4299524" cy="2898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999FB-326F-4509-9E1F-3397E07D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6" y="137502"/>
            <a:ext cx="4380752" cy="3141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1BE6FF-3840-449E-AD10-BE6A7C3FD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2"/>
          <a:stretch/>
        </p:blipFill>
        <p:spPr>
          <a:xfrm>
            <a:off x="4516998" y="192504"/>
            <a:ext cx="4269799" cy="2898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1C1B7-0EBE-4222-A3EB-E3DC7F345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78" y="3334196"/>
            <a:ext cx="5468417" cy="28989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F8652-574F-4946-A81D-722015B1DEAB}"/>
              </a:ext>
            </a:extLst>
          </p:cNvPr>
          <p:cNvSpPr txBox="1"/>
          <p:nvPr/>
        </p:nvSpPr>
        <p:spPr>
          <a:xfrm>
            <a:off x="9260878" y="715021"/>
            <a:ext cx="2612573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data count is fairly unbalanced for most of the features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may be redundancy of information captured by a couple of the variables (for example HEIs count by Highest Degree Offered vs by Highest Program Offered vs by Degree Granting Status (</a:t>
            </a:r>
            <a:r>
              <a:rPr lang="en-US" i="1" dirty="0"/>
              <a:t>on the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C5E151-1F2E-409E-A032-51587F5E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5" y="116739"/>
            <a:ext cx="4470186" cy="3159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43BBF-EB30-4814-815B-381E8455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25" y="116739"/>
            <a:ext cx="4713519" cy="3383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E6E79-AC31-4B7D-95EF-098680D4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265" y="3513326"/>
            <a:ext cx="4163548" cy="2772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4C4D8-17BD-471D-BB5D-74B491461E74}"/>
              </a:ext>
            </a:extLst>
          </p:cNvPr>
          <p:cNvSpPr txBox="1"/>
          <p:nvPr/>
        </p:nvSpPr>
        <p:spPr>
          <a:xfrm>
            <a:off x="9267754" y="468467"/>
            <a:ext cx="2612573" cy="5816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HBCU HEIs are a minority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HEIs are concentrated in Urban areas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of the HEIs are smaller in size </a:t>
            </a:r>
            <a:r>
              <a:rPr lang="en-US" sz="1400" dirty="0"/>
              <a:t>(admitting up to 5000 Students per year – codes 1&amp;2)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HEIs offering lower level degrees compose the majority of our data </a:t>
            </a:r>
            <a:r>
              <a:rPr lang="en-US" sz="1400" dirty="0"/>
              <a:t>(NOTE: </a:t>
            </a:r>
            <a:r>
              <a:rPr lang="en-US" sz="1400" i="1" dirty="0"/>
              <a:t>There is however overlap between many HEIs offering Graduate level degrees and Undergraduate level degrees</a:t>
            </a:r>
            <a:r>
              <a:rPr lang="en-US" sz="1400" dirty="0"/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90C01-0214-4DC8-AE17-3F56B5071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18" y="3429000"/>
            <a:ext cx="4155942" cy="28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76B637-2024-4F47-8F46-55DFD24E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00"/>
            <a:ext cx="8871284" cy="462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A8B69-1A27-426C-B93A-1BF8A53F8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862"/>
          <a:stretch/>
        </p:blipFill>
        <p:spPr>
          <a:xfrm>
            <a:off x="4644922" y="3457742"/>
            <a:ext cx="4982055" cy="2669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89A03-3ADC-4776-B380-1F93D8DC7375}"/>
              </a:ext>
            </a:extLst>
          </p:cNvPr>
          <p:cNvSpPr txBox="1"/>
          <p:nvPr/>
        </p:nvSpPr>
        <p:spPr>
          <a:xfrm>
            <a:off x="9212752" y="446887"/>
            <a:ext cx="2660699" cy="56630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Admissions Vs Enrollment are obviously Positively correlated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HEIs located in our area have high rates of admissions and Enrollments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HEIs in the West are likely to be smaller in size in spite of being  more numerous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Aggregately Private vs Public Institutions form two relatively balanced groups</a:t>
            </a:r>
            <a:br>
              <a:rPr lang="en-US" dirty="0"/>
            </a:br>
            <a:r>
              <a:rPr lang="en-US" sz="1400" dirty="0"/>
              <a:t>(NOTE: Disaggregating Private organizations by For Profit vs Not shows a different picture)</a:t>
            </a:r>
          </a:p>
        </p:txBody>
      </p:sp>
    </p:spTree>
    <p:extLst>
      <p:ext uri="{BB962C8B-B14F-4D97-AF65-F5344CB8AC3E}">
        <p14:creationId xmlns:p14="http://schemas.microsoft.com/office/powerpoint/2010/main" val="50987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EE7E4-3E23-4A2D-A813-D07DA9EB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7"/>
          <a:stretch/>
        </p:blipFill>
        <p:spPr>
          <a:xfrm>
            <a:off x="226881" y="298283"/>
            <a:ext cx="4571104" cy="258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4BDB3B-A413-4764-99EB-A77592A9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720" y="432054"/>
            <a:ext cx="4437092" cy="2586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08557-1F25-4F0F-8818-19477F36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2" y="3268348"/>
            <a:ext cx="4360868" cy="2687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F186A-44F4-45DB-8DB7-9CBCDD872B86}"/>
              </a:ext>
            </a:extLst>
          </p:cNvPr>
          <p:cNvSpPr txBox="1"/>
          <p:nvPr/>
        </p:nvSpPr>
        <p:spPr>
          <a:xfrm>
            <a:off x="5114720" y="3520096"/>
            <a:ext cx="624309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More as an academic exercise, checking n. of Enrollments versus Admissions and Applications (separately), highlights a clear correlation between the data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does n of Applications vs. Admissions, to a lesser extent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3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31BAE-3214-44EA-9B0D-678B6C3B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5" y="74411"/>
            <a:ext cx="5651405" cy="60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842C5-1F81-48C1-91D5-EB4C31018E16}"/>
              </a:ext>
            </a:extLst>
          </p:cNvPr>
          <p:cNvSpPr txBox="1"/>
          <p:nvPr/>
        </p:nvSpPr>
        <p:spPr>
          <a:xfrm>
            <a:off x="6228920" y="74412"/>
            <a:ext cx="583016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Checking the Correlation heatmap the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greatest correlation with Application, Admission, and Enrollment total numbers appear to be with the following variables: 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HLOFFER, GROFFER, HDEOFFER , LEVEL3 &amp; LEVEL5 &amp; INSTCAT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– Vars associated with level of degrees offered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INSTSIZE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Vars pertaining to the size of the Institutions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OPENADMP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HEIs Open Admissions Policy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SLO5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ROTC program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SLO6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Study Abroad Programs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SLO83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Teacher Certification Programs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ROOM, BOARD, APPLEFEE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– Costs associated with Room, Board, and Applications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ADMCON1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HS GPAs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ADMCON3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School Records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ADMCON4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–Completion of College Prep Programs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ADMCON8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– Var indicating TOEFL Scores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Interestingly at first glance 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Tuition Plans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 not seem to have as large an effect on Enrollment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0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8C8C-CED4-47CC-81A5-61C46A9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0D96-9E3B-4328-B82E-649A229B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024" y="1845734"/>
            <a:ext cx="10275656" cy="4023360"/>
          </a:xfrm>
        </p:spPr>
        <p:txBody>
          <a:bodyPr/>
          <a:lstStyle/>
          <a:p>
            <a:r>
              <a:rPr lang="en-US" sz="2400" dirty="0"/>
              <a:t>- Verifying data scales &amp; Normalizing data to </a:t>
            </a:r>
          </a:p>
          <a:p>
            <a:r>
              <a:rPr lang="en-US" sz="2400" dirty="0"/>
              <a:t>- Completing data cleaning (possibly eliminating outlier data)</a:t>
            </a:r>
          </a:p>
          <a:p>
            <a:r>
              <a:rPr lang="en-US" sz="2400" dirty="0"/>
              <a:t>- Separating out a Test set to avoid increasing the models’ bias down the road</a:t>
            </a:r>
          </a:p>
          <a:p>
            <a:r>
              <a:rPr lang="en-US" sz="2400" dirty="0"/>
              <a:t>- Continue with some additional data visualizations &amp; Initial Exploratory Analysis </a:t>
            </a:r>
          </a:p>
          <a:p>
            <a:r>
              <a:rPr lang="en-US" sz="2400" dirty="0"/>
              <a:t>- Selecting the best ML models (Regression Model; possibly DBSCAN for clustering; Feature Selection optimization via Principal Component Analysis)</a:t>
            </a:r>
          </a:p>
          <a:p>
            <a:r>
              <a:rPr lang="en-US" sz="2400" i="1" dirty="0"/>
              <a:t>-Extracting the shortlisted Institutions’ data across different years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8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5D82-9BDB-44F7-B302-E8B2475A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EA91E-31EC-4DC1-8B57-2EE210AC9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Access to Higher Education is essential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maintain a more equitable society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inspire individual professional and financial growth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ensure social mobility </a:t>
            </a:r>
          </a:p>
          <a:p>
            <a:endParaRPr lang="en-US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Understanding the factors that influence undergraduate enrollment in Higher Education Institutions (HEIs) can have a double positive effect: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HEIs themselves which are for all practical purposes fairly large (business) organizations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impact increased levels of education can have on society as a whole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804E55D-976B-4CDA-A919-6AD49513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33" y="350836"/>
            <a:ext cx="3571341" cy="35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2A-A9FB-44C3-A2E4-4B6153B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8452-9848-40D1-9F72-9081EE47B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questions I am interested in looking into are the following: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publicly reported information regarding HEIs, what features seem to affect student enrollment choice the most?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eye to I.D.E.A. (Inclusion, Diversity, Equity, and Access), do HEIs with different structural characteristics, fare differently across the US?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new policies adopted by HEIs, such as standardized-tests-blind admission policies, having an effect on students’ enrollment?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EA09C1-DAA2-4292-9F6E-BEBD2745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5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145-396F-454F-9188-EDB2610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3A13-733F-46E6-83AF-B8F2D712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91" y="1859484"/>
            <a:ext cx="10718418" cy="4417562"/>
          </a:xfrm>
        </p:spPr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initially used for this project is all publicly available information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was downloaded from the </a:t>
            </a:r>
            <a:r>
              <a:rPr lang="en-US" sz="2400" b="1" dirty="0"/>
              <a:t>Integrated Postsecondary Education Data System </a:t>
            </a:r>
            <a:r>
              <a:rPr lang="en-US" sz="2400" dirty="0"/>
              <a:t>(IPEDS) web site (</a:t>
            </a:r>
            <a:r>
              <a:rPr lang="en-US" sz="2400" dirty="0">
                <a:hlinkClick r:id="rId2"/>
              </a:rPr>
              <a:t>https://nces.ed.gov/ipeds/datacenter/DataFiles.aspx</a:t>
            </a:r>
            <a:r>
              <a:rPr lang="en-US" sz="2400" dirty="0"/>
              <a:t> )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It refers to </a:t>
            </a:r>
            <a:r>
              <a:rPr lang="en-US" sz="2400" b="1" dirty="0"/>
              <a:t>different files </a:t>
            </a:r>
            <a:r>
              <a:rPr lang="en-US" sz="2400" dirty="0"/>
              <a:t>of data relative to HEIs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Institutional ID data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Institutions Offerings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Students’ Enrollment data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Admissions’ Policies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Focus was placed exclusively on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directly</a:t>
            </a:r>
            <a:r>
              <a:rPr lang="en-US" sz="2400" dirty="0"/>
              <a:t> </a:t>
            </a:r>
            <a:r>
              <a:rPr lang="en-US" sz="2400" b="1" dirty="0"/>
              <a:t>reported</a:t>
            </a:r>
            <a:r>
              <a:rPr lang="en-US" sz="2400" dirty="0"/>
              <a:t> by the HEIs themselves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102547-E14E-4AE3-A8F9-460A13507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912"/>
          <a:stretch/>
        </p:blipFill>
        <p:spPr>
          <a:xfrm>
            <a:off x="8353355" y="61041"/>
            <a:ext cx="3753028" cy="16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E10A-F477-4C3A-B9A5-BAFB0DA4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85265-6C44-49E6-BB6B-27282B8E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During this initial phase of data cleaning primary focus has been placed on acquiring a sound sub-set of HEIs for which up-to-date data was available for the 2019-2020 academic year.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Dictionary files accompanying each datafile have been extensively used to identify the salient features retained for the analysis and to understand the reported data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short-list of institutions selected will be used to complete a comparative analysis across time, if possible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23A4-43A9-488E-BE99-7D53D4290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392" y="0"/>
            <a:ext cx="2007555" cy="20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" y="409076"/>
            <a:ext cx="10058400" cy="774836"/>
          </a:xfrm>
        </p:spPr>
        <p:txBody>
          <a:bodyPr/>
          <a:lstStyle/>
          <a:p>
            <a:r>
              <a:rPr lang="en-US" dirty="0"/>
              <a:t>Institutional Descriptive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2" y="1852609"/>
            <a:ext cx="3784104" cy="3551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hd2020.csv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hd2020.xls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59 different variables that help unequivocally identify each HEI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FF79-7FFE-49BC-ABB6-AEFD31D2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91" y="1060701"/>
            <a:ext cx="3265193" cy="540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BD9C9-F34C-4482-B51E-98528D54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71" y="1753094"/>
            <a:ext cx="3481874" cy="199576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C568DCE-36CE-4B90-A02D-77307B9B1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351" y="199379"/>
            <a:ext cx="1405265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5" y="331619"/>
            <a:ext cx="10058400" cy="788586"/>
          </a:xfrm>
        </p:spPr>
        <p:txBody>
          <a:bodyPr/>
          <a:lstStyle/>
          <a:p>
            <a:r>
              <a:rPr lang="en-US" dirty="0"/>
              <a:t>Services Offered Descriptive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CED6B-FB68-4DE9-9BBE-CE63A132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3" y="937028"/>
            <a:ext cx="4061402" cy="544728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3A5301-ABAB-4E6F-93B7-F12085BF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5152267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ic2020.csv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ic2020.xls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49 different variables that offer information regarding HEIs services offerings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8718069-DFA8-48B6-91ED-35D25538D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94" y="102971"/>
            <a:ext cx="1218440" cy="12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Enrollment 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C9FC43-F022-4320-A43F-DF073760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7496705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effy2020.csv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effy2020.xls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34 different variables that offer information regarding HEIs students </a:t>
            </a:r>
            <a:br>
              <a:rPr lang="en-US" dirty="0"/>
            </a:br>
            <a:r>
              <a:rPr lang="en-US" dirty="0"/>
              <a:t>(not including 30 Imputation 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DA901-2A33-4756-BCC8-C0A88935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94" y="944569"/>
            <a:ext cx="4660106" cy="530497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E42ABE-D6AF-4E94-A99B-C95B7D06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423" y="0"/>
            <a:ext cx="1197814" cy="12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Institutions’ Admin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C9FC43-F022-4320-A43F-DF073760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5372273" cy="40188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adm2020.csv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adm2020.xls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29 different variables that offer information regarding HEIs enrollment policies </a:t>
            </a:r>
            <a:br>
              <a:rPr lang="en-US" dirty="0"/>
            </a:br>
            <a:r>
              <a:rPr lang="en-US" dirty="0"/>
              <a:t>(not including 29 Imputation Variables)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NOTE: All the data included in this Table refers to Institutions without Open Enrollment Policies in place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 Institutions that do not automatically admit any candidate)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7466C-6209-4C29-901E-C0B0E27D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17" y="1290718"/>
            <a:ext cx="5086083" cy="48848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2A00DEB-BB96-49D8-88A1-EB6D1F068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95" y="250510"/>
            <a:ext cx="1149762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3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1003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Verdana</vt:lpstr>
      <vt:lpstr>Wingdings</vt:lpstr>
      <vt:lpstr>Retrospect</vt:lpstr>
      <vt:lpstr>DATA 606 Capstone Project </vt:lpstr>
      <vt:lpstr>Overview</vt:lpstr>
      <vt:lpstr>Research Focus</vt:lpstr>
      <vt:lpstr>The Data</vt:lpstr>
      <vt:lpstr>Data Cleaning </vt:lpstr>
      <vt:lpstr>Institutional Descriptive data</vt:lpstr>
      <vt:lpstr>Services Offered Descriptive data</vt:lpstr>
      <vt:lpstr>Student Enrollment  data</vt:lpstr>
      <vt:lpstr>Institutions’ Admin data</vt:lpstr>
      <vt:lpstr>Current Status of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Project </dc:title>
  <dc:creator>Carlotta P</dc:creator>
  <cp:lastModifiedBy>Carlotta P</cp:lastModifiedBy>
  <cp:revision>10</cp:revision>
  <dcterms:created xsi:type="dcterms:W3CDTF">2022-02-27T20:39:45Z</dcterms:created>
  <dcterms:modified xsi:type="dcterms:W3CDTF">2022-03-07T16:22:55Z</dcterms:modified>
</cp:coreProperties>
</file>