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01"/>
  </p:normalViewPr>
  <p:slideViewPr>
    <p:cSldViewPr snapToGrid="0" snapToObjects="1">
      <p:cViewPr varScale="1">
        <p:scale>
          <a:sx n="80" d="100"/>
          <a:sy n="80" d="100"/>
        </p:scale>
        <p:origin x="21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2/27/22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2/27/22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2/27/22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2/27/22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C50E-5AFD-DF49-AF74-CFFCF46B7943}"/>
              </a:ext>
            </a:extLst>
          </p:cNvPr>
          <p:cNvSpPr>
            <a:spLocks noGrp="1"/>
          </p:cNvSpPr>
          <p:nvPr>
            <p:ph type="ctrTitle"/>
          </p:nvPr>
        </p:nvSpPr>
        <p:spPr>
          <a:xfrm>
            <a:off x="950026" y="1092531"/>
            <a:ext cx="10001002" cy="1570512"/>
          </a:xfrm>
        </p:spPr>
        <p:txBody>
          <a:bodyPr>
            <a:normAutofit/>
          </a:bodyPr>
          <a:lstStyle/>
          <a:p>
            <a:r>
              <a:rPr lang="en-US" sz="3600" b="1" dirty="0"/>
              <a:t>Risk Management using data analytics and Natural Language processing</a:t>
            </a:r>
          </a:p>
        </p:txBody>
      </p:sp>
      <p:sp>
        <p:nvSpPr>
          <p:cNvPr id="3" name="Subtitle 2">
            <a:extLst>
              <a:ext uri="{FF2B5EF4-FFF2-40B4-BE49-F238E27FC236}">
                <a16:creationId xmlns:a16="http://schemas.microsoft.com/office/drawing/2014/main" id="{46B1328F-E242-204C-9BD0-C11B322D6334}"/>
              </a:ext>
            </a:extLst>
          </p:cNvPr>
          <p:cNvSpPr>
            <a:spLocks noGrp="1"/>
          </p:cNvSpPr>
          <p:nvPr>
            <p:ph type="subTitle" idx="1"/>
          </p:nvPr>
        </p:nvSpPr>
        <p:spPr>
          <a:xfrm>
            <a:off x="475014" y="4859978"/>
            <a:ext cx="7121236" cy="2977735"/>
          </a:xfrm>
        </p:spPr>
        <p:txBody>
          <a:bodyPr>
            <a:normAutofit/>
          </a:bodyPr>
          <a:lstStyle/>
          <a:p>
            <a:r>
              <a:rPr lang="en-US" dirty="0"/>
              <a:t>Name: Sai Karteek Edumudi</a:t>
            </a:r>
          </a:p>
          <a:p>
            <a:r>
              <a:rPr lang="en-US" dirty="0"/>
              <a:t>Professor: Dr Chaojie (Jay) Wang</a:t>
            </a:r>
          </a:p>
          <a:p>
            <a:r>
              <a:rPr lang="en-US" dirty="0"/>
              <a:t>Department of Data Science</a:t>
            </a:r>
          </a:p>
          <a:p>
            <a:r>
              <a:rPr lang="en-US" dirty="0"/>
              <a:t>University of Maryland Baltimore county</a:t>
            </a:r>
          </a:p>
          <a:p>
            <a:endParaRPr lang="en-US" dirty="0"/>
          </a:p>
          <a:p>
            <a:endParaRPr lang="en-US" dirty="0"/>
          </a:p>
          <a:p>
            <a:endParaRPr lang="en-US" dirty="0"/>
          </a:p>
        </p:txBody>
      </p:sp>
      <p:sp>
        <p:nvSpPr>
          <p:cNvPr id="4" name="Subtitle 2">
            <a:extLst>
              <a:ext uri="{FF2B5EF4-FFF2-40B4-BE49-F238E27FC236}">
                <a16:creationId xmlns:a16="http://schemas.microsoft.com/office/drawing/2014/main" id="{3007FFF3-AC26-F843-8989-ECAA3D19E0CA}"/>
              </a:ext>
            </a:extLst>
          </p:cNvPr>
          <p:cNvSpPr txBox="1">
            <a:spLocks/>
          </p:cNvSpPr>
          <p:nvPr/>
        </p:nvSpPr>
        <p:spPr>
          <a:xfrm>
            <a:off x="6850084" y="5287488"/>
            <a:ext cx="7121236" cy="15705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195298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42EE-6B4E-F34E-9259-3B6F40BD77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2FE9B7-DFEF-8B43-9C86-8DD2AA1A5E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905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9787-95E6-3945-A55B-5719F16291B2}"/>
              </a:ext>
            </a:extLst>
          </p:cNvPr>
          <p:cNvSpPr>
            <a:spLocks noGrp="1"/>
          </p:cNvSpPr>
          <p:nvPr>
            <p:ph type="title"/>
          </p:nvPr>
        </p:nvSpPr>
        <p:spPr>
          <a:xfrm>
            <a:off x="685799" y="639315"/>
            <a:ext cx="10820399" cy="1293028"/>
          </a:xfrm>
        </p:spPr>
        <p:txBody>
          <a:bodyPr/>
          <a:lstStyle/>
          <a:p>
            <a:pPr algn="l"/>
            <a:r>
              <a:rPr lang="en-US" dirty="0"/>
              <a:t>Introduction</a:t>
            </a:r>
          </a:p>
        </p:txBody>
      </p:sp>
      <p:sp>
        <p:nvSpPr>
          <p:cNvPr id="3" name="Content Placeholder 2">
            <a:extLst>
              <a:ext uri="{FF2B5EF4-FFF2-40B4-BE49-F238E27FC236}">
                <a16:creationId xmlns:a16="http://schemas.microsoft.com/office/drawing/2014/main" id="{FA136EF9-4861-264D-9C47-80E07CE9313B}"/>
              </a:ext>
            </a:extLst>
          </p:cNvPr>
          <p:cNvSpPr>
            <a:spLocks noGrp="1"/>
          </p:cNvSpPr>
          <p:nvPr>
            <p:ph idx="1"/>
          </p:nvPr>
        </p:nvSpPr>
        <p:spPr/>
        <p:txBody>
          <a:bodyPr>
            <a:normAutofit fontScale="92500" lnSpcReduction="10000"/>
          </a:bodyPr>
          <a:lstStyle/>
          <a:p>
            <a:pPr marL="0" indent="0">
              <a:lnSpc>
                <a:spcPct val="150000"/>
              </a:lnSpc>
              <a:buNone/>
            </a:pPr>
            <a:r>
              <a:rPr lang="en-US" dirty="0"/>
              <a:t>Machine learning is a method of data analysis that automates analytical model building to identify patterns and make decisions with minimal human intervention. With appropriate analysis, one can mitigate risk and build a strategy to make profits. The information used for this technical analysis consists mainly of the website traffic, news articles, and twitter data. This kind of analysis is not new, and different financial institutions are examining it. While analyzing risk, it is essential to analyze the intrinsic value of stocks, news articles performance of the industry, economy, political climate, etc., to analyze the risk involved in a certain time and potential future risks involved based on current and past data.</a:t>
            </a:r>
          </a:p>
          <a:p>
            <a:pPr marL="0" indent="0">
              <a:buNone/>
            </a:pPr>
            <a:endParaRPr lang="en-US" dirty="0"/>
          </a:p>
        </p:txBody>
      </p:sp>
    </p:spTree>
    <p:extLst>
      <p:ext uri="{BB962C8B-B14F-4D97-AF65-F5344CB8AC3E}">
        <p14:creationId xmlns:p14="http://schemas.microsoft.com/office/powerpoint/2010/main" val="412111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E49D437-C2FC-5145-855E-723BB5986E80}"/>
              </a:ext>
            </a:extLst>
          </p:cNvPr>
          <p:cNvSpPr>
            <a:spLocks noGrp="1"/>
          </p:cNvSpPr>
          <p:nvPr>
            <p:ph type="title"/>
          </p:nvPr>
        </p:nvSpPr>
        <p:spPr>
          <a:xfrm>
            <a:off x="685799" y="1112036"/>
            <a:ext cx="3977639" cy="578310"/>
          </a:xfrm>
        </p:spPr>
        <p:txBody>
          <a:bodyPr vert="horz" lIns="91440" tIns="45720" rIns="91440" bIns="45720" rtlCol="0" anchor="b">
            <a:normAutofit/>
          </a:bodyPr>
          <a:lstStyle/>
          <a:p>
            <a:pPr algn="l"/>
            <a:r>
              <a:rPr lang="en-US" sz="2800" kern="1200" cap="all" baseline="0" dirty="0">
                <a:solidFill>
                  <a:schemeClr val="tx1"/>
                </a:solidFill>
                <a:latin typeface="+mj-lt"/>
                <a:ea typeface="+mj-ea"/>
                <a:cs typeface="+mj-cs"/>
              </a:rPr>
              <a:t>Flow Diagram</a:t>
            </a:r>
          </a:p>
        </p:txBody>
      </p:sp>
      <p:sp>
        <p:nvSpPr>
          <p:cNvPr id="4" name="TextBox 3">
            <a:extLst>
              <a:ext uri="{FF2B5EF4-FFF2-40B4-BE49-F238E27FC236}">
                <a16:creationId xmlns:a16="http://schemas.microsoft.com/office/drawing/2014/main" id="{6A6A1F57-3947-C44B-9113-EFE65DB5F25C}"/>
              </a:ext>
            </a:extLst>
          </p:cNvPr>
          <p:cNvSpPr txBox="1"/>
          <p:nvPr/>
        </p:nvSpPr>
        <p:spPr>
          <a:xfrm>
            <a:off x="685800" y="1939242"/>
            <a:ext cx="3977639" cy="4279443"/>
          </a:xfrm>
          <a:prstGeom prst="rect">
            <a:avLst/>
          </a:prstGeom>
        </p:spPr>
        <p:txBody>
          <a:bodyPr vert="horz" lIns="91440" tIns="45720" rIns="91440" bIns="45720" rtlCol="0">
            <a:normAutofit fontScale="77500" lnSpcReduction="20000"/>
          </a:bodyPr>
          <a:lstStyle/>
          <a:p>
            <a:pPr marL="400050" indent="-400050" defTabSz="914400">
              <a:lnSpc>
                <a:spcPct val="160000"/>
              </a:lnSpc>
              <a:spcAft>
                <a:spcPts val="600"/>
              </a:spcAft>
              <a:buFont typeface="+mj-lt"/>
              <a:buAutoNum type="romanLcPeriod"/>
            </a:pPr>
            <a:r>
              <a:rPr lang="en-US" sz="1600" dirty="0"/>
              <a:t>Block 1 Any company can be selected based on stock name</a:t>
            </a:r>
          </a:p>
          <a:p>
            <a:pPr marL="400050" indent="-400050" defTabSz="914400">
              <a:lnSpc>
                <a:spcPct val="160000"/>
              </a:lnSpc>
              <a:spcAft>
                <a:spcPts val="600"/>
              </a:spcAft>
              <a:buFont typeface="+mj-lt"/>
              <a:buAutoNum type="romanLcPeriod"/>
            </a:pPr>
            <a:r>
              <a:rPr lang="en-US" sz="1600" dirty="0"/>
              <a:t>Block 2 Store data in cloud for easy access and prevent information loss</a:t>
            </a:r>
          </a:p>
          <a:p>
            <a:pPr marL="400050" indent="-400050" defTabSz="914400">
              <a:lnSpc>
                <a:spcPct val="160000"/>
              </a:lnSpc>
              <a:spcAft>
                <a:spcPts val="600"/>
              </a:spcAft>
              <a:buFont typeface="+mj-lt"/>
              <a:buAutoNum type="romanLcPeriod"/>
            </a:pPr>
            <a:r>
              <a:rPr lang="en-US" sz="1600" dirty="0"/>
              <a:t>Block 3 Real time webpage-based dashboard providing sentiment, summery of news articles, other important webpage links. </a:t>
            </a:r>
          </a:p>
          <a:p>
            <a:pPr marL="400050" indent="-400050" defTabSz="914400">
              <a:lnSpc>
                <a:spcPct val="160000"/>
              </a:lnSpc>
              <a:spcAft>
                <a:spcPts val="600"/>
              </a:spcAft>
              <a:buFont typeface="+mj-lt"/>
              <a:buAutoNum type="romanLcPeriod"/>
            </a:pPr>
            <a:r>
              <a:rPr lang="en-US" sz="1600" dirty="0"/>
              <a:t>Block 4 Sentiment analysis on news and twitter tweets</a:t>
            </a:r>
          </a:p>
          <a:p>
            <a:pPr marL="400050" indent="-400050" defTabSz="914400">
              <a:lnSpc>
                <a:spcPct val="160000"/>
              </a:lnSpc>
              <a:spcAft>
                <a:spcPts val="600"/>
              </a:spcAft>
              <a:buFont typeface="+mj-lt"/>
              <a:buAutoNum type="romanLcPeriod"/>
            </a:pPr>
            <a:r>
              <a:rPr lang="en-US" sz="1600" dirty="0"/>
              <a:t>Block 5 Impact on website traffic</a:t>
            </a:r>
          </a:p>
          <a:p>
            <a:pPr marL="400050" indent="-400050" defTabSz="914400">
              <a:lnSpc>
                <a:spcPct val="160000"/>
              </a:lnSpc>
              <a:spcAft>
                <a:spcPts val="600"/>
              </a:spcAft>
              <a:buFont typeface="+mj-lt"/>
              <a:buAutoNum type="romanLcPeriod"/>
            </a:pPr>
            <a:r>
              <a:rPr lang="en-US" sz="1600" dirty="0"/>
              <a:t>Block 6 Financial impact like stock price and trend.</a:t>
            </a:r>
          </a:p>
          <a:p>
            <a:pPr marL="400050" indent="-400050" defTabSz="914400">
              <a:lnSpc>
                <a:spcPct val="160000"/>
              </a:lnSpc>
              <a:spcAft>
                <a:spcPts val="600"/>
              </a:spcAft>
              <a:buFont typeface="+mj-lt"/>
              <a:buAutoNum type="romanLcPeriod"/>
            </a:pPr>
            <a:r>
              <a:rPr lang="en-US" sz="1600" dirty="0"/>
              <a:t>Block 7 Data analysis based on all the data acquired for possible risk mitigation. </a:t>
            </a:r>
          </a:p>
          <a:p>
            <a:pPr defTabSz="914400">
              <a:lnSpc>
                <a:spcPct val="90000"/>
              </a:lnSpc>
              <a:spcAft>
                <a:spcPts val="600"/>
              </a:spcAft>
            </a:pPr>
            <a:endParaRPr lang="en-US" sz="1600" dirty="0"/>
          </a:p>
          <a:p>
            <a:pPr indent="-228600" defTabSz="914400">
              <a:lnSpc>
                <a:spcPct val="90000"/>
              </a:lnSpc>
              <a:spcAft>
                <a:spcPts val="600"/>
              </a:spcAft>
              <a:buFont typeface="Arial" panose="020B0604020202020204" pitchFamily="34" charset="0"/>
              <a:buChar char="•"/>
            </a:pPr>
            <a:endParaRPr lang="en-US" sz="1600" dirty="0"/>
          </a:p>
        </p:txBody>
      </p:sp>
      <p:pic>
        <p:nvPicPr>
          <p:cNvPr id="15" name="Content Placeholder 14" descr="Diagram&#10;&#10;Description automatically generated">
            <a:extLst>
              <a:ext uri="{FF2B5EF4-FFF2-40B4-BE49-F238E27FC236}">
                <a16:creationId xmlns:a16="http://schemas.microsoft.com/office/drawing/2014/main" id="{A9486D1E-9D4D-D446-B60B-19285879C6B2}"/>
              </a:ext>
            </a:extLst>
          </p:cNvPr>
          <p:cNvPicPr>
            <a:picLocks noGrp="1" noChangeAspect="1"/>
          </p:cNvPicPr>
          <p:nvPr>
            <p:ph idx="1"/>
          </p:nvPr>
        </p:nvPicPr>
        <p:blipFill>
          <a:blip r:embed="rId3"/>
          <a:stretch>
            <a:fillRect/>
          </a:stretch>
        </p:blipFill>
        <p:spPr>
          <a:xfrm>
            <a:off x="4972699" y="1342683"/>
            <a:ext cx="6533501" cy="4279443"/>
          </a:xfrm>
          <a:prstGeom prst="rect">
            <a:avLst/>
          </a:prstGeom>
        </p:spPr>
      </p:pic>
    </p:spTree>
    <p:extLst>
      <p:ext uri="{BB962C8B-B14F-4D97-AF65-F5344CB8AC3E}">
        <p14:creationId xmlns:p14="http://schemas.microsoft.com/office/powerpoint/2010/main" val="171705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6999-4247-7E44-AAE2-BEFFE82F1BE3}"/>
              </a:ext>
            </a:extLst>
          </p:cNvPr>
          <p:cNvSpPr>
            <a:spLocks noGrp="1"/>
          </p:cNvSpPr>
          <p:nvPr>
            <p:ph type="title"/>
          </p:nvPr>
        </p:nvSpPr>
        <p:spPr>
          <a:xfrm>
            <a:off x="685800" y="224589"/>
            <a:ext cx="10820400" cy="1969971"/>
          </a:xfrm>
        </p:spPr>
        <p:txBody>
          <a:bodyPr>
            <a:normAutofit/>
          </a:bodyPr>
          <a:lstStyle/>
          <a:p>
            <a:pPr algn="l"/>
            <a:r>
              <a:rPr lang="en-US" dirty="0"/>
              <a:t>Data sources</a:t>
            </a:r>
          </a:p>
        </p:txBody>
      </p:sp>
      <p:sp>
        <p:nvSpPr>
          <p:cNvPr id="3" name="Content Placeholder 2">
            <a:extLst>
              <a:ext uri="{FF2B5EF4-FFF2-40B4-BE49-F238E27FC236}">
                <a16:creationId xmlns:a16="http://schemas.microsoft.com/office/drawing/2014/main" id="{2398655F-3237-B844-9684-56CBBDAB996A}"/>
              </a:ext>
            </a:extLst>
          </p:cNvPr>
          <p:cNvSpPr>
            <a:spLocks noGrp="1"/>
          </p:cNvSpPr>
          <p:nvPr>
            <p:ph idx="1"/>
          </p:nvPr>
        </p:nvSpPr>
        <p:spPr/>
        <p:txBody>
          <a:bodyPr/>
          <a:lstStyle/>
          <a:p>
            <a:pPr>
              <a:lnSpc>
                <a:spcPct val="150000"/>
              </a:lnSpc>
            </a:pPr>
            <a:r>
              <a:rPr lang="en-US" dirty="0"/>
              <a:t>The twitter tweets data used for this project is fetched from Snscrape python API</a:t>
            </a:r>
          </a:p>
          <a:p>
            <a:pPr>
              <a:lnSpc>
                <a:spcPct val="150000"/>
              </a:lnSpc>
            </a:pPr>
            <a:r>
              <a:rPr lang="en-US" dirty="0"/>
              <a:t>SimilarWeb API for website traffic information.</a:t>
            </a:r>
          </a:p>
          <a:p>
            <a:pPr>
              <a:lnSpc>
                <a:spcPct val="150000"/>
              </a:lnSpc>
            </a:pPr>
            <a:r>
              <a:rPr lang="en-US" dirty="0"/>
              <a:t>yfinance API to scrape news articles and stock information. </a:t>
            </a:r>
          </a:p>
          <a:p>
            <a:pPr>
              <a:lnSpc>
                <a:spcPct val="150000"/>
              </a:lnSpc>
            </a:pPr>
            <a:r>
              <a:rPr lang="en-US" dirty="0"/>
              <a:t>These are API's which are legally allowed to scrape data from websites.</a:t>
            </a:r>
          </a:p>
          <a:p>
            <a:endParaRPr lang="en-US" dirty="0"/>
          </a:p>
        </p:txBody>
      </p:sp>
    </p:spTree>
    <p:extLst>
      <p:ext uri="{BB962C8B-B14F-4D97-AF65-F5344CB8AC3E}">
        <p14:creationId xmlns:p14="http://schemas.microsoft.com/office/powerpoint/2010/main" val="339826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F370-2916-9F45-863C-67180C67C2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41019E-3320-8B4F-BCBD-65A0945768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801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D136-9F65-4F40-9E2B-B03B02489C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D9FF7C-D0D3-B54F-800E-ECFD28D400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651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1C91-B75F-984E-BA63-54B3AA8357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E18944-4868-2C43-9457-B906DE79E2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716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6029-E6A9-6740-B7E8-80C69DCD98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908D3D-9A57-624F-BD04-BEDC62DEF2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0210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C30D-58BC-CF4F-B014-24C6C13C9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A2C9F6-323F-7242-B9DF-7DA07965AA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404306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86</TotalTime>
  <Words>290</Words>
  <Application>Microsoft Macintosh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Risk Management using data analytics and Natural Language processing</vt:lpstr>
      <vt:lpstr>Introduction</vt:lpstr>
      <vt:lpstr>Flow Diagram</vt:lpstr>
      <vt:lpstr>Data sources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using data analytics and Natural Language processing</dc:title>
  <dc:creator>Sai Karteek Edumudi</dc:creator>
  <cp:lastModifiedBy>Sai Karteek Edumudi</cp:lastModifiedBy>
  <cp:revision>2</cp:revision>
  <dcterms:created xsi:type="dcterms:W3CDTF">2022-02-28T03:17:12Z</dcterms:created>
  <dcterms:modified xsi:type="dcterms:W3CDTF">2022-02-28T04:43:33Z</dcterms:modified>
</cp:coreProperties>
</file>